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64" r:id="rId5"/>
    <p:sldMasterId id="2147483670" r:id="rId6"/>
    <p:sldMasterId id="2147483674" r:id="rId7"/>
  </p:sldMasterIdLst>
  <p:notesMasterIdLst>
    <p:notesMasterId r:id="rId57"/>
  </p:notesMasterIdLst>
  <p:sldIdLst>
    <p:sldId id="256" r:id="rId8"/>
    <p:sldId id="257" r:id="rId9"/>
    <p:sldId id="258" r:id="rId10"/>
    <p:sldId id="260" r:id="rId11"/>
    <p:sldId id="259" r:id="rId12"/>
    <p:sldId id="261" r:id="rId13"/>
    <p:sldId id="262" r:id="rId14"/>
    <p:sldId id="264" r:id="rId15"/>
    <p:sldId id="263" r:id="rId16"/>
    <p:sldId id="265" r:id="rId17"/>
    <p:sldId id="266" r:id="rId18"/>
    <p:sldId id="268" r:id="rId19"/>
    <p:sldId id="309" r:id="rId20"/>
    <p:sldId id="304" r:id="rId21"/>
    <p:sldId id="272" r:id="rId22"/>
    <p:sldId id="274" r:id="rId23"/>
    <p:sldId id="275" r:id="rId24"/>
    <p:sldId id="276" r:id="rId25"/>
    <p:sldId id="278" r:id="rId26"/>
    <p:sldId id="277" r:id="rId27"/>
    <p:sldId id="279" r:id="rId28"/>
    <p:sldId id="280" r:id="rId29"/>
    <p:sldId id="312" r:id="rId30"/>
    <p:sldId id="281" r:id="rId31"/>
    <p:sldId id="282" r:id="rId32"/>
    <p:sldId id="283" r:id="rId33"/>
    <p:sldId id="284" r:id="rId34"/>
    <p:sldId id="285" r:id="rId35"/>
    <p:sldId id="286" r:id="rId36"/>
    <p:sldId id="289" r:id="rId37"/>
    <p:sldId id="290" r:id="rId38"/>
    <p:sldId id="287" r:id="rId39"/>
    <p:sldId id="288" r:id="rId40"/>
    <p:sldId id="291" r:id="rId41"/>
    <p:sldId id="292" r:id="rId42"/>
    <p:sldId id="293" r:id="rId43"/>
    <p:sldId id="295" r:id="rId44"/>
    <p:sldId id="294" r:id="rId45"/>
    <p:sldId id="297" r:id="rId46"/>
    <p:sldId id="298" r:id="rId47"/>
    <p:sldId id="296" r:id="rId48"/>
    <p:sldId id="299" r:id="rId49"/>
    <p:sldId id="311" r:id="rId50"/>
    <p:sldId id="310" r:id="rId51"/>
    <p:sldId id="308" r:id="rId52"/>
    <p:sldId id="307" r:id="rId53"/>
    <p:sldId id="305" r:id="rId54"/>
    <p:sldId id="302" r:id="rId55"/>
    <p:sldId id="303" r:id="rId56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3047924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3657509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4267093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4876678" algn="l" defTabSz="1219170" rtl="0" eaLnBrk="1" latinLnBrk="0" hangingPunct="1">
      <a:defRPr sz="1867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201E7-13FB-40BA-9517-CD1A3CD06DA9}" v="110" dt="2023-08-30T10:57:49.488"/>
    <p1510:client id="{594ED646-2B1D-42DA-BE8F-FDB5773D7C49}" v="907" dt="2023-08-29T10:10:31.299"/>
    <p1510:client id="{7F7F149E-E9A2-4DF8-B067-6E23BE1FD818}" v="82" dt="2023-08-30T13:08:45.296"/>
    <p1510:client id="{8F039275-DE53-43BF-881C-ABB4CEDA34C3}" v="1" dt="2023-08-28T07:02:56.729"/>
    <p1510:client id="{A316BE03-1DA2-42B9-BBBC-153BAC2E376E}" v="1" dt="2023-08-25T08:48:03.662"/>
    <p1510:client id="{C83EB261-2A20-401B-8609-F8BFA0989121}" v="18" dt="2023-08-30T11:03:08.774"/>
    <p1510:client id="{E8CB73E9-C4E6-4795-9FB7-BE3AF6797EDA}" v="428" dt="2023-08-30T10:39:03.469"/>
    <p1510:client id="{F21E3AE8-8E2C-46EF-B8E7-F96FB827CE9A}" v="421" dt="2023-08-29T08:05:0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ADFA1-DD44-4F8A-A3C0-30AA4A144828}" type="datetimeFigureOut">
              <a:rPr lang="fi-FI" smtClean="0"/>
              <a:t>3.1.2024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7DF53-55BB-4C5B-9B56-6188B6A568B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5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6">
            <a:extLst>
              <a:ext uri="{FF2B5EF4-FFF2-40B4-BE49-F238E27FC236}">
                <a16:creationId xmlns:a16="http://schemas.microsoft.com/office/drawing/2014/main" id="{6E8B1222-E1E1-4677-9C9B-0BAA01BAC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2635" y="2637736"/>
            <a:ext cx="10466729" cy="1555373"/>
          </a:xfrm>
        </p:spPr>
        <p:txBody>
          <a:bodyPr/>
          <a:lstStyle>
            <a:lvl1pPr>
              <a:defRPr/>
            </a:lvl1pPr>
          </a:lstStyle>
          <a:p>
            <a:r>
              <a:rPr lang="en-GB" sz="4000"/>
              <a:t>Click to add a presentation title</a:t>
            </a:r>
            <a:endParaRPr lang="fi-FI" sz="4000"/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961CAF15-4E86-472B-92F9-59038918E2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2636" y="4206686"/>
            <a:ext cx="10466728" cy="487862"/>
          </a:xfrm>
        </p:spPr>
        <p:txBody>
          <a:bodyPr/>
          <a:lstStyle>
            <a:lvl1pPr marL="0" indent="0">
              <a:buNone/>
              <a:defRPr sz="1600"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/>
              <a:t>Click to add Author of the presentation, Name of the event and date</a:t>
            </a:r>
          </a:p>
        </p:txBody>
      </p:sp>
      <p:pic>
        <p:nvPicPr>
          <p:cNvPr id="10" name="Kuva 9" descr="University of Eastern Finland logo">
            <a:extLst>
              <a:ext uri="{FF2B5EF4-FFF2-40B4-BE49-F238E27FC236}">
                <a16:creationId xmlns:a16="http://schemas.microsoft.com/office/drawing/2014/main" id="{4EA83066-059C-4945-9E44-183F56EB8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65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>
            <a:extLst>
              <a:ext uri="{FF2B5EF4-FFF2-40B4-BE49-F238E27FC236}">
                <a16:creationId xmlns:a16="http://schemas.microsoft.com/office/drawing/2014/main" id="{4E2694E9-BF7F-491D-9672-2EE929EC0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2800" y="613548"/>
            <a:ext cx="11066400" cy="5443200"/>
            <a:chOff x="562800" y="613548"/>
            <a:chExt cx="11066400" cy="5443200"/>
          </a:xfrm>
        </p:grpSpPr>
        <p:sp>
          <p:nvSpPr>
            <p:cNvPr id="7" name="Suorakulmio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62800" y="613548"/>
              <a:ext cx="11066400" cy="5443200"/>
            </a:xfrm>
            <a:prstGeom prst="rect">
              <a:avLst/>
            </a:prstGeom>
            <a:solidFill>
              <a:srgbClr val="009FB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fi-FI" sz="1680"/>
            </a:p>
          </p:txBody>
        </p:sp>
        <p:sp>
          <p:nvSpPr>
            <p:cNvPr id="14" name="Rectangle 1">
              <a:extLst>
                <a:ext uri="{FF2B5EF4-FFF2-40B4-BE49-F238E27FC236}">
                  <a16:creationId xmlns:a16="http://schemas.microsoft.com/office/drawing/2014/main" id="{C1992930-75A6-46C0-B658-B2FF4B2943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1600" y="1656087"/>
              <a:ext cx="10008801" cy="40271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68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2" name="Otsikko 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1599" y="878400"/>
            <a:ext cx="10008802" cy="777687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16" name="Tekstin paikkamerkki 15">
            <a:extLst>
              <a:ext uri="{FF2B5EF4-FFF2-40B4-BE49-F238E27FC236}">
                <a16:creationId xmlns:a16="http://schemas.microsoft.com/office/drawing/2014/main" id="{1FDAE47C-4FB2-4282-8099-61EC40F42E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88336" y="1847438"/>
            <a:ext cx="9215329" cy="3613052"/>
          </a:xfrm>
        </p:spPr>
        <p:txBody>
          <a:bodyPr anchor="t" anchorCtr="0"/>
          <a:lstStyle>
            <a:lvl1pPr marL="0" indent="0">
              <a:buFont typeface="Arial" panose="020B0604020202020204" pitchFamily="34" charset="0"/>
              <a:buNone/>
              <a:defRPr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r>
              <a:rPr lang="fi-FI"/>
              <a:t>/</a:t>
            </a:r>
            <a:r>
              <a:rPr lang="fi-FI" err="1"/>
              <a:t>text</a:t>
            </a:r>
            <a:endParaRPr lang="fi-FI"/>
          </a:p>
          <a:p>
            <a:pPr lvl="1"/>
            <a:endParaRPr lang="fi-FI"/>
          </a:p>
          <a:p>
            <a:pPr lvl="0"/>
            <a:endParaRPr lang="fi-FI"/>
          </a:p>
          <a:p>
            <a:pPr lvl="0"/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39C72-AF57-499F-8540-6BB6C1E7A30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DF370-9834-44B4-A4CD-E36EF19F511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CDEA36-5EC4-442C-ADFC-5994FE5CC886}" type="datetime1">
              <a:rPr lang="fi-FI" smtClean="0"/>
              <a:t>3.1.2024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2CF83-2C9A-4E96-8F46-F851C51523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371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">
            <a:extLst>
              <a:ext uri="{FF2B5EF4-FFF2-40B4-BE49-F238E27FC236}">
                <a16:creationId xmlns:a16="http://schemas.microsoft.com/office/drawing/2014/main" id="{0C3C0B8B-BC55-4E54-9EE6-A36B14ED05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287" y="3263532"/>
            <a:ext cx="400199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fi-FI"/>
              <a:t>Thank you!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5DE2D3C8-AAA2-4BCA-8E0D-1A040AB72F1A}"/>
              </a:ext>
            </a:extLst>
          </p:cNvPr>
          <p:cNvSpPr txBox="1">
            <a:spLocks/>
          </p:cNvSpPr>
          <p:nvPr userDrawn="1"/>
        </p:nvSpPr>
        <p:spPr>
          <a:xfrm>
            <a:off x="838200" y="4609909"/>
            <a:ext cx="10515600" cy="603222"/>
          </a:xfrm>
          <a:prstGeom prst="rect">
            <a:avLst/>
          </a:prstGeom>
        </p:spPr>
        <p:txBody>
          <a:bodyPr/>
          <a:lstStyle>
            <a:lvl1pPr marL="219071" indent="-219071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2400">
                <a:solidFill>
                  <a:srgbClr val="353535"/>
                </a:solidFill>
                <a:latin typeface="+mn-lt"/>
                <a:ea typeface="+mn-ea"/>
                <a:cs typeface="+mn-cs"/>
              </a:defRPr>
            </a:lvl1pPr>
            <a:lvl2pPr marL="752457" indent="-318128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>
                <a:solidFill>
                  <a:srgbClr val="353535"/>
                </a:solidFill>
                <a:latin typeface="+mn-lt"/>
              </a:defRPr>
            </a:lvl2pPr>
            <a:lvl3pPr marL="1181070" indent="-21335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•"/>
              <a:defRPr sz="1920">
                <a:solidFill>
                  <a:srgbClr val="353535"/>
                </a:solidFill>
                <a:latin typeface="+mn-lt"/>
              </a:defRPr>
            </a:lvl3pPr>
            <a:lvl4pPr marL="1605876" indent="-209545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–"/>
              <a:defRPr sz="1680">
                <a:solidFill>
                  <a:srgbClr val="353535"/>
                </a:solidFill>
                <a:latin typeface="+mn-lt"/>
              </a:defRPr>
            </a:lvl4pPr>
            <a:lvl5pPr marL="2047825" indent="-226690" algn="l" rtl="0" eaLnBrk="0" fontAlgn="base" hangingPunct="0"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Char char="»"/>
              <a:defRPr sz="1680">
                <a:solidFill>
                  <a:srgbClr val="353535"/>
                </a:solidFill>
                <a:latin typeface="+mn-lt"/>
              </a:defRPr>
            </a:lvl5pPr>
            <a:lvl6pPr marL="2596451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6pPr>
            <a:lvl7pPr marL="3145077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7pPr>
            <a:lvl8pPr marL="3693704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8pPr>
            <a:lvl9pPr marL="4242330" indent="-226690" algn="l" rtl="0" fontAlgn="base">
              <a:spcBef>
                <a:spcPct val="0"/>
              </a:spcBef>
              <a:spcAft>
                <a:spcPct val="30000"/>
              </a:spcAft>
              <a:buChar char="»"/>
              <a:defRPr sz="168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fi-FI" b="1" kern="0">
                <a:solidFill>
                  <a:srgbClr val="077E9E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uef.fi</a:t>
            </a:r>
          </a:p>
        </p:txBody>
      </p:sp>
      <p:pic>
        <p:nvPicPr>
          <p:cNvPr id="7" name="Kuva 6" descr="Kuva, joka sisältää sosiaalisen median kuvakkeet">
            <a:extLst>
              <a:ext uri="{FF2B5EF4-FFF2-40B4-BE49-F238E27FC236}">
                <a16:creationId xmlns:a16="http://schemas.microsoft.com/office/drawing/2014/main" id="{A998364B-1596-4551-B78F-8E097EAFD6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4" y="5157192"/>
            <a:ext cx="4591691" cy="800212"/>
          </a:xfrm>
          <a:prstGeom prst="rect">
            <a:avLst/>
          </a:prstGeom>
        </p:spPr>
      </p:pic>
      <p:pic>
        <p:nvPicPr>
          <p:cNvPr id="4" name="Kuva 3" descr="University of Eastern Finland logo">
            <a:extLst>
              <a:ext uri="{FF2B5EF4-FFF2-40B4-BE49-F238E27FC236}">
                <a16:creationId xmlns:a16="http://schemas.microsoft.com/office/drawing/2014/main" id="{3A4A8D27-7932-4F40-88E1-E5EEB3F319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0" y="468263"/>
            <a:ext cx="3048000" cy="26543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63F31-9BD6-46C9-9BE2-26ADB445C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Päivi Haltilahti and Kirsi Konttinen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71D08C-1FE5-4B0C-BF33-F10523742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D8F-C9B3-4196-BC7D-630DB79E089C}" type="datetime1">
              <a:rPr lang="fi-FI" smtClean="0"/>
              <a:t>3.1.2024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838A428-FE3A-4184-AD9A-A82A8558A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649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 The Middle Of Knowhe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ADE47-E883-4130-BCB8-FF11458DB0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500" y="495206"/>
            <a:ext cx="10923000" cy="66844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/>
              <a:t>Where are we?</a:t>
            </a:r>
          </a:p>
        </p:txBody>
      </p:sp>
      <p:pic>
        <p:nvPicPr>
          <p:cNvPr id="6" name="Kuva 5" descr="Picture that includes the Map. Kuva, joka sisältää kartan. Suomi on kartassa nostettu esille. Suomen kartalla merkattu yliopistokaupungit Kuopio ja Joensuu. It reads &quot;We are in the middle of knowhere&quot; in the picture.">
            <a:extLst>
              <a:ext uri="{FF2B5EF4-FFF2-40B4-BE49-F238E27FC236}">
                <a16:creationId xmlns:a16="http://schemas.microsoft.com/office/drawing/2014/main" id="{97E15904-6571-4221-AC30-06408E63DF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853" y="1273358"/>
            <a:ext cx="8138294" cy="482188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436FA-DFF8-4468-A28A-B523CBA76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fi-FI"/>
              <a:t>Päivi Haltilahti and Kirsi Konttinen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D4B20-F49E-445A-A226-05D0F6F58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2828-912D-482F-A548-48B0BA398E1C}" type="datetime1">
              <a:rPr lang="fi-FI" smtClean="0"/>
              <a:t>3.1.2024</a:t>
            </a:fld>
            <a:endParaRPr lang="fi-FI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E74B7C-CF9C-4A5A-A2F2-4D3370CBF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8F550B2-ABCA-9D46-92B2-F84A6FC1F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02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7408" y="2651314"/>
            <a:ext cx="10657184" cy="1555373"/>
          </a:xfrm>
        </p:spPr>
        <p:txBody>
          <a:bodyPr/>
          <a:lstStyle>
            <a:lvl1pPr>
              <a:lnSpc>
                <a:spcPts val="5040"/>
              </a:lnSpc>
              <a:defRPr sz="4000"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a </a:t>
            </a:r>
            <a:r>
              <a:rPr lang="fi-FI" err="1"/>
              <a:t>presentation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67408" y="4240215"/>
            <a:ext cx="10657184" cy="345639"/>
          </a:xfrm>
        </p:spPr>
        <p:txBody>
          <a:bodyPr rIns="91440"/>
          <a:lstStyle>
            <a:lvl1pPr marL="0" indent="0">
              <a:buFontTx/>
              <a:buNone/>
              <a:defRPr sz="1600" i="0">
                <a:solidFill>
                  <a:schemeClr val="tx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GB"/>
              <a:t>Click to add Author of the presentation, Name of the event and date</a:t>
            </a:r>
          </a:p>
        </p:txBody>
      </p:sp>
      <p:pic>
        <p:nvPicPr>
          <p:cNvPr id="7" name="Kuva 6" descr="University of Eastern Finland logo">
            <a:extLst>
              <a:ext uri="{FF2B5EF4-FFF2-40B4-BE49-F238E27FC236}">
                <a16:creationId xmlns:a16="http://schemas.microsoft.com/office/drawing/2014/main" id="{5E555170-69CE-43CC-A417-E59AB77D3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2" y="-7079"/>
            <a:ext cx="2160240" cy="2011895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3B8AA9E5-608A-1E4C-B361-DE61F400D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508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7" y="657227"/>
            <a:ext cx="1017720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7" y="1844677"/>
            <a:ext cx="10177200" cy="4176713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261B90-3DB4-42AE-A02A-56B040B9F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06E838-F137-447E-B833-0AA556713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F9DD6-C383-46F6-AEAB-16B948B99250}" type="datetime1">
              <a:rPr lang="fi-FI" smtClean="0"/>
              <a:t>3.1.2024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DBA5AC-0417-417B-9DAD-D4E3638D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3" name="Ryhmä 12" descr="Logo of University of Eastern Finland">
            <a:extLst>
              <a:ext uri="{FF2B5EF4-FFF2-40B4-BE49-F238E27FC236}">
                <a16:creationId xmlns:a16="http://schemas.microsoft.com/office/drawing/2014/main" id="{9911084A-5A10-43A7-BBB7-C7CCDFFD3AE6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F85D33BF-DF81-4959-8790-6F7DA577204C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BD33B217-0100-44A7-96E1-B0B36202EC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20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131" cy="1008064"/>
          </a:xfrm>
        </p:spPr>
        <p:txBody>
          <a:bodyPr/>
          <a:lstStyle>
            <a:lvl1pPr>
              <a:defRPr sz="4000" b="1" i="0">
                <a:solidFill>
                  <a:schemeClr val="tx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487488" y="1844677"/>
            <a:ext cx="5568619" cy="4147200"/>
          </a:xfrm>
        </p:spPr>
        <p:txBody>
          <a:bodyPr/>
          <a:lstStyle>
            <a:lvl1pPr marL="219071" indent="-219071">
              <a:buFont typeface="Wingdings" pitchFamily="2" charset="2"/>
              <a:buChar char="§"/>
              <a:defRPr sz="2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en-US"/>
          </a:p>
        </p:txBody>
      </p:sp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112E130C-4CD1-428F-81B6-964A4E563D0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247419" y="1843200"/>
            <a:ext cx="4417200" cy="4147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insert</a:t>
            </a:r>
            <a:r>
              <a:rPr lang="fi-FI"/>
              <a:t> a </a:t>
            </a:r>
            <a:r>
              <a:rPr lang="fi-FI" err="1"/>
              <a:t>picture</a:t>
            </a:r>
            <a:r>
              <a:rPr lang="fi-FI"/>
              <a:t>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0E5C76-121C-448D-9F68-E65E73259F6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788231-FDE9-41B6-9D5C-7B13305C9BEF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DCCEA3D-3D63-496A-BD1A-1818A3E9F3F2}" type="datetime1">
              <a:rPr lang="fi-FI" smtClean="0"/>
              <a:t>3.1.2024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DB659-00AB-408E-BAA4-2222F11A14C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187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">
            <a:extLst>
              <a:ext uri="{FF2B5EF4-FFF2-40B4-BE49-F238E27FC236}">
                <a16:creationId xmlns:a16="http://schemas.microsoft.com/office/drawing/2014/main" id="{96EF3593-8F7E-42CF-A585-674ADEC0CE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9" y="657227"/>
            <a:ext cx="10273140" cy="1008064"/>
          </a:xfrm>
        </p:spPr>
        <p:txBody>
          <a:bodyPr/>
          <a:lstStyle>
            <a:lvl1pPr>
              <a:defRPr/>
            </a:lvl1pPr>
          </a:lstStyle>
          <a:p>
            <a:r>
              <a:rPr lang="fi-FI" err="1">
                <a:solidFill>
                  <a:schemeClr val="accent2"/>
                </a:solidFill>
              </a:rPr>
              <a:t>Click</a:t>
            </a:r>
            <a:r>
              <a:rPr lang="fi-FI">
                <a:solidFill>
                  <a:schemeClr val="accent2"/>
                </a:solidFill>
              </a:rPr>
              <a:t> to </a:t>
            </a:r>
            <a:r>
              <a:rPr lang="fi-FI" err="1">
                <a:solidFill>
                  <a:schemeClr val="accent2"/>
                </a:solidFill>
              </a:rPr>
              <a:t>add</a:t>
            </a:r>
            <a:r>
              <a:rPr lang="fi-FI">
                <a:solidFill>
                  <a:schemeClr val="accent2"/>
                </a:solidFill>
              </a:rPr>
              <a:t> </a:t>
            </a:r>
            <a:r>
              <a:rPr lang="fi-FI" err="1">
                <a:solidFill>
                  <a:schemeClr val="accent2"/>
                </a:solidFill>
              </a:rPr>
              <a:t>title</a:t>
            </a:r>
            <a:endParaRPr lang="en-GB"/>
          </a:p>
        </p:txBody>
      </p:sp>
      <p:sp>
        <p:nvSpPr>
          <p:cNvPr id="3" name="Taulukon paikkamerkki 2">
            <a:extLst>
              <a:ext uri="{FF2B5EF4-FFF2-40B4-BE49-F238E27FC236}">
                <a16:creationId xmlns:a16="http://schemas.microsoft.com/office/drawing/2014/main" id="{05912155-B2A1-4884-92CB-B950ECED5820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1487487" y="1966590"/>
            <a:ext cx="10273139" cy="13811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err="1"/>
              <a:t>Click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icon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a </a:t>
            </a:r>
            <a:r>
              <a:rPr lang="fi-FI" err="1"/>
              <a:t>table</a:t>
            </a:r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AC4A70-4FD1-4DDA-B347-1C0BB731A0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6A3530D-55B2-4B26-B10D-9AFA403119E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A147F75-DCBA-43BC-B231-B997442341A1}" type="datetime1">
              <a:rPr lang="fi-FI" smtClean="0"/>
              <a:t>3.1.2024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47887-6BC3-41E0-804F-0761D1346C7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11" name="Ryhmä 10" descr="Logo of University of Eastern Finland">
            <a:extLst>
              <a:ext uri="{FF2B5EF4-FFF2-40B4-BE49-F238E27FC236}">
                <a16:creationId xmlns:a16="http://schemas.microsoft.com/office/drawing/2014/main" id="{6BD905CD-23DE-4767-A067-9DA32AF7A202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2" name="Suorakulmio 11">
              <a:extLst>
                <a:ext uri="{FF2B5EF4-FFF2-40B4-BE49-F238E27FC236}">
                  <a16:creationId xmlns:a16="http://schemas.microsoft.com/office/drawing/2014/main" id="{B3520882-2102-42EB-8F13-E8D029CDB74D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CEB98AFE-A14F-4B3B-B642-A594CB6B5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2766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57C1323D-96E4-42E7-8669-040C8EB44E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7488" y="657227"/>
            <a:ext cx="10177200" cy="1008000"/>
          </a:xfrm>
        </p:spPr>
        <p:txBody>
          <a:bodyPr/>
          <a:lstStyle>
            <a:lvl1pPr>
              <a:defRPr/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981E9F-896D-4426-85CE-1AFBA0D5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E13674-EB09-4FFC-9523-9DA62D6E7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9F5A8-C8B4-4925-960E-3E1CF865E129}" type="datetime1">
              <a:rPr lang="fi-FI" smtClean="0"/>
              <a:t>3.1.2024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FC349D6-B045-425E-A180-6A4B8CBF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9" name="Ryhmä 8" descr="Logo of University of Eastern Finland">
            <a:extLst>
              <a:ext uri="{FF2B5EF4-FFF2-40B4-BE49-F238E27FC236}">
                <a16:creationId xmlns:a16="http://schemas.microsoft.com/office/drawing/2014/main" id="{E1FAB5EF-45B4-4FAF-959E-A3AC337201B8}"/>
              </a:ext>
            </a:extLst>
          </p:cNvPr>
          <p:cNvGrpSpPr/>
          <p:nvPr userDrawn="1"/>
        </p:nvGrpSpPr>
        <p:grpSpPr>
          <a:xfrm>
            <a:off x="0" y="0"/>
            <a:ext cx="1131216" cy="1131216"/>
            <a:chOff x="0" y="0"/>
            <a:chExt cx="1131216" cy="1131216"/>
          </a:xfrm>
        </p:grpSpPr>
        <p:sp>
          <p:nvSpPr>
            <p:cNvPr id="11" name="Suorakulmio 10">
              <a:extLst>
                <a:ext uri="{FF2B5EF4-FFF2-40B4-BE49-F238E27FC236}">
                  <a16:creationId xmlns:a16="http://schemas.microsoft.com/office/drawing/2014/main" id="{98133D6E-B6FA-453E-B0C9-FB648F608BC4}"/>
                </a:ext>
              </a:extLst>
            </p:cNvPr>
            <p:cNvSpPr/>
            <p:nvPr userDrawn="1"/>
          </p:nvSpPr>
          <p:spPr>
            <a:xfrm>
              <a:off x="0" y="0"/>
              <a:ext cx="1131216" cy="113121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2" name="Kuva 11">
              <a:extLst>
                <a:ext uri="{FF2B5EF4-FFF2-40B4-BE49-F238E27FC236}">
                  <a16:creationId xmlns:a16="http://schemas.microsoft.com/office/drawing/2014/main" id="{8A2528DF-BE35-4F38-9D1B-67BAE1846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313801" y="288106"/>
              <a:ext cx="503614" cy="555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6401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2895741D-55A6-4D26-88B2-DE0DBE9E5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4966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Turquois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rgbClr val="009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6E1454-B059-46CA-B900-9286B7604C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1F420-2A4C-4F65-9864-2214932B491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A2E6B-4338-42DC-B1E2-D2973111CA26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0006031" y="6217199"/>
            <a:ext cx="1040999" cy="288000"/>
          </a:xfrm>
        </p:spPr>
        <p:txBody>
          <a:bodyPr/>
          <a:lstStyle/>
          <a:p>
            <a:fld id="{8A25E516-B073-4099-921E-D57014066B28}" type="datetime1">
              <a:rPr lang="fi-FI" smtClean="0"/>
              <a:t>3.1.2024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D4687-C847-40EC-8AA9-6B3943AAAC9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47030" y="6217199"/>
            <a:ext cx="617589" cy="288000"/>
          </a:xfrm>
        </p:spPr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593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ith Blac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382" y="491073"/>
            <a:ext cx="11137237" cy="56166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80">
              <a:solidFill>
                <a:srgbClr val="FFFFFF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07435" y="2564905"/>
            <a:ext cx="10177131" cy="777687"/>
          </a:xfrm>
        </p:spPr>
        <p:txBody>
          <a:bodyPr anchor="t" anchorCtr="0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en-US"/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FD887A96-DA96-4A82-9613-0D39F17DBAB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7435" y="3342592"/>
            <a:ext cx="10177200" cy="922338"/>
          </a:xfr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2"/>
              </a:buClr>
              <a:buSzTx/>
              <a:buFontTx/>
              <a:buNone/>
              <a:tabLst/>
              <a:defRPr/>
            </a:pP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Click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to 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add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 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subtitle</a:t>
            </a:r>
            <a:r>
              <a:rPr lang="fi-FI" sz="2800" kern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/</a:t>
            </a:r>
            <a:r>
              <a:rPr lang="fi-FI" sz="2800" kern="0" err="1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text</a:t>
            </a:r>
            <a:endParaRPr lang="en-US" sz="2800" kern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FA344-2427-4425-9C01-5CC67C2DD0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541C6E-C6CD-4860-B9CB-5C7F08D4CBD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9AF3F53-830F-4144-A5D3-FDDBE0FD366B}" type="datetime1">
              <a:rPr lang="fi-FI" smtClean="0"/>
              <a:t>3.1.2024</a:t>
            </a:fld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684CB-01DB-4135-82A6-4679164B1B1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730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7488" y="657227"/>
            <a:ext cx="10128779" cy="100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
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7488" y="1844677"/>
            <a:ext cx="10128779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2000" y="6217199"/>
            <a:ext cx="4704523" cy="28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FDAD0391-EAEE-7843-BEA7-288335C8E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30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 b="0" i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Otsikko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487488" y="657227"/>
            <a:ext cx="10177199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27" name="Rectangle 3" descr="Sisältö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487487" y="1844676"/>
            <a:ext cx="10177200" cy="41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201B5D9D-32F8-420B-A119-93039E2A2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3172" y="6217199"/>
            <a:ext cx="6251944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Päivi Haltilahti and Kirsi Konttinen</a:t>
            </a:r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21F258-BC22-4053-B6F4-DA7B6909D7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2041" y="6215924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7A1B9645-955D-4456-B9E8-E6ACD76C3DCC}" type="datetime1">
              <a:rPr lang="fi-FI" smtClean="0"/>
              <a:t>3.1.2024</a:t>
            </a:fld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98F9103E-9854-4552-ABB5-F3417E133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3040" y="6215924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431371" y="6215924"/>
            <a:ext cx="4704523" cy="288000"/>
          </a:xfrm>
          <a:prstGeom prst="rect">
            <a:avLst/>
          </a:prstGeom>
          <a:noFill/>
        </p:spPr>
        <p:txBody>
          <a:bodyPr vert="horz" wrap="square" lIns="90000" tIns="46800" rIns="90000" bIns="46800" rtlCol="0" anchor="ctr" anchorCtr="0">
            <a:no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D9C35FBA-2021-8F42-B6EE-3DA741C8F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742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Font typeface="Wingdings" pitchFamily="2" charset="2"/>
        <a:buChar char="§"/>
        <a:defRPr sz="2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24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•"/>
        <a:defRPr sz="20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–"/>
        <a:defRPr sz="18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rgbClr val="077E9E"/>
        </a:buClr>
        <a:buChar char="»"/>
        <a:defRPr sz="16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7292" y="2824132"/>
            <a:ext cx="10657416" cy="69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7292" y="3479205"/>
            <a:ext cx="10657416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000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subtitle</a:t>
            </a:r>
            <a:r>
              <a:rPr lang="fi-FI"/>
              <a:t>/</a:t>
            </a:r>
            <a:r>
              <a:rPr lang="fi-FI" err="1"/>
              <a:t>text</a:t>
            </a:r>
            <a:endParaRPr lang="fi-FI"/>
          </a:p>
        </p:txBody>
      </p:sp>
      <p:sp>
        <p:nvSpPr>
          <p:cNvPr id="16" name="Tekstiruutu 15"/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FEC21096-5745-4587-AAF1-4FA0C90BCF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199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Päivi Haltilahti and Kirsi Konttinen</a:t>
            </a:r>
          </a:p>
        </p:txBody>
      </p:sp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46225150-54C7-4A08-B06D-1382B95450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199"/>
            <a:ext cx="104099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F9FFBB0-3875-465A-9720-5FF6A6770778}" type="datetime1">
              <a:rPr lang="fi-FI" smtClean="0"/>
              <a:t>3.1.2024</a:t>
            </a:fld>
            <a:endParaRPr lang="fi-FI"/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C83E7D4A-667A-4582-916F-91E8C7FC1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199"/>
            <a:ext cx="617589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EBB0F66-B0A0-43D3-9504-7E3CCB7998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836E4BB-6822-4C48-8978-A0DE7161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27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 i="0">
          <a:solidFill>
            <a:schemeClr val="tx1"/>
          </a:solidFill>
          <a:latin typeface="Open Sans ExtraBold" panose="020B0606030504020204" pitchFamily="34" charset="0"/>
          <a:ea typeface="Open Sans ExtraBold" panose="020B0606030504020204" pitchFamily="34" charset="0"/>
          <a:cs typeface="Open Sans ExtraBold" panose="020B0606030504020204" pitchFamily="34" charset="0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2800" b="0" i="0">
          <a:solidFill>
            <a:schemeClr val="tx1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434329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>
          <a:solidFill>
            <a:srgbClr val="353535"/>
          </a:solidFill>
          <a:latin typeface="+mn-lt"/>
        </a:defRPr>
      </a:lvl2pPr>
      <a:lvl3pPr marL="967716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920">
          <a:solidFill>
            <a:srgbClr val="353535"/>
          </a:solidFill>
          <a:latin typeface="+mn-lt"/>
        </a:defRPr>
      </a:lvl3pPr>
      <a:lvl4pPr marL="1396330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4pPr>
      <a:lvl5pPr marL="1821134" indent="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None/>
        <a:defRPr sz="168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on paikkamerkki 4">
            <a:extLst>
              <a:ext uri="{FF2B5EF4-FFF2-40B4-BE49-F238E27FC236}">
                <a16:creationId xmlns:a16="http://schemas.microsoft.com/office/drawing/2014/main" id="{DE9C5905-11AF-4A81-B918-315966311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800" y="365125"/>
            <a:ext cx="10274398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title</a:t>
            </a:r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A911E493-C6E1-4F25-82FE-64064732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6800" y="1825625"/>
            <a:ext cx="10274398" cy="4107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add</a:t>
            </a:r>
            <a:r>
              <a:rPr lang="fi-FI"/>
              <a:t> </a:t>
            </a:r>
            <a:r>
              <a:rPr lang="fi-FI" err="1"/>
              <a:t>text</a:t>
            </a:r>
            <a:endParaRPr lang="fi-FI"/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  <a:p>
            <a:pPr lvl="3"/>
            <a:r>
              <a:rPr lang="fi-FI" err="1"/>
              <a:t>Fourth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  <a:p>
            <a:pPr lvl="4"/>
            <a:r>
              <a:rPr lang="fi-FI" err="1"/>
              <a:t>Fifth</a:t>
            </a:r>
            <a:r>
              <a:rPr lang="fi-FI"/>
              <a:t>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4198E355-A7E0-4858-BF2F-D2C9A14EBCDA}"/>
              </a:ext>
            </a:extLst>
          </p:cNvPr>
          <p:cNvSpPr txBox="1"/>
          <p:nvPr/>
        </p:nvSpPr>
        <p:spPr>
          <a:xfrm>
            <a:off x="431371" y="6217200"/>
            <a:ext cx="4704523" cy="28800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spAutoFit/>
          </a:bodyPr>
          <a:lstStyle/>
          <a:p>
            <a:r>
              <a:rPr lang="fi-FI"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UEF</a:t>
            </a:r>
            <a:r>
              <a:rPr lang="fi-FI" sz="1400" spc="-15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 </a:t>
            </a:r>
            <a:r>
              <a:rPr lang="fi-FI" sz="140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</a:t>
            </a:r>
            <a:r>
              <a:rPr lang="fi-FI"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of Eastern Finland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3F5C535-0370-4080-BB9D-023BC87A8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82000" y="6217200"/>
            <a:ext cx="6253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/>
            <a:r>
              <a:rPr lang="fi-FI"/>
              <a:t>Päivi Haltilahti and Kirsi Konttinen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3A45D08-D7BD-4296-8D1D-D35BD3F37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01600" y="6217200"/>
            <a:ext cx="10404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C0584D3-6B8E-4160-9310-9470B49A189A}" type="datetime1">
              <a:rPr lang="fi-FI" smtClean="0"/>
              <a:t>3.1.2024</a:t>
            </a:fld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871E3D4-4CC6-49C2-9ED5-54B7010E0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42000" y="6217200"/>
            <a:ext cx="619200" cy="288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EDA13E43-8BC8-48FB-A94B-C304C3541EED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363C0CE2-764E-EA45-B55A-F7E46D2E4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614906"/>
            <a:ext cx="12192000" cy="243094"/>
          </a:xfrm>
          <a:prstGeom prst="rect">
            <a:avLst/>
          </a:prstGeom>
          <a:solidFill>
            <a:srgbClr val="009F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8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</p:sldLayoutIdLst>
  <p:hf hdr="0"/>
  <p:txStyles>
    <p:titleStyle>
      <a:lvl1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4000" b="1">
          <a:solidFill>
            <a:srgbClr val="35353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2pPr>
      <a:lvl3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3pPr>
      <a:lvl4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4pPr>
      <a:lvl5pPr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5pPr>
      <a:lvl6pPr marL="548626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6pPr>
      <a:lvl7pPr marL="1097253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7pPr>
      <a:lvl8pPr marL="1645879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8pPr>
      <a:lvl9pPr marL="2194505" algn="l" rtl="0" eaLnBrk="1" fontAlgn="base" hangingPunct="1">
        <a:lnSpc>
          <a:spcPts val="408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Palatino Linotype" pitchFamily="18" charset="0"/>
        </a:defRPr>
      </a:lvl9pPr>
    </p:titleStyle>
    <p:bodyStyle>
      <a:lvl1pPr marL="219071" indent="-219071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800">
          <a:solidFill>
            <a:srgbClr val="353535"/>
          </a:solidFill>
          <a:latin typeface="+mn-lt"/>
          <a:ea typeface="+mn-ea"/>
          <a:cs typeface="+mn-cs"/>
        </a:defRPr>
      </a:lvl1pPr>
      <a:lvl2pPr marL="752457" indent="-318128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2400">
          <a:solidFill>
            <a:srgbClr val="353535"/>
          </a:solidFill>
          <a:latin typeface="+mn-lt"/>
        </a:defRPr>
      </a:lvl2pPr>
      <a:lvl3pPr marL="1181070" indent="-21335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•"/>
        <a:defRPr sz="2000">
          <a:solidFill>
            <a:srgbClr val="353535"/>
          </a:solidFill>
          <a:latin typeface="+mn-lt"/>
        </a:defRPr>
      </a:lvl3pPr>
      <a:lvl4pPr marL="1605876" indent="-209545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–"/>
        <a:defRPr sz="1800">
          <a:solidFill>
            <a:srgbClr val="353535"/>
          </a:solidFill>
          <a:latin typeface="+mn-lt"/>
        </a:defRPr>
      </a:lvl4pPr>
      <a:lvl5pPr marL="2047825" indent="-226690" algn="l" rtl="0" eaLnBrk="1" fontAlgn="base" hangingPunct="1">
        <a:spcBef>
          <a:spcPct val="0"/>
        </a:spcBef>
        <a:spcAft>
          <a:spcPct val="30000"/>
        </a:spcAft>
        <a:buClr>
          <a:schemeClr val="accent2"/>
        </a:buClr>
        <a:buChar char="»"/>
        <a:defRPr sz="1600">
          <a:solidFill>
            <a:srgbClr val="353535"/>
          </a:solidFill>
          <a:latin typeface="+mn-lt"/>
        </a:defRPr>
      </a:lvl5pPr>
      <a:lvl6pPr marL="2596451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6pPr>
      <a:lvl7pPr marL="3145077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7pPr>
      <a:lvl8pPr marL="3693704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8pPr>
      <a:lvl9pPr marL="4242330" indent="-226690" algn="l" rtl="0" eaLnBrk="1" fontAlgn="base" hangingPunct="1">
        <a:spcBef>
          <a:spcPct val="0"/>
        </a:spcBef>
        <a:spcAft>
          <a:spcPct val="30000"/>
        </a:spcAft>
        <a:buChar char="»"/>
        <a:defRPr sz="168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26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53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879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05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131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758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384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010" algn="l" defTabSz="1097253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pas.peppi.uef.fi/fi/courses-for-exchange-students/124399?period=2023-2024" TargetMode="External"/><Relationship Id="rId2" Type="http://schemas.openxmlformats.org/officeDocument/2006/relationships/hyperlink" Target="https://opiskelija.peppi.uef.f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new-students-orientation/" TargetMode="External"/><Relationship Id="rId2" Type="http://schemas.openxmlformats.org/officeDocument/2006/relationships/hyperlink" Target="https://kamu.uef.fi/en/tietopankki/new-students/orientation-for-international-studen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learn.uef.fi/course/view.php?id=622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kamu.uef.fi/en/tietopankki/planning-and-completing-studies/study-coordinators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.uef.fi/en/tools/electronic-exam-facilities/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tools/electronic-plagiarism-detection-tool/" TargetMode="External"/><Relationship Id="rId2" Type="http://schemas.openxmlformats.org/officeDocument/2006/relationships/hyperlink" Target="https://kamu.uef.fi/en/tietopankki/students-rights-and-obligations/the-use-of-ai-in-teaching-and-research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opiskelu@uef.fi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kamu.uef.fi/en/tietopankki/students-rights-and-obligations/ethical-guidelines-for-teaching-and-studying/" TargetMode="Externa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tietopankki/students-rights-and-obligations/inappropriate-treatment-and-harassment/" TargetMode="External"/><Relationship Id="rId2" Type="http://schemas.openxmlformats.org/officeDocument/2006/relationships/hyperlink" Target="https://kamu.uef.fi/en/tietopankki/students-rights-and-obligations/" TargetMode="Externa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kamu.uef.fi/en/tietopankki/students-rights-and-obligations/accessibility-in-studies/" TargetMode="Externa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kamu.uef.fi/en/tietopankki/assistance-advice-and-crisis-situations/help-in-crises/" TargetMode="External"/><Relationship Id="rId2" Type="http://schemas.openxmlformats.org/officeDocument/2006/relationships/hyperlink" Target="https://kamu.uef.fi/en/tietopankki/student-life-and-well-being/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2EAD3F-CE3D-4D80-8104-1869838D09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Basics </a:t>
            </a:r>
            <a:r>
              <a:rPr lang="fi-FI" err="1"/>
              <a:t>about</a:t>
            </a:r>
            <a:r>
              <a:rPr lang="fi-FI"/>
              <a:t> </a:t>
            </a:r>
            <a:r>
              <a:rPr lang="fi-FI" err="1"/>
              <a:t>Studying</a:t>
            </a:r>
            <a:r>
              <a:rPr lang="fi-FI"/>
              <a:t> at UEF </a:t>
            </a:r>
            <a:br>
              <a:rPr lang="fi-FI"/>
            </a:br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518EC9F-BD6E-422C-BFAF-BF59E3BF0C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/>
              <a:t>Orientation for International Students</a:t>
            </a:r>
          </a:p>
          <a:p>
            <a:r>
              <a:rPr lang="en-GB"/>
              <a:t>Päivi Haltilahti and Kirsi Konttinen</a:t>
            </a:r>
            <a:endParaRPr lang="fi-FI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489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Face</a:t>
            </a:r>
            <a:r>
              <a:rPr lang="fi-FI"/>
              <a:t>-to-</a:t>
            </a:r>
            <a:r>
              <a:rPr lang="fi-FI" err="1"/>
              <a:t>face</a:t>
            </a:r>
            <a:r>
              <a:rPr lang="fi-FI"/>
              <a:t> </a:t>
            </a:r>
            <a:r>
              <a:rPr lang="fi-FI" err="1"/>
              <a:t>or</a:t>
            </a:r>
            <a:r>
              <a:rPr lang="fi-FI"/>
              <a:t> </a:t>
            </a:r>
            <a:r>
              <a:rPr lang="fi-FI" err="1"/>
              <a:t>online</a:t>
            </a:r>
            <a:r>
              <a:rPr lang="fi-FI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312" y="1469982"/>
            <a:ext cx="11348429" cy="4099068"/>
          </a:xfrm>
        </p:spPr>
        <p:txBody>
          <a:bodyPr/>
          <a:lstStyle/>
          <a:p>
            <a:pPr marL="455295" indent="-342900"/>
            <a:r>
              <a:rPr lang="fi-FI" sz="2400" dirty="0"/>
              <a:t>Some </a:t>
            </a:r>
            <a:r>
              <a:rPr lang="fi-FI" sz="2400" dirty="0" err="1"/>
              <a:t>courses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organized</a:t>
            </a:r>
            <a:r>
              <a:rPr lang="fi-FI" sz="2400" dirty="0"/>
              <a:t> </a:t>
            </a:r>
            <a:r>
              <a:rPr lang="fi-FI" sz="2400" dirty="0" err="1"/>
              <a:t>online</a:t>
            </a:r>
            <a:r>
              <a:rPr lang="fi-FI" sz="2400" dirty="0"/>
              <a:t>.</a:t>
            </a:r>
            <a:endParaRPr lang="en-US" dirty="0"/>
          </a:p>
          <a:p>
            <a:pPr marL="455295" indent="-342900"/>
            <a:r>
              <a:rPr lang="fi-FI" sz="2400" dirty="0"/>
              <a:t>Some </a:t>
            </a:r>
            <a:r>
              <a:rPr lang="fi-FI" sz="2400" dirty="0" err="1"/>
              <a:t>courses</a:t>
            </a:r>
            <a:r>
              <a:rPr lang="fi-FI" sz="2400" dirty="0"/>
              <a:t> </a:t>
            </a:r>
            <a:r>
              <a:rPr lang="fi-FI" sz="2400" dirty="0" err="1"/>
              <a:t>are</a:t>
            </a:r>
            <a:r>
              <a:rPr lang="fi-FI" sz="2400" dirty="0"/>
              <a:t> </a:t>
            </a:r>
            <a:r>
              <a:rPr lang="fi-FI" sz="2400" dirty="0" err="1"/>
              <a:t>face</a:t>
            </a:r>
            <a:r>
              <a:rPr lang="fi-FI" sz="2400" dirty="0"/>
              <a:t>-to-</a:t>
            </a:r>
            <a:r>
              <a:rPr lang="fi-FI" sz="2400" dirty="0" err="1"/>
              <a:t>face</a:t>
            </a:r>
            <a:r>
              <a:rPr lang="fi-FI" sz="2400" dirty="0"/>
              <a:t>.</a:t>
            </a:r>
          </a:p>
          <a:p>
            <a:pPr marL="455295" indent="-342900"/>
            <a:r>
              <a:rPr lang="fi-FI" sz="2400" dirty="0"/>
              <a:t>Some </a:t>
            </a:r>
            <a:r>
              <a:rPr lang="fi-FI" sz="2400" dirty="0" err="1"/>
              <a:t>courses</a:t>
            </a:r>
            <a:r>
              <a:rPr lang="fi-FI" sz="2400" dirty="0"/>
              <a:t> </a:t>
            </a:r>
            <a:r>
              <a:rPr lang="fi-FI" sz="2400" dirty="0" err="1"/>
              <a:t>might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</a:t>
            </a:r>
            <a:r>
              <a:rPr lang="fi-FI" sz="2400" dirty="0" err="1"/>
              <a:t>both</a:t>
            </a:r>
            <a:r>
              <a:rPr lang="fi-FI" sz="2400" dirty="0"/>
              <a:t> </a:t>
            </a:r>
            <a:r>
              <a:rPr lang="fi-FI" sz="2400" dirty="0" err="1"/>
              <a:t>online</a:t>
            </a:r>
            <a:r>
              <a:rPr lang="fi-FI" sz="2400" dirty="0"/>
              <a:t> and </a:t>
            </a:r>
            <a:r>
              <a:rPr lang="fi-FI" sz="2400" dirty="0" err="1"/>
              <a:t>face</a:t>
            </a:r>
            <a:r>
              <a:rPr lang="fi-FI" sz="2400" dirty="0"/>
              <a:t>-to-</a:t>
            </a:r>
            <a:r>
              <a:rPr lang="fi-FI" sz="2400" dirty="0" err="1"/>
              <a:t>face</a:t>
            </a:r>
            <a:r>
              <a:rPr lang="fi-FI" sz="2400" dirty="0"/>
              <a:t> sessions. </a:t>
            </a:r>
          </a:p>
          <a:p>
            <a:pPr marL="112395" indent="0">
              <a:buNone/>
            </a:pPr>
            <a:endParaRPr lang="fi-FI" sz="2400" dirty="0"/>
          </a:p>
          <a:p>
            <a:pPr marL="455295" indent="-342900"/>
            <a:r>
              <a:rPr lang="fi-FI" sz="2400" dirty="0" err="1">
                <a:latin typeface="Open Sans"/>
                <a:ea typeface="Open Sans"/>
                <a:cs typeface="Open Sans"/>
              </a:rPr>
              <a:t>This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varies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from</a:t>
            </a:r>
            <a:r>
              <a:rPr lang="fi-FI" sz="24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course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to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course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. </a:t>
            </a:r>
          </a:p>
          <a:p>
            <a:pPr marL="455295" indent="-342900"/>
            <a:r>
              <a:rPr lang="fi-FI" sz="2400" dirty="0">
                <a:latin typeface="Open Sans"/>
                <a:ea typeface="Open Sans"/>
                <a:cs typeface="Open Sans"/>
              </a:rPr>
              <a:t>Course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information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is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available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in </a:t>
            </a:r>
            <a:r>
              <a:rPr lang="fi-FI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Peppi (=</a:t>
            </a:r>
            <a:r>
              <a:rPr lang="fi-FI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student</a:t>
            </a:r>
            <a:r>
              <a:rPr lang="fi-FI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fi-FI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study</a:t>
            </a:r>
            <a:r>
              <a:rPr lang="fi-FI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register</a:t>
            </a:r>
            <a:r>
              <a:rPr lang="fi-FI" sz="2400" b="1" dirty="0">
                <a:solidFill>
                  <a:schemeClr val="accent1"/>
                </a:solidFill>
                <a:latin typeface="Open Sans"/>
                <a:ea typeface="Open Sans"/>
                <a:cs typeface="Open Sans"/>
              </a:rPr>
              <a:t> at UEF)</a:t>
            </a:r>
            <a:r>
              <a:rPr lang="fi-FI" sz="2400" dirty="0">
                <a:latin typeface="Open Sans"/>
                <a:ea typeface="Open Sans"/>
                <a:cs typeface="Open Sans"/>
              </a:rPr>
              <a:t>: </a:t>
            </a:r>
            <a:r>
              <a:rPr lang="fi-FI" sz="2400" dirty="0">
                <a:hlinkClick r:id="rId2"/>
              </a:rPr>
              <a:t>https://opiskelija.peppi.uef.fi/</a:t>
            </a:r>
            <a:r>
              <a:rPr lang="fi-FI" sz="2400" dirty="0"/>
              <a:t> -&gt; Study Guide</a:t>
            </a:r>
            <a:br>
              <a:rPr lang="fi-FI" sz="2400" dirty="0"/>
            </a:br>
            <a:br>
              <a:rPr lang="fi-FI" sz="2400" dirty="0"/>
            </a:br>
            <a:r>
              <a:rPr lang="fi-FI" sz="2400" dirty="0"/>
              <a:t>Courses for Exchange </a:t>
            </a:r>
            <a:r>
              <a:rPr lang="fi-FI" sz="2400" dirty="0" err="1"/>
              <a:t>Students</a:t>
            </a:r>
            <a:r>
              <a:rPr lang="fi-FI" sz="2400" dirty="0"/>
              <a:t> in Peppi: </a:t>
            </a:r>
            <a:r>
              <a:rPr lang="fi-FI" sz="2400" dirty="0">
                <a:hlinkClick r:id="rId3"/>
              </a:rPr>
              <a:t>https://opas.peppi.uef.fi/fi/courses-for-exchange-students/124399?period=2023-2024</a:t>
            </a:r>
            <a:endParaRPr lang="fi-FI" sz="2400" dirty="0"/>
          </a:p>
          <a:p>
            <a:pPr marL="112395" indent="0">
              <a:buNone/>
            </a:pPr>
            <a:endParaRPr lang="fi-FI" sz="2400" dirty="0"/>
          </a:p>
          <a:p>
            <a:pPr marL="112395" indent="0">
              <a:buNone/>
            </a:pPr>
            <a:endParaRPr lang="fi-FI" sz="2400" dirty="0"/>
          </a:p>
          <a:p>
            <a:pPr marL="112395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5CF2298-B59A-4F65-AECE-10FE392F3F29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10</a:t>
            </a:fld>
            <a:endParaRPr lang="fi-FI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54D79F49-2C76-4592-B97F-40631AD12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529490" y="78409"/>
            <a:ext cx="2452198" cy="2302308"/>
          </a:xfrm>
        </p:spPr>
      </p:pic>
    </p:spTree>
    <p:extLst>
      <p:ext uri="{BB962C8B-B14F-4D97-AF65-F5344CB8AC3E}">
        <p14:creationId xmlns:p14="http://schemas.microsoft.com/office/powerpoint/2010/main" val="195621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Online </a:t>
            </a:r>
            <a:r>
              <a:rPr lang="fi-FI" err="1"/>
              <a:t>Studying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743" y="1367161"/>
            <a:ext cx="9557373" cy="4624716"/>
          </a:xfrm>
        </p:spPr>
        <p:txBody>
          <a:bodyPr/>
          <a:lstStyle/>
          <a:p>
            <a:pPr marL="455295" indent="-342900"/>
            <a:r>
              <a:rPr lang="fi-FI" sz="2400" dirty="0" err="1"/>
              <a:t>Studying</a:t>
            </a:r>
            <a:r>
              <a:rPr lang="fi-FI" sz="2400" dirty="0"/>
              <a:t> in a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system</a:t>
            </a:r>
            <a:r>
              <a:rPr lang="fi-FI" sz="2400" dirty="0"/>
              <a:t> </a:t>
            </a:r>
            <a:r>
              <a:rPr lang="fi-FI" sz="2400" dirty="0" err="1"/>
              <a:t>requires</a:t>
            </a:r>
            <a:r>
              <a:rPr lang="fi-FI" sz="2400" dirty="0"/>
              <a:t> an </a:t>
            </a:r>
            <a:r>
              <a:rPr lang="fi-FI" sz="2400" b="1" dirty="0" err="1"/>
              <a:t>active</a:t>
            </a:r>
            <a:r>
              <a:rPr lang="fi-FI" sz="2400" b="1" dirty="0"/>
              <a:t> </a:t>
            </a:r>
            <a:r>
              <a:rPr lang="fi-FI" sz="2400" b="1" dirty="0" err="1"/>
              <a:t>approach</a:t>
            </a:r>
            <a:r>
              <a:rPr lang="fi-FI" sz="2400" b="1" dirty="0"/>
              <a:t> </a:t>
            </a:r>
            <a:r>
              <a:rPr lang="fi-FI" sz="2400" dirty="0" err="1"/>
              <a:t>from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. </a:t>
            </a:r>
          </a:p>
          <a:p>
            <a:pPr marL="455295" indent="-342900"/>
            <a:r>
              <a:rPr lang="fi-FI" sz="2400" dirty="0" err="1"/>
              <a:t>Studying</a:t>
            </a:r>
            <a:r>
              <a:rPr lang="fi-FI" sz="2400" dirty="0"/>
              <a:t> </a:t>
            </a:r>
            <a:r>
              <a:rPr lang="fi-FI" sz="2400" dirty="0" err="1"/>
              <a:t>online</a:t>
            </a:r>
            <a:r>
              <a:rPr lang="fi-FI" sz="2400" dirty="0"/>
              <a:t> </a:t>
            </a:r>
            <a:r>
              <a:rPr lang="fi-FI" sz="2400" dirty="0" err="1"/>
              <a:t>often</a:t>
            </a:r>
            <a:r>
              <a:rPr lang="fi-FI" sz="2400" dirty="0"/>
              <a:t> </a:t>
            </a:r>
            <a:r>
              <a:rPr lang="fi-FI" sz="2400" dirty="0" err="1"/>
              <a:t>requires</a:t>
            </a:r>
            <a:r>
              <a:rPr lang="fi-FI" sz="2400" dirty="0"/>
              <a:t>  </a:t>
            </a:r>
            <a:r>
              <a:rPr lang="fi-FI" sz="2400" dirty="0" err="1"/>
              <a:t>even</a:t>
            </a:r>
            <a:r>
              <a:rPr lang="fi-FI" sz="2400" dirty="0"/>
              <a:t> </a:t>
            </a:r>
            <a:r>
              <a:rPr lang="fi-FI" sz="2400" dirty="0" err="1"/>
              <a:t>more</a:t>
            </a:r>
            <a:r>
              <a:rPr lang="fi-FI" sz="2400" dirty="0"/>
              <a:t> </a:t>
            </a:r>
            <a:r>
              <a:rPr lang="fi-FI" sz="2400" b="1" dirty="0" err="1"/>
              <a:t>activity</a:t>
            </a:r>
            <a:r>
              <a:rPr lang="fi-FI" sz="2400" b="1" dirty="0"/>
              <a:t>, </a:t>
            </a:r>
            <a:r>
              <a:rPr lang="fi-FI" sz="2400" b="1" dirty="0" err="1"/>
              <a:t>concentration</a:t>
            </a:r>
            <a:r>
              <a:rPr lang="fi-FI" sz="2400" b="1" dirty="0"/>
              <a:t> and </a:t>
            </a:r>
            <a:r>
              <a:rPr lang="fi-FI" sz="2400" b="1" dirty="0" err="1"/>
              <a:t>self-regulation</a:t>
            </a:r>
            <a:r>
              <a:rPr lang="fi-FI" sz="2400" b="1" dirty="0"/>
              <a:t>.  </a:t>
            </a:r>
            <a:endParaRPr lang="en-US" dirty="0"/>
          </a:p>
          <a:p>
            <a:pPr marL="455295" indent="-342900"/>
            <a:endParaRPr lang="fi-FI" sz="2400" b="1" dirty="0"/>
          </a:p>
          <a:p>
            <a:pPr marL="455295" indent="-342900"/>
            <a:r>
              <a:rPr lang="fi-FI" sz="2400" b="1" dirty="0">
                <a:latin typeface="Open Sans"/>
                <a:ea typeface="Open Sans"/>
                <a:cs typeface="Open Sans"/>
              </a:rPr>
              <a:t>Make sure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read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info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materials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for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courses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always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ask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when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something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is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not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clear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.</a:t>
            </a:r>
            <a:endParaRPr lang="fi-FI" sz="2400" dirty="0">
              <a:latin typeface="Open Sans"/>
              <a:ea typeface="Open Sans"/>
              <a:cs typeface="Open Sans"/>
            </a:endParaRPr>
          </a:p>
          <a:p>
            <a:pPr marL="455295" indent="-342900"/>
            <a:endParaRPr lang="fi-FI" sz="2400" dirty="0"/>
          </a:p>
          <a:p>
            <a:pPr marL="455295" indent="-342900"/>
            <a:r>
              <a:rPr lang="fi-FI" sz="2400" dirty="0" err="1"/>
              <a:t>Whenever</a:t>
            </a:r>
            <a:r>
              <a:rPr lang="fi-FI" sz="2400" dirty="0"/>
              <a:t> </a:t>
            </a:r>
            <a:r>
              <a:rPr lang="fi-FI" sz="2400" dirty="0" err="1"/>
              <a:t>possible</a:t>
            </a:r>
            <a:r>
              <a:rPr lang="fi-FI" sz="2400" b="1" dirty="0"/>
              <a:t> </a:t>
            </a:r>
            <a:r>
              <a:rPr lang="fi-FI" sz="2400" dirty="0" err="1"/>
              <a:t>keep</a:t>
            </a:r>
            <a:r>
              <a:rPr lang="fi-FI" sz="2400" dirty="0"/>
              <a:t> in </a:t>
            </a:r>
            <a:r>
              <a:rPr lang="fi-FI" sz="2400" dirty="0" err="1"/>
              <a:t>touch</a:t>
            </a:r>
            <a:r>
              <a:rPr lang="fi-FI" sz="2400" dirty="0"/>
              <a:t> </a:t>
            </a:r>
            <a:r>
              <a:rPr lang="fi-FI" sz="2400" dirty="0" err="1"/>
              <a:t>with</a:t>
            </a:r>
            <a:r>
              <a:rPr lang="fi-FI" sz="2400" dirty="0"/>
              <a:t>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student</a:t>
            </a:r>
            <a:r>
              <a:rPr lang="fi-FI" sz="2400" dirty="0"/>
              <a:t> </a:t>
            </a:r>
            <a:r>
              <a:rPr lang="fi-FI" sz="2400" dirty="0" err="1"/>
              <a:t>colleagues</a:t>
            </a:r>
            <a:r>
              <a:rPr lang="fi-FI" sz="2400" dirty="0"/>
              <a:t>, </a:t>
            </a:r>
            <a:r>
              <a:rPr lang="fi-FI" sz="2400" dirty="0" err="1"/>
              <a:t>too</a:t>
            </a:r>
            <a:r>
              <a:rPr lang="fi-FI" sz="2400" dirty="0"/>
              <a:t>. </a:t>
            </a:r>
            <a:r>
              <a:rPr lang="fi-FI" sz="2400" dirty="0" err="1"/>
              <a:t>Studying</a:t>
            </a:r>
            <a:r>
              <a:rPr lang="fi-FI" sz="2400" dirty="0"/>
              <a:t> </a:t>
            </a:r>
            <a:r>
              <a:rPr lang="fi-FI" sz="2400" dirty="0" err="1"/>
              <a:t>online</a:t>
            </a:r>
            <a:r>
              <a:rPr lang="fi-FI" sz="2400" dirty="0"/>
              <a:t> </a:t>
            </a:r>
            <a:r>
              <a:rPr lang="fi-FI" sz="2400" dirty="0" err="1"/>
              <a:t>doesn’t</a:t>
            </a:r>
            <a:r>
              <a:rPr lang="fi-FI" sz="2400" dirty="0"/>
              <a:t> </a:t>
            </a:r>
            <a:r>
              <a:rPr lang="fi-FI" sz="2400" dirty="0" err="1"/>
              <a:t>mean</a:t>
            </a:r>
            <a:r>
              <a:rPr lang="fi-FI" sz="2400" dirty="0"/>
              <a:t> </a:t>
            </a:r>
            <a:r>
              <a:rPr lang="fi-FI" sz="2400" dirty="0" err="1"/>
              <a:t>you</a:t>
            </a:r>
            <a:r>
              <a:rPr lang="fi-FI" sz="2400" dirty="0"/>
              <a:t> </a:t>
            </a:r>
            <a:r>
              <a:rPr lang="fi-FI" sz="2400" dirty="0" err="1"/>
              <a:t>have</a:t>
            </a:r>
            <a:r>
              <a:rPr lang="fi-FI" sz="2400" dirty="0"/>
              <a:t> to </a:t>
            </a:r>
            <a:r>
              <a:rPr lang="fi-FI" sz="2400" dirty="0" err="1"/>
              <a:t>study</a:t>
            </a:r>
            <a:r>
              <a:rPr lang="fi-FI" sz="2400" dirty="0"/>
              <a:t> </a:t>
            </a:r>
            <a:r>
              <a:rPr lang="fi-FI" sz="2400" dirty="0" err="1"/>
              <a:t>alone</a:t>
            </a:r>
            <a:r>
              <a:rPr lang="fi-FI" sz="2400" dirty="0"/>
              <a:t> – </a:t>
            </a:r>
            <a:r>
              <a:rPr lang="fi-FI" sz="2400" b="1" dirty="0"/>
              <a:t>Study </a:t>
            </a:r>
            <a:r>
              <a:rPr lang="fi-FI" sz="2400" b="1" dirty="0" err="1"/>
              <a:t>together</a:t>
            </a:r>
            <a:r>
              <a:rPr lang="fi-FI" sz="2400" b="1" dirty="0"/>
              <a:t>!  </a:t>
            </a:r>
          </a:p>
          <a:p>
            <a:pPr marL="455295" indent="-342900"/>
            <a:endParaRPr lang="fi-FI" sz="2400" b="1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BB72356-76C1-4F8B-88E7-62A8E67C7A40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11</a:t>
            </a:fld>
            <a:endParaRPr lang="fi-FI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F161E08-8DBC-4DD3-8BC9-F4B66FBD0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724595" y="200271"/>
            <a:ext cx="2189662" cy="2055819"/>
          </a:xfrm>
        </p:spPr>
      </p:pic>
    </p:spTree>
    <p:extLst>
      <p:ext uri="{BB962C8B-B14F-4D97-AF65-F5344CB8AC3E}">
        <p14:creationId xmlns:p14="http://schemas.microsoft.com/office/powerpoint/2010/main" val="277344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393" y="145279"/>
            <a:ext cx="10177131" cy="1130666"/>
          </a:xfrm>
        </p:spPr>
        <p:txBody>
          <a:bodyPr/>
          <a:lstStyle/>
          <a:p>
            <a:r>
              <a:rPr lang="fi-FI"/>
              <a:t>How to </a:t>
            </a:r>
            <a:r>
              <a:rPr lang="fi-FI" err="1"/>
              <a:t>Start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Studies</a:t>
            </a:r>
            <a:r>
              <a:rPr lang="fi-FI"/>
              <a:t>?</a:t>
            </a:r>
            <a:br>
              <a:rPr lang="fi-FI"/>
            </a:br>
            <a:r>
              <a:rPr lang="fi-FI" sz="1800" u="sng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ExtraBold" panose="020B0906030804020204" pitchFamily="34" charset="0"/>
                <a:cs typeface="Times New Roman" panose="02020603050405020304" pitchFamily="18" charset="0"/>
                <a:hlinkClick r:id="rId2"/>
              </a:rPr>
              <a:t>https://kamu.</a:t>
            </a:r>
            <a:r>
              <a:rPr lang="fi-FI" sz="1800" b="0" u="sng">
                <a:solidFill>
                  <a:srgbClr val="000000"/>
                </a:solidFill>
                <a:effectLst/>
                <a:latin typeface="Open Sans" panose="020B0606030504020204" pitchFamily="34" charset="0"/>
                <a:ea typeface="Open Sans ExtraBold" panose="020B0906030804020204" pitchFamily="34" charset="0"/>
                <a:cs typeface="Times New Roman" panose="02020603050405020304" pitchFamily="18" charset="0"/>
                <a:hlinkClick r:id="rId2"/>
              </a:rPr>
              <a:t>uef</a:t>
            </a:r>
            <a:r>
              <a:rPr lang="fi-FI" sz="1800" b="0" u="sng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ExtraBold" panose="020B0906030804020204" pitchFamily="34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fi-FI" sz="1800" u="sng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ExtraBold" panose="020B0906030804020204" pitchFamily="34" charset="0"/>
                <a:cs typeface="Times New Roman" panose="02020603050405020304" pitchFamily="18" charset="0"/>
                <a:hlinkClick r:id="rId2"/>
              </a:rPr>
              <a:t>fi/en/tietopankki/new-students/orientation-for-international-students/</a:t>
            </a:r>
            <a:r>
              <a:rPr lang="fi-FI" sz="1800">
                <a:solidFill>
                  <a:srgbClr val="000000"/>
                </a:solidFill>
                <a:effectLst/>
                <a:latin typeface="Open Sans Light" panose="020B0306030504020204" pitchFamily="34" charset="0"/>
                <a:ea typeface="Open Sans ExtraBold" panose="020B0906030804020204" pitchFamily="34" charset="0"/>
                <a:cs typeface="Times New Roman" panose="02020603050405020304" pitchFamily="18" charset="0"/>
              </a:rPr>
              <a:t>  </a:t>
            </a:r>
            <a:br>
              <a:rPr lang="fi-FI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i-FI" sz="4000"/>
            </a:br>
            <a:br>
              <a:rPr lang="fi-FI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35" y="1355324"/>
            <a:ext cx="10312067" cy="5004600"/>
          </a:xfrm>
        </p:spPr>
        <p:txBody>
          <a:bodyPr/>
          <a:lstStyle/>
          <a:p>
            <a:pPr marL="0" indent="0">
              <a:buNone/>
            </a:pPr>
            <a:r>
              <a:rPr lang="fi-FI" sz="2400" b="1" dirty="0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Join </a:t>
            </a:r>
            <a:r>
              <a:rPr lang="fi-FI" sz="2400" b="1" dirty="0" err="1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the</a:t>
            </a:r>
            <a:r>
              <a:rPr lang="fi-FI" sz="2400" b="1" dirty="0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orientation</a:t>
            </a:r>
            <a:r>
              <a:rPr lang="fi-FI" sz="2400" b="1" dirty="0">
                <a:solidFill>
                  <a:srgbClr val="7030A0"/>
                </a:solidFill>
                <a:latin typeface="Open Sans"/>
                <a:ea typeface="Open Sans"/>
                <a:cs typeface="Open Sans"/>
              </a:rPr>
              <a:t>!</a:t>
            </a:r>
          </a:p>
          <a:p>
            <a:pPr marL="0" indent="0">
              <a:buNone/>
            </a:pPr>
            <a:endParaRPr lang="fi-FI" sz="2400" b="1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r>
              <a:rPr lang="fi-FI" sz="2000" b="1" dirty="0">
                <a:latin typeface="Open Sans"/>
                <a:ea typeface="Open Sans"/>
                <a:cs typeface="Open Sans"/>
              </a:rPr>
              <a:t>1. Study 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orientation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material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endParaRPr lang="en-US" sz="2000" dirty="0"/>
          </a:p>
          <a:p>
            <a:pPr marL="533400" lvl="1" indent="-317500">
              <a:buFont typeface="Arial"/>
              <a:buChar char="–"/>
            </a:pPr>
            <a:r>
              <a:rPr lang="fi-FI" sz="2000" dirty="0">
                <a:latin typeface="Open Sans"/>
                <a:ea typeface="Open Sans"/>
                <a:cs typeface="Open Sans"/>
              </a:rPr>
              <a:t>in Kamu </a:t>
            </a:r>
            <a:r>
              <a:rPr lang="fi-FI" sz="2000" dirty="0">
                <a:latin typeface="Open Sans"/>
                <a:ea typeface="Open Sans"/>
                <a:cs typeface="Open Sans"/>
                <a:hlinkClick r:id="rId3"/>
              </a:rPr>
              <a:t>https://kamu.uef.fi/en/new-students-orientation/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and </a:t>
            </a:r>
            <a:endParaRPr lang="fi-FI" sz="2000" dirty="0"/>
          </a:p>
          <a:p>
            <a:pPr marL="533400" lvl="1" indent="-317500">
              <a:buFont typeface="Arial"/>
              <a:buChar char="–"/>
            </a:pPr>
            <a:r>
              <a:rPr lang="fi-FI" sz="2000" dirty="0">
                <a:latin typeface="Open Sans"/>
                <a:ea typeface="Open Sans"/>
                <a:cs typeface="Open Sans"/>
              </a:rPr>
              <a:t>in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eLearn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>
                <a:latin typeface="Open Sans"/>
                <a:ea typeface="Open Sans"/>
                <a:cs typeface="Open Sans"/>
                <a:hlinkClick r:id="rId4"/>
              </a:rPr>
              <a:t>https://elearn.uef.fi/course/view.php?id=6225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latin typeface="Open Sans"/>
                <a:ea typeface="Open Sans"/>
                <a:cs typeface="Open Sans"/>
              </a:rPr>
              <a:t>2. Join 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 general 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orientation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</a:p>
          <a:p>
            <a:pPr marL="533400" lvl="1" indent="-317500">
              <a:buFont typeface="Arial"/>
              <a:buChar char="–"/>
            </a:pPr>
            <a:r>
              <a:rPr lang="fi-FI" sz="2000" dirty="0">
                <a:latin typeface="Open Sans"/>
                <a:ea typeface="Open Sans"/>
                <a:cs typeface="Open Sans"/>
              </a:rPr>
              <a:t>webinars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>
                <a:latin typeface="Open Sans"/>
                <a:ea typeface="Open Sans"/>
                <a:cs typeface="Open Sans"/>
              </a:rPr>
              <a:t>at 12-16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local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time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(EEST, UTC +2) on 8-9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January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2024 and</a:t>
            </a:r>
            <a:endParaRPr lang="fi-FI" sz="2000" dirty="0"/>
          </a:p>
          <a:p>
            <a:pPr marL="533400" lvl="1" indent="-317500">
              <a:buFont typeface="Arial"/>
              <a:buChar char="–"/>
            </a:pPr>
            <a:r>
              <a:rPr lang="fi-FI" sz="2000" dirty="0" err="1">
                <a:latin typeface="Open Sans"/>
                <a:ea typeface="Open Sans"/>
                <a:cs typeface="Open Sans"/>
              </a:rPr>
              <a:t>face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-to-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face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on campus at 12-16 on 10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January</a:t>
            </a:r>
            <a:br>
              <a:rPr lang="fi-FI" sz="2000" dirty="0"/>
            </a:br>
            <a:endParaRPr lang="fi-FI" sz="2000" dirty="0"/>
          </a:p>
          <a:p>
            <a:pPr marL="0" indent="0">
              <a:buNone/>
            </a:pPr>
            <a:r>
              <a:rPr lang="fi-FI" sz="2000" b="1" dirty="0">
                <a:latin typeface="Open Sans"/>
                <a:ea typeface="Open Sans"/>
                <a:cs typeface="Open Sans"/>
              </a:rPr>
              <a:t>3. 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Follow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orientation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session(s) of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your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field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if</a:t>
            </a:r>
            <a:r>
              <a:rPr lang="fi-FI" sz="2000" b="1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b="1" dirty="0" err="1">
                <a:latin typeface="Open Sans"/>
                <a:ea typeface="Open Sans"/>
                <a:cs typeface="Open Sans"/>
              </a:rPr>
              <a:t>organised</a:t>
            </a:r>
            <a:endParaRPr lang="fi-FI" sz="2000" dirty="0">
              <a:latin typeface="Open Sans"/>
              <a:ea typeface="Open Sans"/>
              <a:cs typeface="Open Sans"/>
            </a:endParaRPr>
          </a:p>
          <a:p>
            <a:pPr marL="342900" indent="-342900"/>
            <a:r>
              <a:rPr lang="fi-FI" sz="2000" dirty="0" err="1">
                <a:latin typeface="Open Sans"/>
                <a:ea typeface="Open Sans"/>
                <a:cs typeface="Open Sans"/>
              </a:rPr>
              <a:t>Your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study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coordinator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has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sent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you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information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on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schedule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and 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place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for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orientation</a:t>
            </a:r>
            <a:r>
              <a:rPr lang="fi-FI" sz="2000" dirty="0">
                <a:latin typeface="Open Sans"/>
                <a:ea typeface="Open Sans"/>
                <a:cs typeface="Open Sans"/>
              </a:rPr>
              <a:t> session(s) of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your</a:t>
            </a:r>
            <a:r>
              <a:rPr lang="fi-FI" sz="2000" dirty="0">
                <a:latin typeface="Open Sans"/>
                <a:ea typeface="Open Sans"/>
                <a:cs typeface="Open Sans"/>
              </a:rPr>
              <a:t> </a:t>
            </a:r>
            <a:r>
              <a:rPr lang="fi-FI" sz="2000" dirty="0" err="1">
                <a:latin typeface="Open Sans"/>
                <a:ea typeface="Open Sans"/>
                <a:cs typeface="Open Sans"/>
              </a:rPr>
              <a:t>field</a:t>
            </a:r>
            <a:endParaRPr lang="fi-FI" sz="2000" dirty="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2400" b="1" dirty="0"/>
          </a:p>
          <a:p>
            <a:pPr marL="0" indent="0">
              <a:buNone/>
            </a:pPr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D0C2486-631F-4830-9C92-66EC687476D5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4832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How to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Start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Your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Studies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164" y="1693889"/>
            <a:ext cx="12068564" cy="5164111"/>
          </a:xfrm>
        </p:spPr>
        <p:txBody>
          <a:bodyPr/>
          <a:lstStyle/>
          <a:p>
            <a:pPr marL="0" indent="0">
              <a:buNone/>
            </a:pPr>
            <a:r>
              <a:rPr lang="fi-FI" b="1">
                <a:solidFill>
                  <a:srgbClr val="7030A0"/>
                </a:solidFill>
              </a:rPr>
              <a:t>Exchange </a:t>
            </a:r>
            <a:r>
              <a:rPr lang="fi-FI" b="1" err="1">
                <a:solidFill>
                  <a:srgbClr val="7030A0"/>
                </a:solidFill>
              </a:rPr>
              <a:t>students</a:t>
            </a:r>
            <a:endParaRPr lang="fi-FI" b="1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i-FI" b="1"/>
          </a:p>
          <a:p>
            <a:pPr marL="218440" indent="-218440"/>
            <a:r>
              <a:rPr lang="fi-FI" err="1"/>
              <a:t>Your</a:t>
            </a:r>
            <a:r>
              <a:rPr lang="fi-FI"/>
              <a:t> </a:t>
            </a:r>
            <a:r>
              <a:rPr lang="fi-FI" b="1"/>
              <a:t>Learning </a:t>
            </a:r>
            <a:r>
              <a:rPr lang="fi-FI" b="1" err="1"/>
              <a:t>Agreement</a:t>
            </a:r>
            <a:r>
              <a:rPr lang="fi-FI" b="1"/>
              <a:t> </a:t>
            </a:r>
            <a:r>
              <a:rPr lang="fi-FI"/>
              <a:t>is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starting</a:t>
            </a:r>
            <a:r>
              <a:rPr lang="fi-FI"/>
              <a:t> </a:t>
            </a:r>
            <a:r>
              <a:rPr lang="fi-FI" err="1"/>
              <a:t>point</a:t>
            </a:r>
            <a:r>
              <a:rPr lang="fi-FI"/>
              <a:t>. </a:t>
            </a:r>
          </a:p>
          <a:p>
            <a:pPr marL="218440" indent="-218440"/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can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b="1" err="1">
                <a:latin typeface="Open Sans"/>
                <a:ea typeface="Open Sans"/>
                <a:cs typeface="Open Sans"/>
              </a:rPr>
              <a:t>register</a:t>
            </a:r>
            <a:r>
              <a:rPr lang="fi-FI" b="1">
                <a:latin typeface="Open Sans"/>
                <a:ea typeface="Open Sans"/>
                <a:cs typeface="Open Sans"/>
              </a:rPr>
              <a:t> for </a:t>
            </a:r>
            <a:r>
              <a:rPr lang="fi-FI" b="1" err="1">
                <a:latin typeface="Open Sans"/>
                <a:ea typeface="Open Sans"/>
                <a:cs typeface="Open Sans"/>
              </a:rPr>
              <a:t>the</a:t>
            </a:r>
            <a:r>
              <a:rPr lang="fi-FI" b="1">
                <a:latin typeface="Open Sans"/>
                <a:ea typeface="Open Sans"/>
                <a:cs typeface="Open Sans"/>
              </a:rPr>
              <a:t> </a:t>
            </a:r>
            <a:r>
              <a:rPr lang="fi-FI" b="1" err="1">
                <a:latin typeface="Open Sans"/>
                <a:ea typeface="Open Sans"/>
                <a:cs typeface="Open Sans"/>
              </a:rPr>
              <a:t>courses</a:t>
            </a:r>
            <a:r>
              <a:rPr lang="fi-FI" b="1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have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listed</a:t>
            </a:r>
            <a:r>
              <a:rPr lang="fi-FI">
                <a:latin typeface="Open Sans"/>
                <a:ea typeface="Open Sans"/>
                <a:cs typeface="Open Sans"/>
              </a:rPr>
              <a:t> in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LA and </a:t>
            </a:r>
            <a:r>
              <a:rPr lang="fi-FI" err="1">
                <a:latin typeface="Open Sans"/>
                <a:ea typeface="Open Sans"/>
                <a:cs typeface="Open Sans"/>
              </a:rPr>
              <a:t>make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schedule</a:t>
            </a:r>
            <a:r>
              <a:rPr lang="fi-FI">
                <a:latin typeface="Open Sans"/>
                <a:ea typeface="Open Sans"/>
                <a:cs typeface="Open Sans"/>
              </a:rPr>
              <a:t> in Peppi. </a:t>
            </a:r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can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see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timetable</a:t>
            </a:r>
            <a:r>
              <a:rPr lang="fi-FI">
                <a:latin typeface="Open Sans"/>
                <a:ea typeface="Open Sans"/>
                <a:cs typeface="Open Sans"/>
              </a:rPr>
              <a:t> in </a:t>
            </a:r>
            <a:r>
              <a:rPr lang="fi-FI" err="1">
                <a:latin typeface="Open Sans"/>
                <a:ea typeface="Open Sans"/>
                <a:cs typeface="Open Sans"/>
              </a:rPr>
              <a:t>Tuudo</a:t>
            </a:r>
            <a:r>
              <a:rPr lang="fi-FI">
                <a:latin typeface="Open Sans"/>
                <a:ea typeface="Open Sans"/>
                <a:cs typeface="Open Sans"/>
              </a:rPr>
              <a:t>, </a:t>
            </a:r>
            <a:r>
              <a:rPr lang="fi-FI" err="1">
                <a:latin typeface="Open Sans"/>
                <a:ea typeface="Open Sans"/>
                <a:cs typeface="Open Sans"/>
              </a:rPr>
              <a:t>too</a:t>
            </a:r>
            <a:r>
              <a:rPr lang="fi-FI">
                <a:latin typeface="Open Sans"/>
                <a:ea typeface="Open Sans"/>
                <a:cs typeface="Open Sans"/>
              </a:rPr>
              <a:t>. </a:t>
            </a:r>
            <a:endParaRPr lang="fi-FI"/>
          </a:p>
          <a:p>
            <a:pPr marL="218440" indent="-218440"/>
            <a:r>
              <a:rPr lang="fi-FI"/>
              <a:t>If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wish</a:t>
            </a:r>
            <a:r>
              <a:rPr lang="fi-FI"/>
              <a:t> to </a:t>
            </a:r>
            <a:r>
              <a:rPr lang="fi-FI" err="1"/>
              <a:t>change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courses</a:t>
            </a:r>
            <a:r>
              <a:rPr lang="fi-FI"/>
              <a:t>, </a:t>
            </a:r>
            <a:r>
              <a:rPr lang="fi-FI" err="1"/>
              <a:t>please</a:t>
            </a:r>
            <a:r>
              <a:rPr lang="fi-FI"/>
              <a:t> </a:t>
            </a:r>
            <a:r>
              <a:rPr lang="fi-FI" err="1"/>
              <a:t>talk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departmental</a:t>
            </a:r>
            <a:r>
              <a:rPr lang="fi-FI"/>
              <a:t> </a:t>
            </a:r>
            <a:r>
              <a:rPr lang="fi-FI" err="1"/>
              <a:t>coordinator</a:t>
            </a:r>
            <a:r>
              <a:rPr lang="fi-FI"/>
              <a:t> for exchange </a:t>
            </a:r>
            <a:r>
              <a:rPr lang="fi-FI" err="1"/>
              <a:t>studies</a:t>
            </a:r>
            <a:r>
              <a:rPr lang="fi-FI"/>
              <a:t>. </a:t>
            </a:r>
            <a:r>
              <a:rPr lang="fi-FI">
                <a:hlinkClick r:id="rId2"/>
              </a:rPr>
              <a:t>https://kamu.uef.fi/en/tietopankki/planning-and-completing-studies/study-coordinators/</a:t>
            </a:r>
            <a:r>
              <a:rPr lang="fi-FI"/>
              <a:t> </a:t>
            </a:r>
          </a:p>
          <a:p>
            <a:pPr marL="0" indent="0">
              <a:buNone/>
            </a:pPr>
            <a:endParaRPr lang="fi-FI" sz="2000" b="1"/>
          </a:p>
          <a:p>
            <a:pPr marL="218440" indent="-218440"/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13</a:t>
            </a:fld>
            <a:endParaRPr lang="fi-FI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E306FF4-F5E4-4B8F-BD84-A969AB6E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835116" y="287020"/>
            <a:ext cx="2125720" cy="1995786"/>
          </a:xfrm>
        </p:spPr>
      </p:pic>
    </p:spTree>
    <p:extLst>
      <p:ext uri="{BB962C8B-B14F-4D97-AF65-F5344CB8AC3E}">
        <p14:creationId xmlns:p14="http://schemas.microsoft.com/office/powerpoint/2010/main" val="264477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How to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Start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Your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Studies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801" y="1422258"/>
            <a:ext cx="11922074" cy="4569619"/>
          </a:xfrm>
        </p:spPr>
        <p:txBody>
          <a:bodyPr/>
          <a:lstStyle/>
          <a:p>
            <a:pPr marL="0" indent="0">
              <a:buNone/>
            </a:pPr>
            <a:r>
              <a:rPr lang="fi-FI" sz="2400" b="1" err="1">
                <a:solidFill>
                  <a:srgbClr val="7030A0"/>
                </a:solidFill>
              </a:rPr>
              <a:t>Bachelor’s</a:t>
            </a:r>
            <a:r>
              <a:rPr lang="fi-FI" sz="2400" b="1">
                <a:solidFill>
                  <a:srgbClr val="7030A0"/>
                </a:solidFill>
              </a:rPr>
              <a:t> and </a:t>
            </a:r>
            <a:r>
              <a:rPr lang="fi-FI" sz="2400" b="1" err="1">
                <a:solidFill>
                  <a:srgbClr val="7030A0"/>
                </a:solidFill>
              </a:rPr>
              <a:t>Master’s</a:t>
            </a:r>
            <a:r>
              <a:rPr lang="fi-FI" sz="2400" b="1">
                <a:solidFill>
                  <a:srgbClr val="7030A0"/>
                </a:solidFill>
              </a:rPr>
              <a:t> </a:t>
            </a:r>
            <a:r>
              <a:rPr lang="fi-FI" sz="2400" b="1" err="1">
                <a:solidFill>
                  <a:srgbClr val="7030A0"/>
                </a:solidFill>
              </a:rPr>
              <a:t>degree</a:t>
            </a:r>
            <a:r>
              <a:rPr lang="fi-FI" sz="2400" b="1">
                <a:solidFill>
                  <a:srgbClr val="7030A0"/>
                </a:solidFill>
              </a:rPr>
              <a:t> students</a:t>
            </a:r>
            <a:r>
              <a:rPr lang="fi-FI" sz="2400" b="1"/>
              <a:t>: </a:t>
            </a:r>
            <a:r>
              <a:rPr lang="fi-FI" sz="2400" b="1" err="1"/>
              <a:t>Degree</a:t>
            </a:r>
            <a:r>
              <a:rPr lang="fi-FI" sz="2400" b="1"/>
              <a:t> </a:t>
            </a:r>
            <a:r>
              <a:rPr lang="fi-FI" sz="2400" b="1" err="1"/>
              <a:t>Structure</a:t>
            </a:r>
            <a:endParaRPr lang="fi-FI" sz="2400" b="1"/>
          </a:p>
          <a:p>
            <a:pPr marL="0" indent="0">
              <a:buNone/>
            </a:pPr>
            <a:endParaRPr lang="fi-FI" sz="2400" b="1"/>
          </a:p>
          <a:p>
            <a:pPr marL="218440" indent="-218440"/>
            <a:r>
              <a:rPr lang="fi-FI" sz="2400" err="1">
                <a:latin typeface="Open Sans"/>
                <a:ea typeface="Open Sans"/>
                <a:cs typeface="Open Sans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programme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coordinator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can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advise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with</a:t>
            </a:r>
            <a:r>
              <a:rPr lang="fi-FI" sz="2400">
                <a:latin typeface="Open Sans"/>
                <a:ea typeface="Open Sans"/>
                <a:cs typeface="Open Sans"/>
              </a:rPr>
              <a:t> 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structure</a:t>
            </a:r>
            <a:r>
              <a:rPr lang="fi-FI" sz="2400">
                <a:latin typeface="Open Sans"/>
                <a:ea typeface="Open Sans"/>
                <a:cs typeface="Open Sans"/>
              </a:rPr>
              <a:t> of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programme</a:t>
            </a:r>
            <a:r>
              <a:rPr lang="fi-FI" sz="2400">
                <a:latin typeface="Open Sans"/>
                <a:ea typeface="Open Sans"/>
                <a:cs typeface="Open Sans"/>
              </a:rPr>
              <a:t>: </a:t>
            </a:r>
            <a:r>
              <a:rPr lang="fi-FI" sz="2400" err="1">
                <a:latin typeface="Open Sans"/>
                <a:ea typeface="Open Sans"/>
                <a:cs typeface="Open Sans"/>
              </a:rPr>
              <a:t>what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courses</a:t>
            </a:r>
            <a:r>
              <a:rPr lang="fi-FI" sz="2400">
                <a:latin typeface="Open Sans"/>
                <a:ea typeface="Open Sans"/>
                <a:cs typeface="Open Sans"/>
              </a:rPr>
              <a:t> to </a:t>
            </a:r>
            <a:r>
              <a:rPr lang="fi-FI" sz="2400" err="1">
                <a:latin typeface="Open Sans"/>
                <a:ea typeface="Open Sans"/>
                <a:cs typeface="Open Sans"/>
              </a:rPr>
              <a:t>take</a:t>
            </a:r>
            <a:r>
              <a:rPr lang="fi-FI" sz="240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when</a:t>
            </a:r>
            <a:r>
              <a:rPr lang="fi-FI" sz="2400">
                <a:latin typeface="Open Sans"/>
                <a:ea typeface="Open Sans"/>
                <a:cs typeface="Open Sans"/>
              </a:rPr>
              <a:t>.</a:t>
            </a:r>
          </a:p>
          <a:p>
            <a:pPr marL="218440" indent="-218440"/>
            <a:r>
              <a:rPr lang="fi-FI" sz="2400" err="1"/>
              <a:t>major</a:t>
            </a:r>
            <a:r>
              <a:rPr lang="fi-FI" sz="2400"/>
              <a:t> </a:t>
            </a:r>
            <a:r>
              <a:rPr lang="fi-FI" sz="2400" err="1"/>
              <a:t>subject</a:t>
            </a:r>
            <a:r>
              <a:rPr lang="fi-FI" sz="2400"/>
              <a:t>, </a:t>
            </a:r>
            <a:r>
              <a:rPr lang="fi-FI" sz="2400" err="1"/>
              <a:t>minor</a:t>
            </a:r>
            <a:r>
              <a:rPr lang="fi-FI" sz="2400"/>
              <a:t> </a:t>
            </a:r>
            <a:r>
              <a:rPr lang="fi-FI" sz="2400" err="1"/>
              <a:t>subject</a:t>
            </a:r>
            <a:r>
              <a:rPr lang="fi-FI" sz="2400"/>
              <a:t>(s)</a:t>
            </a:r>
          </a:p>
          <a:p>
            <a:pPr marL="218440" indent="-218440"/>
            <a:r>
              <a:rPr lang="fi-FI" sz="2400" err="1"/>
              <a:t>different</a:t>
            </a:r>
            <a:r>
              <a:rPr lang="fi-FI" sz="2400"/>
              <a:t> </a:t>
            </a:r>
            <a:r>
              <a:rPr lang="fi-FI" sz="2400" err="1"/>
              <a:t>tracks</a:t>
            </a:r>
            <a:r>
              <a:rPr lang="fi-FI" sz="2400"/>
              <a:t>/</a:t>
            </a:r>
            <a:r>
              <a:rPr lang="fi-FI" sz="2400" err="1"/>
              <a:t>options</a:t>
            </a:r>
            <a:endParaRPr lang="fi-FI" sz="2400"/>
          </a:p>
          <a:p>
            <a:pPr marL="218440" indent="-218440"/>
            <a:r>
              <a:rPr lang="fi-FI" sz="2400" err="1"/>
              <a:t>compulsory</a:t>
            </a:r>
            <a:r>
              <a:rPr lang="fi-FI" sz="2400"/>
              <a:t> </a:t>
            </a:r>
            <a:r>
              <a:rPr lang="fi-FI" sz="2400" err="1"/>
              <a:t>studies</a:t>
            </a:r>
            <a:r>
              <a:rPr lang="fi-FI" sz="2400"/>
              <a:t>, </a:t>
            </a:r>
            <a:r>
              <a:rPr lang="fi-FI" sz="2400" err="1"/>
              <a:t>optional</a:t>
            </a:r>
            <a:r>
              <a:rPr lang="fi-FI" sz="2400"/>
              <a:t> </a:t>
            </a:r>
            <a:r>
              <a:rPr lang="fi-FI" sz="2400" err="1"/>
              <a:t>studies</a:t>
            </a:r>
            <a:r>
              <a:rPr lang="fi-FI" sz="2400"/>
              <a:t>, </a:t>
            </a:r>
            <a:r>
              <a:rPr lang="fi-FI" sz="2400" err="1"/>
              <a:t>training</a:t>
            </a:r>
            <a:endParaRPr lang="fi-FI" sz="2400"/>
          </a:p>
          <a:p>
            <a:pPr marL="218440" indent="-218440"/>
            <a:r>
              <a:rPr lang="fi-FI" sz="2400" err="1"/>
              <a:t>Bachelor’s</a:t>
            </a:r>
            <a:r>
              <a:rPr lang="fi-FI" sz="2400"/>
              <a:t> </a:t>
            </a:r>
            <a:r>
              <a:rPr lang="fi-FI" sz="2400" err="1"/>
              <a:t>or</a:t>
            </a:r>
            <a:r>
              <a:rPr lang="fi-FI" sz="2400"/>
              <a:t> </a:t>
            </a:r>
            <a:r>
              <a:rPr lang="fi-FI" sz="2400" err="1"/>
              <a:t>Master’s</a:t>
            </a:r>
            <a:r>
              <a:rPr lang="fi-FI" sz="2400"/>
              <a:t> </a:t>
            </a:r>
            <a:r>
              <a:rPr lang="fi-FI" sz="2400" err="1"/>
              <a:t>thesis</a:t>
            </a:r>
            <a:endParaRPr lang="fi-FI" sz="2400"/>
          </a:p>
          <a:p>
            <a:pPr marL="218440" indent="-218440"/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0E306FF4-F5E4-4B8F-BD84-A969AB6E8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559680" y="3996091"/>
            <a:ext cx="2125720" cy="1995786"/>
          </a:xfrm>
        </p:spPr>
      </p:pic>
    </p:spTree>
    <p:extLst>
      <p:ext uri="{BB962C8B-B14F-4D97-AF65-F5344CB8AC3E}">
        <p14:creationId xmlns:p14="http://schemas.microsoft.com/office/powerpoint/2010/main" val="426899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How to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Start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Your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Studies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543" y="1939895"/>
            <a:ext cx="9861100" cy="4051982"/>
          </a:xfrm>
        </p:spPr>
        <p:txBody>
          <a:bodyPr/>
          <a:lstStyle/>
          <a:p>
            <a:pPr marL="218440" indent="-218440"/>
            <a:r>
              <a:rPr lang="fi-FI" sz="2400" err="1">
                <a:latin typeface="Open Sans"/>
                <a:ea typeface="Open Sans"/>
                <a:cs typeface="Open Sans"/>
              </a:rPr>
              <a:t>All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course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information</a:t>
            </a:r>
            <a:r>
              <a:rPr lang="fi-FI" sz="240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course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schedules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are</a:t>
            </a:r>
            <a:r>
              <a:rPr lang="fi-FI" sz="2400">
                <a:latin typeface="Open Sans"/>
                <a:ea typeface="Open Sans"/>
                <a:cs typeface="Open Sans"/>
              </a:rPr>
              <a:t> in </a:t>
            </a:r>
            <a:br>
              <a:rPr lang="fi-FI" sz="2400">
                <a:latin typeface="Open Sans"/>
                <a:ea typeface="Open Sans"/>
                <a:cs typeface="Open Sans"/>
              </a:rPr>
            </a:b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Peppi = </a:t>
            </a:r>
            <a:r>
              <a:rPr lang="fi-FI" sz="2400" b="1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our</a:t>
            </a: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 </a:t>
            </a:r>
            <a:r>
              <a:rPr lang="fi-FI" sz="2400" b="1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student</a:t>
            </a: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and </a:t>
            </a:r>
            <a:r>
              <a:rPr lang="fi-FI" sz="2400" b="1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study</a:t>
            </a: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fi-FI" sz="2400" b="1" err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register</a:t>
            </a: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 </a:t>
            </a:r>
            <a:br>
              <a:rPr lang="fi-FI" sz="2400"/>
            </a:br>
            <a:br>
              <a:rPr lang="fi-FI" sz="240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</a:br>
            <a:r>
              <a:rPr lang="fi-FI" sz="2400" b="1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peppi.uef.fi  </a:t>
            </a:r>
            <a:endParaRPr lang="en-US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fi-FI" sz="2400"/>
          </a:p>
          <a:p>
            <a:pPr marL="218440" indent="-218440"/>
            <a:r>
              <a:rPr lang="fi-FI" sz="2400" err="1"/>
              <a:t>Questions</a:t>
            </a:r>
            <a:r>
              <a:rPr lang="fi-FI" sz="2400"/>
              <a:t> on single </a:t>
            </a:r>
            <a:r>
              <a:rPr lang="fi-FI" sz="2400" err="1"/>
              <a:t>courses</a:t>
            </a:r>
            <a:r>
              <a:rPr lang="fi-FI" sz="2400"/>
              <a:t>, </a:t>
            </a:r>
            <a:r>
              <a:rPr lang="fi-FI" sz="2400" err="1"/>
              <a:t>please</a:t>
            </a:r>
            <a:r>
              <a:rPr lang="fi-FI" sz="2400"/>
              <a:t> </a:t>
            </a:r>
            <a:r>
              <a:rPr lang="fi-FI" sz="2400" err="1"/>
              <a:t>contact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teacher</a:t>
            </a:r>
            <a:r>
              <a:rPr lang="fi-FI" sz="2400"/>
              <a:t> of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course</a:t>
            </a:r>
            <a:r>
              <a:rPr lang="fi-FI" sz="2400"/>
              <a:t>.</a:t>
            </a:r>
          </a:p>
          <a:p>
            <a:pPr marL="218440" indent="-218440"/>
            <a:endParaRPr lang="fi-FI"/>
          </a:p>
        </p:txBody>
      </p:sp>
      <p:pic>
        <p:nvPic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9841083" y="162129"/>
            <a:ext cx="2021974" cy="190198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902D22-E45E-426E-B463-B5DBA62A94BA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5315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Course Registration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18" y="1599945"/>
            <a:ext cx="10699117" cy="4176713"/>
          </a:xfrm>
        </p:spPr>
        <p:txBody>
          <a:bodyPr/>
          <a:lstStyle/>
          <a:p>
            <a:r>
              <a:rPr lang="en-US" sz="2400" dirty="0">
                <a:latin typeface="Open Sans"/>
                <a:ea typeface="Open Sans"/>
                <a:cs typeface="Open Sans"/>
              </a:rPr>
              <a:t>Registration for the courses is usually done in </a:t>
            </a:r>
            <a:r>
              <a:rPr lang="en-US" sz="2400" b="1" dirty="0">
                <a:solidFill>
                  <a:srgbClr val="0070C0"/>
                </a:solidFill>
                <a:latin typeface="Open Sans"/>
                <a:ea typeface="Open Sans"/>
                <a:cs typeface="Open Sans"/>
              </a:rPr>
              <a:t>Peppi.</a:t>
            </a: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Please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register for the orientation in Peppi by 31 January</a:t>
            </a:r>
            <a:r>
              <a:rPr lang="en-US" sz="2400" dirty="0">
                <a:latin typeface="Open Sans"/>
                <a:ea typeface="Open Sans"/>
                <a:cs typeface="Open Sans"/>
              </a:rPr>
              <a:t>. The course code in Peppi is 1131003-3007</a:t>
            </a:r>
            <a:br>
              <a:rPr lang="en-US" sz="2400" dirty="0">
                <a:latin typeface="Open Sans"/>
                <a:ea typeface="Open Sans"/>
                <a:cs typeface="Open Sans"/>
              </a:rPr>
            </a:br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fi-FI" sz="2400" b="1" dirty="0">
                <a:latin typeface="Open Sans"/>
                <a:ea typeface="Open Sans"/>
                <a:cs typeface="Open Sans"/>
              </a:rPr>
              <a:t>UEF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username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password</a:t>
            </a:r>
            <a:r>
              <a:rPr lang="fi-FI" sz="2400" b="1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needed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in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order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to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access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systems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, for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example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registration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for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courses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can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only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done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with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a UEF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username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.</a:t>
            </a:r>
            <a:endParaRPr lang="en-US" sz="2400" dirty="0">
              <a:latin typeface="Open Sans"/>
              <a:ea typeface="Open Sans"/>
              <a:cs typeface="Open Sans"/>
            </a:endParaRPr>
          </a:p>
          <a:p>
            <a:pPr>
              <a:spcAft>
                <a:spcPct val="10000"/>
              </a:spcAft>
            </a:pPr>
            <a:endParaRPr lang="en-US" sz="2400" dirty="0"/>
          </a:p>
          <a:p>
            <a:pPr>
              <a:spcAft>
                <a:spcPct val="10000"/>
              </a:spcAft>
            </a:pPr>
            <a:r>
              <a:rPr lang="en-US" sz="2400" dirty="0"/>
              <a:t>If you haven’t registered for a course in time, you can try to ask the teacher of the course whether there is room for you on the course. </a:t>
            </a:r>
          </a:p>
          <a:p>
            <a:pPr marL="751840" lvl="1" indent="-317500">
              <a:spcAft>
                <a:spcPct val="10000"/>
              </a:spcAft>
            </a:pPr>
            <a:r>
              <a:rPr lang="en-US" b="1" dirty="0">
                <a:sym typeface="Wingdings" pitchFamily="2" charset="2"/>
              </a:rPr>
              <a:t>D</a:t>
            </a:r>
            <a:r>
              <a:rPr lang="en-US" b="1" dirty="0"/>
              <a:t>on't count on this but always try and register in time!</a:t>
            </a:r>
          </a:p>
          <a:p>
            <a:pPr marL="0" indent="0">
              <a:buNone/>
            </a:pPr>
            <a:endParaRPr lang="en-US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4713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Open Sans ExtraBold"/>
                <a:ea typeface="Open Sans ExtraBold"/>
                <a:cs typeface="Open Sans ExtraBold"/>
              </a:rPr>
              <a:t>Attending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the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First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4693" y="1667225"/>
            <a:ext cx="10719994" cy="4354165"/>
          </a:xfrm>
        </p:spPr>
        <p:txBody>
          <a:bodyPr/>
          <a:lstStyle/>
          <a:p>
            <a:pPr algn="just">
              <a:spcAft>
                <a:spcPct val="10000"/>
              </a:spcAft>
              <a:buFont typeface="Symbol" pitchFamily="18" charset="2"/>
              <a:buChar char=""/>
            </a:pPr>
            <a:r>
              <a:rPr lang="en-US" sz="2400">
                <a:latin typeface="Open Sans"/>
                <a:ea typeface="Open Sans"/>
                <a:cs typeface="Open Sans"/>
              </a:rPr>
              <a:t>It is important to attend the </a:t>
            </a:r>
            <a:r>
              <a:rPr lang="en-US" sz="2400" b="1">
                <a:latin typeface="Open Sans"/>
                <a:ea typeface="Open Sans"/>
                <a:cs typeface="Open Sans"/>
              </a:rPr>
              <a:t>first lecture/session of the course.</a:t>
            </a:r>
          </a:p>
          <a:p>
            <a:pPr marL="0" indent="0" algn="just">
              <a:spcAft>
                <a:spcPct val="10000"/>
              </a:spcAft>
              <a:buNone/>
            </a:pPr>
            <a:endParaRPr lang="en-US" sz="2400" b="1">
              <a:latin typeface="Open Sans"/>
              <a:ea typeface="Open Sans"/>
              <a:cs typeface="Open Sans"/>
            </a:endParaRPr>
          </a:p>
          <a:p>
            <a:pPr algn="just">
              <a:spcAft>
                <a:spcPct val="10000"/>
              </a:spcAft>
              <a:buFont typeface="Symbol" pitchFamily="18" charset="2"/>
              <a:buChar char=""/>
            </a:pPr>
            <a:r>
              <a:rPr lang="en-US" sz="2400" b="1">
                <a:latin typeface="Open Sans"/>
                <a:ea typeface="Open Sans"/>
                <a:cs typeface="Open Sans"/>
              </a:rPr>
              <a:t>You will find out all the important information about the course, </a:t>
            </a:r>
            <a:r>
              <a:rPr lang="en-US" sz="2400">
                <a:latin typeface="Open Sans"/>
                <a:ea typeface="Open Sans"/>
                <a:cs typeface="Open Sans"/>
              </a:rPr>
              <a:t>such as</a:t>
            </a:r>
          </a:p>
          <a:p>
            <a:pPr marL="751840" lvl="1" indent="-317500"/>
            <a:r>
              <a:rPr lang="en-US"/>
              <a:t>the requirements for passing the course</a:t>
            </a:r>
          </a:p>
          <a:p>
            <a:pPr marL="751840" lvl="1" indent="-317500"/>
            <a:r>
              <a:rPr lang="en-US"/>
              <a:t>what is compulsory and what is optional</a:t>
            </a:r>
          </a:p>
          <a:p>
            <a:pPr marL="751840" lvl="1" indent="-317500"/>
            <a:r>
              <a:rPr lang="en-US"/>
              <a:t>the teaching methods</a:t>
            </a:r>
          </a:p>
          <a:p>
            <a:pPr marL="751840" lvl="1" indent="-317500"/>
            <a:r>
              <a:rPr lang="en-US"/>
              <a:t>the assignments, the literature and material</a:t>
            </a:r>
          </a:p>
          <a:p>
            <a:pPr marL="751840" lvl="1" indent="-317500"/>
            <a:r>
              <a:rPr lang="en-US"/>
              <a:t>exams etc.</a:t>
            </a:r>
          </a:p>
          <a:p>
            <a:pPr marL="751840" lvl="1" indent="-317500"/>
            <a:endParaRPr lang="en-US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9342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Open Sans ExtraBold"/>
                <a:ea typeface="Open Sans ExtraBold"/>
                <a:cs typeface="Open Sans ExtraBold"/>
              </a:rPr>
              <a:t>Attending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the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First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385" y="1844677"/>
            <a:ext cx="9982905" cy="4176713"/>
          </a:xfrm>
        </p:spPr>
        <p:txBody>
          <a:bodyPr/>
          <a:lstStyle/>
          <a:p>
            <a:pPr marL="298450" indent="-285750" algn="just">
              <a:spcAft>
                <a:spcPct val="10000"/>
              </a:spcAft>
              <a:buFont typeface="Symbol" pitchFamily="18" charset="2"/>
              <a:buChar char=""/>
            </a:pPr>
            <a:r>
              <a:rPr lang="en-US" sz="2400" dirty="0">
                <a:latin typeface="Open Sans"/>
                <a:ea typeface="Open Sans"/>
                <a:cs typeface="Open Sans"/>
              </a:rPr>
              <a:t>Contact the teacher if you can’t join the first session of the course. </a:t>
            </a:r>
            <a:endParaRPr lang="en-US" sz="2400" dirty="0"/>
          </a:p>
          <a:p>
            <a:pPr marL="298450" indent="-285750" algn="just">
              <a:spcAft>
                <a:spcPct val="10000"/>
              </a:spcAft>
              <a:buFont typeface="Symbol" pitchFamily="18" charset="2"/>
              <a:buChar char=""/>
            </a:pPr>
            <a:endParaRPr lang="en-US" sz="2400" dirty="0"/>
          </a:p>
          <a:p>
            <a:pPr marL="298450" indent="-285750" algn="just">
              <a:spcAft>
                <a:spcPct val="10000"/>
              </a:spcAft>
              <a:buFont typeface="Symbol" pitchFamily="18" charset="2"/>
              <a:buChar char=""/>
            </a:pPr>
            <a:r>
              <a:rPr lang="en-US" sz="2400" dirty="0"/>
              <a:t>Each course has different requirements for passing. Make sure you know them.</a:t>
            </a:r>
          </a:p>
          <a:p>
            <a:pPr marL="12700" lvl="1" indent="0" algn="just">
              <a:spcAft>
                <a:spcPct val="10000"/>
              </a:spcAft>
              <a:buNone/>
            </a:pPr>
            <a:endParaRPr lang="en-US" dirty="0"/>
          </a:p>
          <a:p>
            <a:pPr marL="298450" lvl="1" indent="-285750" algn="just">
              <a:spcAft>
                <a:spcPct val="10000"/>
              </a:spcAft>
              <a:buFont typeface="Symbol" pitchFamily="18" charset="2"/>
              <a:buChar char=""/>
            </a:pPr>
            <a:r>
              <a:rPr lang="en-US" dirty="0">
                <a:latin typeface="Open Sans"/>
                <a:ea typeface="Open Sans"/>
                <a:cs typeface="Open Sans"/>
              </a:rPr>
              <a:t>If you have overlapping courses, talk to the course teachers and try and solve the problems with the course schedules.</a:t>
            </a:r>
          </a:p>
          <a:p>
            <a:pPr marL="298450" lvl="1" indent="-285750" algn="just">
              <a:spcAft>
                <a:spcPct val="10000"/>
              </a:spcAft>
              <a:buFont typeface="Symbol" pitchFamily="18" charset="2"/>
              <a:buChar char=""/>
            </a:pPr>
            <a:endParaRPr lang="en-US" dirty="0">
              <a:latin typeface="Open Sans"/>
              <a:ea typeface="Open Sans"/>
              <a:cs typeface="Open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24147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Different Ways of Completing Courses</a:t>
            </a:r>
            <a:br>
              <a:rPr lang="en-GB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40" y="1935333"/>
            <a:ext cx="11203047" cy="4725250"/>
          </a:xfrm>
        </p:spPr>
        <p:txBody>
          <a:bodyPr/>
          <a:lstStyle/>
          <a:p>
            <a:r>
              <a:rPr lang="en-GB" sz="2400" dirty="0">
                <a:latin typeface="Open Sans"/>
                <a:ea typeface="Open Sans"/>
                <a:cs typeface="Open Sans"/>
              </a:rPr>
              <a:t>Traditional ways of contact teaching (lectures, seminars, exercises, presentations, projects, demonstrations, lab work)</a:t>
            </a:r>
          </a:p>
          <a:p>
            <a:r>
              <a:rPr lang="en-GB" sz="2400" dirty="0"/>
              <a:t>Some courses have exams, some might have assignments or projects instead.</a:t>
            </a:r>
          </a:p>
          <a:p>
            <a:r>
              <a:rPr lang="en-GB" sz="2400" dirty="0">
                <a:latin typeface="Open Sans"/>
                <a:ea typeface="Open Sans"/>
                <a:cs typeface="Open Sans"/>
              </a:rPr>
              <a:t>We have no exam periods/weeks, but the exams are usually at the end of each course. Mid-exams are possible, too. </a:t>
            </a:r>
            <a:endParaRPr lang="en-GB" sz="2400" dirty="0"/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Attending lectures can be optional but often it is essential for passing the course.</a:t>
            </a:r>
          </a:p>
          <a:p>
            <a:r>
              <a:rPr lang="en-US" sz="2400" dirty="0"/>
              <a:t>Lab work, exercises, group work etc. is </a:t>
            </a:r>
            <a:r>
              <a:rPr lang="en-US" sz="2400" b="1" dirty="0"/>
              <a:t>always obligatory.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18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Topics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00" y="1488528"/>
            <a:ext cx="10177200" cy="4176713"/>
          </a:xfrm>
        </p:spPr>
        <p:txBody>
          <a:bodyPr/>
          <a:lstStyle/>
          <a:p>
            <a:r>
              <a:rPr lang="fi-FI" sz="2400" err="1"/>
              <a:t>Expectations</a:t>
            </a:r>
            <a:endParaRPr lang="fi-FI" sz="2400"/>
          </a:p>
          <a:p>
            <a:pPr marL="0" indent="0">
              <a:buNone/>
            </a:pPr>
            <a:endParaRPr lang="fi-FI" sz="2400"/>
          </a:p>
          <a:p>
            <a:r>
              <a:rPr lang="fi-FI" sz="2400"/>
              <a:t>Basics on </a:t>
            </a:r>
            <a:r>
              <a:rPr lang="fi-FI" sz="2400" err="1"/>
              <a:t>studying</a:t>
            </a:r>
            <a:r>
              <a:rPr lang="fi-FI" sz="2400"/>
              <a:t> </a:t>
            </a:r>
          </a:p>
          <a:p>
            <a:pPr lvl="1"/>
            <a:r>
              <a:rPr lang="fi-FI" sz="2200"/>
              <a:t>Study </a:t>
            </a:r>
            <a:r>
              <a:rPr lang="fi-FI" sz="2200" err="1"/>
              <a:t>practices</a:t>
            </a:r>
            <a:r>
              <a:rPr lang="fi-FI" sz="2200"/>
              <a:t> in general</a:t>
            </a:r>
          </a:p>
          <a:p>
            <a:pPr lvl="1"/>
            <a:r>
              <a:rPr lang="fi-FI" sz="2200"/>
              <a:t>How to </a:t>
            </a:r>
            <a:r>
              <a:rPr lang="fi-FI" sz="2200" err="1"/>
              <a:t>start</a:t>
            </a:r>
            <a:r>
              <a:rPr lang="fi-FI" sz="2200"/>
              <a:t> </a:t>
            </a:r>
            <a:r>
              <a:rPr lang="fi-FI" sz="2200" err="1"/>
              <a:t>your</a:t>
            </a:r>
            <a:r>
              <a:rPr lang="fi-FI" sz="2200"/>
              <a:t> </a:t>
            </a:r>
            <a:r>
              <a:rPr lang="fi-FI" sz="2200" err="1"/>
              <a:t>studies</a:t>
            </a:r>
            <a:endParaRPr lang="fi-FI" sz="2200"/>
          </a:p>
          <a:p>
            <a:pPr lvl="1"/>
            <a:r>
              <a:rPr lang="fi-FI" sz="2200" err="1"/>
              <a:t>Completing</a:t>
            </a:r>
            <a:r>
              <a:rPr lang="fi-FI" sz="2200"/>
              <a:t> </a:t>
            </a:r>
            <a:r>
              <a:rPr lang="fi-FI" sz="2200" err="1"/>
              <a:t>courses</a:t>
            </a:r>
            <a:endParaRPr lang="fi-FI" sz="2200"/>
          </a:p>
          <a:p>
            <a:pPr lvl="1"/>
            <a:r>
              <a:rPr lang="fi-FI" sz="2200" err="1"/>
              <a:t>Exams</a:t>
            </a:r>
            <a:r>
              <a:rPr lang="fi-FI" sz="2200"/>
              <a:t>, </a:t>
            </a:r>
            <a:r>
              <a:rPr lang="fi-FI" sz="2200" err="1"/>
              <a:t>credits</a:t>
            </a:r>
            <a:r>
              <a:rPr lang="fi-FI" sz="2200"/>
              <a:t>, </a:t>
            </a:r>
            <a:r>
              <a:rPr lang="fi-FI" sz="2200" err="1"/>
              <a:t>grading</a:t>
            </a:r>
            <a:endParaRPr lang="fi-FI" sz="2200"/>
          </a:p>
          <a:p>
            <a:pPr lvl="1"/>
            <a:r>
              <a:rPr lang="fi-FI" sz="2200" err="1"/>
              <a:t>Student’s</a:t>
            </a:r>
            <a:r>
              <a:rPr lang="fi-FI" sz="2200"/>
              <a:t> </a:t>
            </a:r>
            <a:r>
              <a:rPr lang="fi-FI" sz="2200" err="1"/>
              <a:t>rights</a:t>
            </a:r>
            <a:r>
              <a:rPr lang="fi-FI" sz="2200"/>
              <a:t> and </a:t>
            </a:r>
            <a:r>
              <a:rPr lang="fi-FI" sz="2200" err="1"/>
              <a:t>obligations</a:t>
            </a:r>
            <a:endParaRPr lang="fi-FI" sz="2200"/>
          </a:p>
          <a:p>
            <a:pPr lvl="1"/>
            <a:r>
              <a:rPr lang="fi-FI" sz="2200"/>
              <a:t>Accessibility in </a:t>
            </a:r>
            <a:r>
              <a:rPr lang="fi-FI" sz="2200" err="1"/>
              <a:t>studies</a:t>
            </a:r>
            <a:endParaRPr lang="fi-FI" sz="2200"/>
          </a:p>
          <a:p>
            <a:pPr lvl="1"/>
            <a:r>
              <a:rPr lang="fi-FI" sz="2200" err="1"/>
              <a:t>Individual</a:t>
            </a:r>
            <a:r>
              <a:rPr lang="fi-FI" sz="2200"/>
              <a:t> </a:t>
            </a:r>
            <a:r>
              <a:rPr lang="fi-FI" sz="2200" err="1"/>
              <a:t>study</a:t>
            </a:r>
            <a:r>
              <a:rPr lang="fi-FI" sz="2200"/>
              <a:t> </a:t>
            </a:r>
            <a:r>
              <a:rPr lang="fi-FI" sz="2200" err="1"/>
              <a:t>arrangements</a:t>
            </a:r>
            <a:endParaRPr lang="fi-FI" sz="2200"/>
          </a:p>
          <a:p>
            <a:endParaRPr lang="fi-FI" sz="2600"/>
          </a:p>
          <a:p>
            <a:pPr marL="0" indent="0">
              <a:buNone/>
            </a:pPr>
            <a:endParaRPr lang="fi-FI"/>
          </a:p>
        </p:txBody>
      </p:sp>
      <p:pic>
        <p:nvPicPr>
          <p:cNvPr id="7" name="Picture Placeholder 7">
            <a:extLst>
              <a:ext uri="{FF2B5EF4-FFF2-40B4-BE49-F238E27FC236}">
                <a16:creationId xmlns:a16="http://schemas.microsoft.com/office/drawing/2014/main" id="{D557588A-A88C-4F01-9CDF-2C360B9953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5" r="14525"/>
          <a:stretch>
            <a:fillRect/>
          </a:stretch>
        </p:blipFill>
        <p:spPr>
          <a:xfrm>
            <a:off x="9065487" y="96696"/>
            <a:ext cx="2964892" cy="278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34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Different Ways of Completing Courses</a:t>
            </a:r>
            <a:br>
              <a:rPr lang="en-GB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862" y="1869478"/>
            <a:ext cx="11291825" cy="4176713"/>
          </a:xfrm>
        </p:spPr>
        <p:txBody>
          <a:bodyPr/>
          <a:lstStyle/>
          <a:p>
            <a:r>
              <a:rPr lang="en-GB" sz="2400" dirty="0">
                <a:latin typeface="Open Sans"/>
                <a:ea typeface="Open Sans"/>
                <a:cs typeface="Open Sans"/>
              </a:rPr>
              <a:t>The number of contact hours in teaching does not determine the number of working hours. Courses usually include a great deal of </a:t>
            </a:r>
            <a:r>
              <a:rPr lang="en-GB" sz="2400" b="1" dirty="0">
                <a:latin typeface="Open Sans"/>
                <a:ea typeface="Open Sans"/>
                <a:cs typeface="Open Sans"/>
              </a:rPr>
              <a:t>independent</a:t>
            </a:r>
            <a:r>
              <a:rPr lang="en-GB" sz="2400" dirty="0">
                <a:latin typeface="Open Sans"/>
                <a:ea typeface="Open Sans"/>
                <a:cs typeface="Open Sans"/>
              </a:rPr>
              <a:t> work and thinking.</a:t>
            </a:r>
          </a:p>
          <a:p>
            <a:pPr marL="751840" lvl="1" indent="-317500"/>
            <a:r>
              <a:rPr lang="en-GB" dirty="0"/>
              <a:t>readings</a:t>
            </a:r>
          </a:p>
          <a:p>
            <a:pPr marL="751840" lvl="1" indent="-317500"/>
            <a:r>
              <a:rPr lang="en-GB" dirty="0">
                <a:latin typeface="Open Sans"/>
                <a:ea typeface="Open Sans"/>
                <a:cs typeface="Open Sans"/>
              </a:rPr>
              <a:t>different assignments (reports, essays, learning diaries, portfolios)</a:t>
            </a:r>
          </a:p>
          <a:p>
            <a:pPr marL="751840" lvl="1" indent="-317500"/>
            <a:r>
              <a:rPr lang="en-GB" dirty="0"/>
              <a:t>presentations</a:t>
            </a:r>
          </a:p>
          <a:p>
            <a:pPr marL="751840" lvl="1" indent="-317500"/>
            <a:r>
              <a:rPr lang="en-GB" dirty="0">
                <a:latin typeface="Open Sans"/>
                <a:ea typeface="Open Sans"/>
                <a:cs typeface="Open Sans"/>
              </a:rPr>
              <a:t>group work</a:t>
            </a:r>
          </a:p>
          <a:p>
            <a:pPr marL="751840" lvl="1" indent="-317500"/>
            <a:endParaRPr lang="en-GB" dirty="0">
              <a:latin typeface="Open Sans"/>
              <a:ea typeface="Open Sans"/>
              <a:cs typeface="Open Sans"/>
            </a:endParaRPr>
          </a:p>
          <a:p>
            <a:pPr marL="342283" indent="-317500"/>
            <a:endParaRPr lang="en-GB" dirty="0">
              <a:latin typeface="Open Sans"/>
              <a:ea typeface="Open Sans"/>
              <a:cs typeface="Open Sans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9279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Different Ways of Completing Courses</a:t>
            </a:r>
            <a:br>
              <a:rPr lang="en-GB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66" y="1844677"/>
            <a:ext cx="9957994" cy="4176713"/>
          </a:xfrm>
        </p:spPr>
        <p:txBody>
          <a:bodyPr/>
          <a:lstStyle/>
          <a:p>
            <a:r>
              <a:rPr lang="en-US" sz="2400"/>
              <a:t>Stay in your own lab group, do not change groups without talking to the teacher.</a:t>
            </a:r>
            <a:endParaRPr lang="fi-FI" sz="2400"/>
          </a:p>
          <a:p>
            <a:endParaRPr lang="fi-FI" sz="2400"/>
          </a:p>
          <a:p>
            <a:r>
              <a:rPr lang="fi-FI" sz="2400">
                <a:latin typeface="Open Sans"/>
                <a:ea typeface="Open Sans"/>
                <a:cs typeface="Open Sans"/>
              </a:rPr>
              <a:t>If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know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will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absent</a:t>
            </a:r>
            <a:r>
              <a:rPr lang="fi-FI" sz="2400">
                <a:latin typeface="Open Sans"/>
                <a:ea typeface="Open Sans"/>
                <a:cs typeface="Open Sans"/>
              </a:rPr>
              <a:t> (</a:t>
            </a:r>
            <a:r>
              <a:rPr lang="fi-FI" sz="2400" err="1">
                <a:latin typeface="Open Sans"/>
                <a:ea typeface="Open Sans"/>
                <a:cs typeface="Open Sans"/>
              </a:rPr>
              <a:t>especially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from</a:t>
            </a:r>
            <a:r>
              <a:rPr lang="fi-FI" sz="2400">
                <a:latin typeface="Open Sans"/>
                <a:ea typeface="Open Sans"/>
                <a:cs typeface="Open Sans"/>
              </a:rPr>
              <a:t> a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compulsory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class</a:t>
            </a:r>
            <a:r>
              <a:rPr lang="fi-FI" sz="2400">
                <a:latin typeface="Open Sans"/>
                <a:ea typeface="Open Sans"/>
                <a:cs typeface="Open Sans"/>
              </a:rPr>
              <a:t>), </a:t>
            </a:r>
            <a:r>
              <a:rPr lang="fi-FI" sz="2400" err="1">
                <a:latin typeface="Open Sans"/>
                <a:ea typeface="Open Sans"/>
                <a:cs typeface="Open Sans"/>
              </a:rPr>
              <a:t>please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discuss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this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with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teacher</a:t>
            </a:r>
            <a:r>
              <a:rPr lang="fi-FI" sz="2400">
                <a:latin typeface="Open Sans"/>
                <a:ea typeface="Open Sans"/>
                <a:cs typeface="Open Sans"/>
              </a:rPr>
              <a:t> in </a:t>
            </a:r>
            <a:r>
              <a:rPr lang="fi-FI" sz="2400" err="1">
                <a:latin typeface="Open Sans"/>
                <a:ea typeface="Open Sans"/>
                <a:cs typeface="Open Sans"/>
              </a:rPr>
              <a:t>advance</a:t>
            </a:r>
            <a:r>
              <a:rPr lang="fi-FI" sz="2400">
                <a:latin typeface="Open Sans"/>
                <a:ea typeface="Open Sans"/>
                <a:cs typeface="Open Sans"/>
              </a:rPr>
              <a:t>.</a:t>
            </a:r>
          </a:p>
          <a:p>
            <a:endParaRPr lang="fi-FI" sz="2400"/>
          </a:p>
          <a:p>
            <a:r>
              <a:rPr lang="fi-FI" sz="2400" err="1"/>
              <a:t>Students</a:t>
            </a:r>
            <a:r>
              <a:rPr lang="fi-FI" sz="2400"/>
              <a:t> in </a:t>
            </a:r>
            <a:r>
              <a:rPr lang="fi-FI" sz="2400" err="1"/>
              <a:t>Clinical</a:t>
            </a:r>
            <a:r>
              <a:rPr lang="fi-FI" sz="2400"/>
              <a:t> </a:t>
            </a:r>
            <a:r>
              <a:rPr lang="fi-FI" sz="2400" err="1"/>
              <a:t>Medicine</a:t>
            </a:r>
            <a:r>
              <a:rPr lang="fi-FI" sz="2400"/>
              <a:t>: </a:t>
            </a:r>
            <a:r>
              <a:rPr lang="fi-FI" sz="2400" err="1"/>
              <a:t>please</a:t>
            </a:r>
            <a:r>
              <a:rPr lang="fi-FI" sz="2400"/>
              <a:t> </a:t>
            </a:r>
            <a:r>
              <a:rPr lang="fi-FI" sz="2400" err="1"/>
              <a:t>do</a:t>
            </a:r>
            <a:r>
              <a:rPr lang="fi-FI" sz="2400"/>
              <a:t> </a:t>
            </a:r>
            <a:r>
              <a:rPr lang="fi-FI" sz="2400" err="1"/>
              <a:t>not</a:t>
            </a:r>
            <a:r>
              <a:rPr lang="fi-FI" sz="2400"/>
              <a:t> </a:t>
            </a:r>
            <a:r>
              <a:rPr lang="fi-FI" sz="2400" err="1"/>
              <a:t>skip</a:t>
            </a:r>
            <a:r>
              <a:rPr lang="fi-FI" sz="2400"/>
              <a:t> </a:t>
            </a:r>
            <a:r>
              <a:rPr lang="fi-FI" sz="2400" err="1"/>
              <a:t>teaching</a:t>
            </a:r>
            <a:r>
              <a:rPr lang="fi-FI" sz="2400"/>
              <a:t> </a:t>
            </a:r>
            <a:r>
              <a:rPr lang="fi-FI" sz="2400" err="1"/>
              <a:t>because</a:t>
            </a:r>
            <a:r>
              <a:rPr lang="fi-FI" sz="2400"/>
              <a:t> of </a:t>
            </a:r>
            <a:r>
              <a:rPr lang="fi-FI" sz="2400" err="1"/>
              <a:t>trips</a:t>
            </a:r>
            <a:r>
              <a:rPr lang="fi-FI" sz="2400"/>
              <a:t>. </a:t>
            </a:r>
            <a:r>
              <a:rPr lang="fi-FI" sz="2400" err="1"/>
              <a:t>You</a:t>
            </a:r>
            <a:r>
              <a:rPr lang="fi-FI" sz="2400"/>
              <a:t> </a:t>
            </a:r>
            <a:r>
              <a:rPr lang="fi-FI" sz="2400" err="1"/>
              <a:t>are</a:t>
            </a:r>
            <a:r>
              <a:rPr lang="fi-FI" sz="2400"/>
              <a:t> </a:t>
            </a:r>
            <a:r>
              <a:rPr lang="fi-FI" sz="2400" err="1"/>
              <a:t>expected</a:t>
            </a:r>
            <a:r>
              <a:rPr lang="fi-FI" sz="2400"/>
              <a:t> to </a:t>
            </a:r>
            <a:r>
              <a:rPr lang="fi-FI" sz="2400" err="1"/>
              <a:t>do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travelling</a:t>
            </a:r>
            <a:r>
              <a:rPr lang="fi-FI" sz="2400"/>
              <a:t> </a:t>
            </a:r>
            <a:r>
              <a:rPr lang="fi-FI" sz="2400" err="1"/>
              <a:t>during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holidays</a:t>
            </a:r>
            <a:r>
              <a:rPr lang="fi-FI" sz="2400"/>
              <a:t>.</a:t>
            </a:r>
            <a:endParaRPr lang="en-US" sz="24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77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2748" y="521528"/>
            <a:ext cx="10177200" cy="1008064"/>
          </a:xfrm>
        </p:spPr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Attending Teaching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10" y="974673"/>
            <a:ext cx="10036820" cy="4508021"/>
          </a:xfrm>
        </p:spPr>
        <p:txBody>
          <a:bodyPr/>
          <a:lstStyle/>
          <a:p>
            <a:pPr marL="0" indent="0">
              <a:buNone/>
            </a:pPr>
            <a:endParaRPr lang="en-US" sz="2400" dirty="0"/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Traditionally the lectures begin quarter past the hour (for example 8.15) and last for 45 minutes. Double lectures are common.</a:t>
            </a:r>
            <a:endParaRPr lang="en-US" dirty="0"/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Whereas the lab work often starts sharp on the hour (</a:t>
            </a:r>
            <a:r>
              <a:rPr lang="en-US" sz="2400" dirty="0" err="1">
                <a:latin typeface="Open Sans"/>
                <a:ea typeface="Open Sans"/>
                <a:cs typeface="Open Sans"/>
              </a:rPr>
              <a:t>eg.</a:t>
            </a:r>
            <a:r>
              <a:rPr lang="en-US" sz="2400" dirty="0">
                <a:latin typeface="Open Sans"/>
                <a:ea typeface="Open Sans"/>
                <a:cs typeface="Open Sans"/>
              </a:rPr>
              <a:t> 8.00).</a:t>
            </a:r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The course material is usually available in an online platform, for example </a:t>
            </a:r>
            <a:r>
              <a:rPr lang="en-US" sz="2400" b="1" dirty="0">
                <a:latin typeface="Open Sans"/>
                <a:ea typeface="Open Sans"/>
                <a:cs typeface="Open Sans"/>
              </a:rPr>
              <a:t>eLearn Moodle or Teams</a:t>
            </a:r>
            <a:r>
              <a:rPr lang="en-US" sz="2400" dirty="0">
                <a:latin typeface="Open Sans"/>
                <a:ea typeface="Open Sans"/>
                <a:cs typeface="Open Sans"/>
              </a:rPr>
              <a:t>. A UEF username is needed.</a:t>
            </a:r>
            <a:endParaRPr lang="en-US" sz="2400" dirty="0"/>
          </a:p>
          <a:p>
            <a:endParaRPr lang="en-US" sz="2400" dirty="0">
              <a:latin typeface="Open Sans"/>
              <a:ea typeface="Open Sans"/>
              <a:cs typeface="Open Sans"/>
            </a:endParaRPr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The length of courses may vary a lot. They may last for two days or for 4 months.</a:t>
            </a:r>
            <a:endParaRPr lang="en-US" sz="2400" dirty="0"/>
          </a:p>
          <a:p>
            <a:r>
              <a:rPr lang="en-US" sz="2400" dirty="0">
                <a:latin typeface="Open Sans"/>
                <a:ea typeface="Open Sans"/>
                <a:cs typeface="Open Sans"/>
              </a:rPr>
              <a:t>In some fields the semester is divided into 2 periods.</a:t>
            </a:r>
            <a:endParaRPr lang="en-US" sz="2400" dirty="0"/>
          </a:p>
          <a:p>
            <a:pPr marL="0" indent="0">
              <a:buNone/>
            </a:pPr>
            <a:endParaRPr lang="fi-FI" dirty="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55245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802" y="552844"/>
            <a:ext cx="10177200" cy="1008064"/>
          </a:xfrm>
        </p:spPr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Attending Teaching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094" y="1162563"/>
            <a:ext cx="11287195" cy="4205309"/>
          </a:xfrm>
        </p:spPr>
        <p:txBody>
          <a:bodyPr/>
          <a:lstStyle/>
          <a:p>
            <a:pPr marL="0" indent="0">
              <a:buNone/>
            </a:pPr>
            <a:endParaRPr lang="en-US" sz="2400"/>
          </a:p>
          <a:p>
            <a:endParaRPr lang="en-US" sz="2400"/>
          </a:p>
          <a:p>
            <a:r>
              <a:rPr lang="en-US" sz="2400">
                <a:latin typeface="Open Sans"/>
                <a:ea typeface="Open Sans"/>
                <a:cs typeface="Open Sans"/>
              </a:rPr>
              <a:t>Remember to ask and find out. Be active!</a:t>
            </a:r>
            <a:endParaRPr lang="fi-FI">
              <a:latin typeface="Open Sans"/>
              <a:ea typeface="Open Sans"/>
              <a:cs typeface="Open Sans"/>
            </a:endParaRPr>
          </a:p>
          <a:p>
            <a:r>
              <a:rPr lang="en-US" sz="2400">
                <a:latin typeface="Open Sans"/>
                <a:ea typeface="Open Sans"/>
                <a:cs typeface="Open Sans"/>
              </a:rPr>
              <a:t>Make sure you read the instructions and check the information which is available. If something is not clear or if you are not sure, please ask.</a:t>
            </a:r>
          </a:p>
          <a:p>
            <a:endParaRPr lang="en-US" sz="2400">
              <a:latin typeface="Open Sans"/>
              <a:ea typeface="Open Sans"/>
              <a:cs typeface="Open Sans"/>
            </a:endParaRPr>
          </a:p>
          <a:p>
            <a:r>
              <a:rPr lang="en-US" sz="2400">
                <a:latin typeface="Open Sans"/>
                <a:ea typeface="Open Sans"/>
                <a:cs typeface="Open Sans"/>
              </a:rPr>
              <a:t>UEF staff is helpful. However, make sure not to misuse the helpfulness/flexibility of the teachers.</a:t>
            </a:r>
          </a:p>
          <a:p>
            <a:r>
              <a:rPr lang="en-US" sz="2400">
                <a:latin typeface="Open Sans"/>
                <a:ea typeface="Open Sans"/>
                <a:cs typeface="Open Sans"/>
              </a:rPr>
              <a:t>Helpfulness and flexibility does not mean that UEF staff doesn't expect you to do your share of the work.</a:t>
            </a:r>
          </a:p>
        </p:txBody>
      </p:sp>
    </p:spTree>
    <p:extLst>
      <p:ext uri="{BB962C8B-B14F-4D97-AF65-F5344CB8AC3E}">
        <p14:creationId xmlns:p14="http://schemas.microsoft.com/office/powerpoint/2010/main" val="3258904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Attending Online Courses 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Courses and their requirements vary a lot. Make sure you </a:t>
            </a:r>
            <a:r>
              <a:rPr lang="en-US" sz="2400" b="1"/>
              <a:t>know the course requirements and schedules</a:t>
            </a:r>
            <a:r>
              <a:rPr lang="en-US" sz="2400"/>
              <a:t>.</a:t>
            </a:r>
          </a:p>
          <a:p>
            <a:r>
              <a:rPr lang="en-US" sz="2400"/>
              <a:t>In online courses we often have advance assignments. Make sure you </a:t>
            </a:r>
            <a:r>
              <a:rPr lang="en-US" sz="2400" b="1"/>
              <a:t>always do the advance assignments/readings beforehand </a:t>
            </a:r>
            <a:r>
              <a:rPr lang="en-US" sz="2400"/>
              <a:t>so that you will be able to make the most of the contact teaching and to ask anything that is not clear to you.</a:t>
            </a:r>
          </a:p>
          <a:p>
            <a:r>
              <a:rPr lang="en-US" sz="2400"/>
              <a:t>Online courses are often even more independent and require more responsibility.</a:t>
            </a:r>
          </a:p>
          <a:p>
            <a:r>
              <a:rPr lang="en-US" sz="2400" b="1"/>
              <a:t>Be active</a:t>
            </a:r>
            <a:r>
              <a:rPr lang="en-US" sz="2400"/>
              <a:t>: read the instructions and ask if something is not clear.</a:t>
            </a:r>
          </a:p>
          <a:p>
            <a:endParaRPr lang="en-US" sz="2400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68427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How to Manage the Schedules?</a:t>
            </a:r>
            <a:endParaRPr lang="fi-FI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/>
              <a:t>1 ECTS covers about 27 hours of studies in general.</a:t>
            </a:r>
          </a:p>
          <a:p>
            <a:pPr>
              <a:defRPr/>
            </a:pPr>
            <a:r>
              <a:rPr lang="en-GB" sz="2400" dirty="0"/>
              <a:t>At first it might be a bit difficult to estimate how much time you need for different assignments. How to handle this? By starting early. Assignments can be completed before the deadline </a:t>
            </a:r>
            <a:r>
              <a:rPr lang="en-GB" sz="2400" dirty="0">
                <a:sym typeface="Wingdings" panose="05000000000000000000" pitchFamily="2" charset="2"/>
              </a:rPr>
              <a:t></a:t>
            </a:r>
            <a:endParaRPr lang="en-GB" sz="2400" dirty="0"/>
          </a:p>
          <a:p>
            <a:pPr>
              <a:defRPr/>
            </a:pPr>
            <a:r>
              <a:rPr lang="en-GB" sz="2400" dirty="0"/>
              <a:t>Starting early also helps when you have several assignments at the same time.</a:t>
            </a:r>
          </a:p>
          <a:p>
            <a:pPr>
              <a:defRPr/>
            </a:pPr>
            <a:r>
              <a:rPr lang="en-GB" sz="2400" dirty="0"/>
              <a:t>The amount of contact teaching does not determine the amount of work.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4401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How to Manage the Schedules?</a:t>
            </a:r>
            <a:endParaRPr lang="fi-FI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400"/>
              <a:t>Independent studying forms a big part of studying</a:t>
            </a:r>
          </a:p>
          <a:p>
            <a:pPr marL="751840" lvl="1" indent="-317500">
              <a:defRPr/>
            </a:pPr>
            <a:r>
              <a:rPr lang="en-GB"/>
              <a:t>If possible, always familiarize yourself with the topic already before the contact teaching.</a:t>
            </a:r>
          </a:p>
          <a:p>
            <a:pPr marL="433705" lvl="1" indent="0">
              <a:buNone/>
              <a:defRPr/>
            </a:pPr>
            <a:endParaRPr lang="en-GB"/>
          </a:p>
          <a:p>
            <a:pPr>
              <a:defRPr/>
            </a:pPr>
            <a:r>
              <a:rPr lang="en-GB" sz="2400">
                <a:latin typeface="Open Sans"/>
                <a:ea typeface="Open Sans"/>
                <a:cs typeface="Open Sans"/>
              </a:rPr>
              <a:t>Try and follow the deadlines always.</a:t>
            </a:r>
          </a:p>
          <a:p>
            <a:pPr>
              <a:defRPr/>
            </a:pPr>
            <a:r>
              <a:rPr lang="en-GB" sz="2400">
                <a:latin typeface="Open Sans"/>
                <a:ea typeface="Open Sans"/>
                <a:cs typeface="Open Sans"/>
              </a:rPr>
              <a:t>If you cannot meet the deadline for an assignment, contact the teacher to negotiate what to do.</a:t>
            </a:r>
            <a:endParaRPr lang="en-GB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205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813" y="2144340"/>
            <a:ext cx="10177200" cy="4176713"/>
          </a:xfrm>
        </p:spPr>
        <p:txBody>
          <a:bodyPr/>
          <a:lstStyle/>
          <a:p>
            <a:pPr marL="298450" indent="-285750"/>
            <a:r>
              <a:rPr lang="en-GB" sz="2400">
                <a:latin typeface="Open Sans"/>
                <a:ea typeface="Open Sans"/>
                <a:cs typeface="Open Sans"/>
              </a:rPr>
              <a:t>Final exam at the end of the course</a:t>
            </a:r>
          </a:p>
          <a:p>
            <a:pPr marL="742950" lvl="1" indent="-285750"/>
            <a:r>
              <a:rPr lang="en-GB">
                <a:latin typeface="Open Sans"/>
                <a:ea typeface="Open Sans"/>
                <a:cs typeface="Open Sans"/>
              </a:rPr>
              <a:t>sometimes pre- or mid-exams</a:t>
            </a:r>
          </a:p>
          <a:p>
            <a:r>
              <a:rPr lang="en-GB" sz="2400">
                <a:latin typeface="Open Sans"/>
                <a:ea typeface="Open Sans"/>
                <a:cs typeface="Open Sans"/>
              </a:rPr>
              <a:t>Electronic exam:  please read the instructions carefully before going to the exam: </a:t>
            </a:r>
            <a:r>
              <a:rPr lang="en-GB" sz="2400">
                <a:latin typeface="Open Sans"/>
                <a:ea typeface="Open Sans"/>
                <a:cs typeface="Open Sans"/>
                <a:hlinkClick r:id="rId2"/>
              </a:rPr>
              <a:t>https://kamu.uef.fi/en/tools/electronic-exam-facilities/</a:t>
            </a:r>
            <a:r>
              <a:rPr lang="en-GB" sz="2400">
                <a:latin typeface="Open Sans"/>
                <a:ea typeface="Open Sans"/>
                <a:cs typeface="Open Sans"/>
              </a:rPr>
              <a:t> </a:t>
            </a:r>
            <a:endParaRPr lang="en-GB"/>
          </a:p>
          <a:p>
            <a:r>
              <a:rPr lang="en-GB" sz="2400">
                <a:latin typeface="Open Sans"/>
                <a:ea typeface="Open Sans"/>
                <a:cs typeface="Open Sans"/>
              </a:rPr>
              <a:t>Traditionally no oral exams</a:t>
            </a:r>
            <a:endParaRPr lang="en-GB"/>
          </a:p>
          <a:p>
            <a:r>
              <a:rPr lang="en-GB" sz="2400">
                <a:latin typeface="Open Sans"/>
                <a:ea typeface="Open Sans"/>
                <a:cs typeface="Open Sans"/>
              </a:rPr>
              <a:t>Group exams or home exams are possible.</a:t>
            </a: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endParaRPr lang="en-GB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460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195" y="1690565"/>
            <a:ext cx="10177200" cy="4176713"/>
          </a:xfrm>
        </p:spPr>
        <p:txBody>
          <a:bodyPr/>
          <a:lstStyle/>
          <a:p>
            <a:r>
              <a:rPr lang="en-GB" sz="2400" dirty="0"/>
              <a:t>Open book exams are possible </a:t>
            </a:r>
          </a:p>
          <a:p>
            <a:pPr marL="751840" lvl="1" indent="-317500"/>
            <a:r>
              <a:rPr lang="en-GB" sz="2000" dirty="0">
                <a:latin typeface="Open Sans"/>
                <a:ea typeface="Open Sans"/>
                <a:cs typeface="Open Sans"/>
              </a:rPr>
              <a:t>You have access to all the materials during the exam.</a:t>
            </a:r>
          </a:p>
          <a:p>
            <a:pPr marL="751840" lvl="1" indent="-317500"/>
            <a:r>
              <a:rPr lang="en-GB" sz="2000" dirty="0">
                <a:latin typeface="Open Sans"/>
                <a:ea typeface="Open Sans"/>
                <a:cs typeface="Open Sans"/>
              </a:rPr>
              <a:t>This is always informed before the exam.</a:t>
            </a:r>
            <a:endParaRPr lang="en-GB" sz="2000" dirty="0"/>
          </a:p>
          <a:p>
            <a:pPr marL="0" indent="0">
              <a:buNone/>
            </a:pPr>
            <a:endParaRPr lang="en-GB" sz="2400" b="1" dirty="0"/>
          </a:p>
          <a:p>
            <a:r>
              <a:rPr lang="en-GB" sz="2400" dirty="0"/>
              <a:t>Book Exams are common </a:t>
            </a:r>
          </a:p>
          <a:p>
            <a:pPr marL="751840" lvl="1" indent="-317500"/>
            <a:r>
              <a:rPr lang="en-GB" sz="2000" dirty="0"/>
              <a:t>= independent studying = you study a book/books and take an exam on them</a:t>
            </a:r>
          </a:p>
          <a:p>
            <a:pPr marL="751840" lvl="1" indent="-317500"/>
            <a:r>
              <a:rPr lang="en-GB" dirty="0">
                <a:latin typeface="Open Sans"/>
                <a:ea typeface="Open Sans"/>
                <a:cs typeface="Open Sans"/>
              </a:rPr>
              <a:t>≠ open book exam</a:t>
            </a:r>
          </a:p>
          <a:p>
            <a:pPr marL="751840" lvl="1" indent="-317500"/>
            <a:r>
              <a:rPr lang="en-GB" dirty="0">
                <a:latin typeface="Open Sans"/>
                <a:ea typeface="Open Sans"/>
                <a:cs typeface="Open Sans"/>
              </a:rPr>
              <a:t>usually on general exam days (~once a month)</a:t>
            </a:r>
          </a:p>
          <a:p>
            <a:pPr marL="751840" lvl="1" indent="-317500"/>
            <a:r>
              <a:rPr lang="en-GB" dirty="0"/>
              <a:t>discuss the possibility with the teacher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46700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Pre-registration for exams is required by a deadline</a:t>
            </a:r>
          </a:p>
          <a:p>
            <a:pPr marL="742950" lvl="1" indent="-285750"/>
            <a:r>
              <a:rPr lang="en-GB" dirty="0"/>
              <a:t>Peppi </a:t>
            </a:r>
          </a:p>
          <a:p>
            <a:pPr marL="1099820" lvl="2" indent="-285750"/>
            <a:r>
              <a:rPr lang="en-GB" sz="2400" dirty="0"/>
              <a:t>not the same as course registration</a:t>
            </a:r>
          </a:p>
          <a:p>
            <a:pPr marL="742950" lvl="1" indent="-285750"/>
            <a:r>
              <a:rPr lang="en-US" dirty="0"/>
              <a:t>always check with the course teacher</a:t>
            </a:r>
          </a:p>
          <a:p>
            <a:r>
              <a:rPr lang="en-GB" sz="2400" dirty="0"/>
              <a:t>You can retake exams </a:t>
            </a:r>
          </a:p>
          <a:p>
            <a:pPr marL="751840" lvl="1" indent="-317500"/>
            <a:r>
              <a:rPr lang="en-GB" dirty="0">
                <a:latin typeface="Open Sans"/>
                <a:ea typeface="Open Sans"/>
                <a:cs typeface="Open Sans"/>
              </a:rPr>
              <a:t>usually two or three re-exams per course</a:t>
            </a:r>
          </a:p>
          <a:p>
            <a:pPr marL="751840" lvl="1" indent="-317500"/>
            <a:r>
              <a:rPr lang="en-GB" dirty="0"/>
              <a:t>not necessarily during the same semester</a:t>
            </a:r>
          </a:p>
          <a:p>
            <a:endParaRPr lang="en-GB" sz="2400" dirty="0"/>
          </a:p>
          <a:p>
            <a:pPr marL="0" indent="0">
              <a:buNone/>
            </a:pPr>
            <a:endParaRPr lang="en-GB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150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Expectations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160" y="1665291"/>
            <a:ext cx="9120065" cy="4357901"/>
          </a:xfrm>
        </p:spPr>
        <p:txBody>
          <a:bodyPr/>
          <a:lstStyle/>
          <a:p>
            <a:pPr marL="0" indent="0">
              <a:buNone/>
            </a:pPr>
            <a:r>
              <a:rPr lang="fi-FI" sz="2400">
                <a:latin typeface="Open Sans"/>
                <a:ea typeface="Open Sans"/>
                <a:cs typeface="Open Sans"/>
              </a:rPr>
              <a:t>At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this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point</a:t>
            </a:r>
            <a:r>
              <a:rPr lang="fi-FI" sz="2400">
                <a:latin typeface="Open Sans"/>
                <a:ea typeface="Open Sans"/>
                <a:cs typeface="Open Sans"/>
              </a:rPr>
              <a:t> it </a:t>
            </a:r>
            <a:r>
              <a:rPr lang="fi-FI" sz="2400" err="1">
                <a:latin typeface="Open Sans"/>
                <a:ea typeface="Open Sans"/>
                <a:cs typeface="Open Sans"/>
              </a:rPr>
              <a:t>might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useful</a:t>
            </a:r>
            <a:r>
              <a:rPr lang="fi-FI" sz="2400">
                <a:latin typeface="Open Sans"/>
                <a:ea typeface="Open Sans"/>
                <a:cs typeface="Open Sans"/>
              </a:rPr>
              <a:t> to stop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think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about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expectations</a:t>
            </a:r>
            <a:r>
              <a:rPr lang="fi-FI" sz="240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goals</a:t>
            </a:r>
            <a:r>
              <a:rPr lang="fi-FI" sz="2400">
                <a:latin typeface="Open Sans"/>
                <a:ea typeface="Open Sans"/>
                <a:cs typeface="Open Sans"/>
              </a:rPr>
              <a:t> for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</a:rPr>
              <a:t> </a:t>
            </a:r>
            <a:r>
              <a:rPr lang="fi-FI" sz="2400" err="1">
                <a:latin typeface="Open Sans"/>
                <a:ea typeface="Open Sans"/>
                <a:cs typeface="Open Sans"/>
              </a:rPr>
              <a:t>stay</a:t>
            </a:r>
            <a:r>
              <a:rPr lang="fi-FI" sz="2400">
                <a:latin typeface="Open Sans"/>
                <a:ea typeface="Open Sans"/>
                <a:cs typeface="Open Sans"/>
              </a:rPr>
              <a:t> and </a:t>
            </a:r>
            <a:r>
              <a:rPr lang="fi-FI" sz="2400" err="1">
                <a:latin typeface="Open Sans"/>
                <a:ea typeface="Open Sans"/>
                <a:cs typeface="Open Sans"/>
              </a:rPr>
              <a:t>studies</a:t>
            </a:r>
            <a:r>
              <a:rPr lang="fi-FI" sz="2400">
                <a:latin typeface="Open Sans"/>
                <a:ea typeface="Open Sans"/>
                <a:cs typeface="Open Sans"/>
              </a:rPr>
              <a:t> in Joensuu/Kuopio.</a:t>
            </a: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218440" indent="-218440"/>
            <a:r>
              <a:rPr lang="fi-FI" sz="2400" err="1"/>
              <a:t>What</a:t>
            </a:r>
            <a:r>
              <a:rPr lang="fi-FI" sz="2400"/>
              <a:t> </a:t>
            </a:r>
            <a:r>
              <a:rPr lang="fi-FI" sz="2400" err="1"/>
              <a:t>expectations</a:t>
            </a:r>
            <a:r>
              <a:rPr lang="fi-FI" sz="2400"/>
              <a:t> </a:t>
            </a:r>
            <a:r>
              <a:rPr lang="fi-FI" sz="2400" err="1"/>
              <a:t>do</a:t>
            </a:r>
            <a:r>
              <a:rPr lang="fi-FI" sz="2400"/>
              <a:t> </a:t>
            </a:r>
            <a:r>
              <a:rPr lang="fi-FI" sz="2400" err="1"/>
              <a:t>you</a:t>
            </a:r>
            <a:r>
              <a:rPr lang="fi-FI" sz="2400"/>
              <a:t> </a:t>
            </a:r>
            <a:r>
              <a:rPr lang="fi-FI" sz="2400" err="1"/>
              <a:t>have</a:t>
            </a:r>
            <a:r>
              <a:rPr lang="fi-FI" sz="2400"/>
              <a:t>?</a:t>
            </a:r>
          </a:p>
          <a:p>
            <a:pPr marL="218440" indent="-218440"/>
            <a:r>
              <a:rPr lang="fi-FI" sz="2400" err="1"/>
              <a:t>Why</a:t>
            </a:r>
            <a:r>
              <a:rPr lang="fi-FI" sz="2400"/>
              <a:t> </a:t>
            </a:r>
            <a:r>
              <a:rPr lang="fi-FI" sz="2400" err="1"/>
              <a:t>do</a:t>
            </a:r>
            <a:r>
              <a:rPr lang="fi-FI" sz="2400"/>
              <a:t> </a:t>
            </a:r>
            <a:r>
              <a:rPr lang="fi-FI" sz="2400" err="1"/>
              <a:t>you</a:t>
            </a:r>
            <a:r>
              <a:rPr lang="fi-FI" sz="2400"/>
              <a:t> </a:t>
            </a:r>
            <a:r>
              <a:rPr lang="fi-FI" sz="2400" err="1"/>
              <a:t>want</a:t>
            </a:r>
            <a:r>
              <a:rPr lang="fi-FI" sz="2400"/>
              <a:t> to </a:t>
            </a:r>
            <a:r>
              <a:rPr lang="fi-FI" sz="2400" err="1"/>
              <a:t>study</a:t>
            </a:r>
            <a:r>
              <a:rPr lang="fi-FI" sz="2400"/>
              <a:t> at UEF? </a:t>
            </a:r>
            <a:r>
              <a:rPr lang="fi-FI" sz="2400">
                <a:sym typeface="Wingdings" pitchFamily="2" charset="2"/>
              </a:rPr>
              <a:t></a:t>
            </a:r>
          </a:p>
          <a:p>
            <a:pPr marL="218440" indent="-218440"/>
            <a:r>
              <a:rPr lang="fi-FI" sz="2400" err="1">
                <a:sym typeface="Wingdings" pitchFamily="2" charset="2"/>
              </a:rPr>
              <a:t>What</a:t>
            </a:r>
            <a:r>
              <a:rPr lang="fi-FI" sz="2400">
                <a:sym typeface="Wingdings" pitchFamily="2" charset="2"/>
              </a:rPr>
              <a:t> </a:t>
            </a:r>
            <a:r>
              <a:rPr lang="fi-FI" sz="2400" err="1">
                <a:sym typeface="Wingdings" pitchFamily="2" charset="2"/>
              </a:rPr>
              <a:t>are</a:t>
            </a:r>
            <a:r>
              <a:rPr lang="fi-FI" sz="2400">
                <a:sym typeface="Wingdings" pitchFamily="2" charset="2"/>
              </a:rPr>
              <a:t> </a:t>
            </a:r>
            <a:r>
              <a:rPr lang="fi-FI" sz="2400" err="1">
                <a:sym typeface="Wingdings" pitchFamily="2" charset="2"/>
              </a:rPr>
              <a:t>your</a:t>
            </a:r>
            <a:r>
              <a:rPr lang="fi-FI" sz="2400">
                <a:sym typeface="Wingdings" pitchFamily="2" charset="2"/>
              </a:rPr>
              <a:t> </a:t>
            </a:r>
            <a:r>
              <a:rPr lang="fi-FI" sz="2400" err="1">
                <a:sym typeface="Wingdings" pitchFamily="2" charset="2"/>
              </a:rPr>
              <a:t>goals</a:t>
            </a:r>
            <a:r>
              <a:rPr lang="fi-FI" sz="2400">
                <a:sym typeface="Wingdings" pitchFamily="2" charset="2"/>
              </a:rPr>
              <a:t>?</a:t>
            </a:r>
            <a:endParaRPr lang="fi-FI" sz="2400"/>
          </a:p>
          <a:p>
            <a:pPr marL="0" indent="0">
              <a:buNone/>
            </a:pPr>
            <a:endParaRPr lang="fi-FI" sz="2400"/>
          </a:p>
          <a:p>
            <a:pPr marL="0" indent="0">
              <a:buNone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183AD8F-F247-487D-A677-7F5037594E79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273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example of an exam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err="1"/>
              <a:t>Exams</a:t>
            </a:r>
            <a:r>
              <a:rPr lang="fi-FI" sz="2400"/>
              <a:t> </a:t>
            </a:r>
            <a:r>
              <a:rPr lang="fi-FI" sz="2400" err="1"/>
              <a:t>can</a:t>
            </a:r>
            <a:r>
              <a:rPr lang="fi-FI" sz="2400"/>
              <a:t> </a:t>
            </a:r>
            <a:r>
              <a:rPr lang="fi-FI" sz="2400" err="1"/>
              <a:t>be</a:t>
            </a:r>
            <a:r>
              <a:rPr lang="fi-FI" sz="2400"/>
              <a:t> </a:t>
            </a:r>
            <a:r>
              <a:rPr lang="fi-FI" sz="2400" err="1"/>
              <a:t>different</a:t>
            </a:r>
            <a:r>
              <a:rPr lang="fi-FI" sz="2400"/>
              <a:t> in </a:t>
            </a:r>
            <a:r>
              <a:rPr lang="fi-FI" sz="2400" err="1"/>
              <a:t>each</a:t>
            </a:r>
            <a:r>
              <a:rPr lang="fi-FI" sz="2400"/>
              <a:t> </a:t>
            </a:r>
            <a:r>
              <a:rPr lang="fi-FI" sz="2400" err="1"/>
              <a:t>course</a:t>
            </a:r>
            <a:r>
              <a:rPr lang="fi-FI" sz="2400"/>
              <a:t> - </a:t>
            </a:r>
            <a:r>
              <a:rPr lang="fi-FI" sz="2400" err="1"/>
              <a:t>check</a:t>
            </a:r>
            <a:r>
              <a:rPr lang="fi-FI" sz="2400"/>
              <a:t> </a:t>
            </a:r>
            <a:r>
              <a:rPr lang="fi-FI" sz="2400" err="1"/>
              <a:t>with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teacher</a:t>
            </a:r>
            <a:r>
              <a:rPr lang="fi-FI" sz="2400"/>
              <a:t>!</a:t>
            </a:r>
          </a:p>
          <a:p>
            <a:r>
              <a:rPr lang="en-US" sz="2400" b="1"/>
              <a:t>An example of an old exam in Cognitive Neuroscience: </a:t>
            </a:r>
          </a:p>
          <a:p>
            <a:pPr marL="0" indent="0">
              <a:buNone/>
            </a:pPr>
            <a:r>
              <a:rPr lang="en-US" sz="1800"/>
              <a:t>Each question yields 6 points resulting in a maximum of 30 points. You need to gain 15 points to pass the exam.</a:t>
            </a:r>
          </a:p>
          <a:p>
            <a:pPr marL="228600" indent="-228600">
              <a:buAutoNum type="arabicPeriod"/>
            </a:pPr>
            <a:r>
              <a:rPr lang="en-US" sz="1400"/>
              <a:t>Describe projection by projection the multiple steps of visual information processing from retinal ganglion cells all the way to the </a:t>
            </a:r>
            <a:r>
              <a:rPr lang="en-US" sz="1400" err="1"/>
              <a:t>inferotemporalcortex</a:t>
            </a:r>
            <a:r>
              <a:rPr lang="en-US" sz="1400"/>
              <a:t>. </a:t>
            </a:r>
            <a:endParaRPr lang="fi-FI" sz="1400"/>
          </a:p>
          <a:p>
            <a:pPr marL="228600" indent="-228600">
              <a:buAutoNum type="arabicPeriod"/>
            </a:pPr>
            <a:r>
              <a:rPr lang="en-US" sz="1400"/>
              <a:t>What is the difference between classical and instrumental conditioning? Give an example of each type.</a:t>
            </a:r>
            <a:endParaRPr lang="fi-FI" sz="1400"/>
          </a:p>
          <a:p>
            <a:pPr marL="0" indent="0">
              <a:buNone/>
            </a:pPr>
            <a:endParaRPr lang="en-US" sz="1400"/>
          </a:p>
          <a:p>
            <a:pPr>
              <a:buNone/>
            </a:pPr>
            <a:r>
              <a:rPr lang="en-US" sz="1400"/>
              <a:t>3. What is the role of prefrontal cortex in cognition? (use ~ one page for the answer)</a:t>
            </a:r>
            <a:endParaRPr lang="fi-FI" sz="1400"/>
          </a:p>
          <a:p>
            <a:pPr>
              <a:buNone/>
            </a:pPr>
            <a:endParaRPr lang="en-US" sz="1400"/>
          </a:p>
          <a:p>
            <a:pPr>
              <a:buNone/>
            </a:pPr>
            <a:r>
              <a:rPr lang="en-US" sz="1400"/>
              <a:t>4. What is the contribution of the following brain structures to long-term memory?</a:t>
            </a:r>
          </a:p>
          <a:p>
            <a:pPr>
              <a:buNone/>
            </a:pPr>
            <a:r>
              <a:rPr lang="fi-FI" sz="1400"/>
              <a:t>a) </a:t>
            </a:r>
            <a:r>
              <a:rPr lang="fi-FI" sz="1400" err="1"/>
              <a:t>amygdala</a:t>
            </a:r>
            <a:endParaRPr lang="fi-FI" sz="1400"/>
          </a:p>
          <a:p>
            <a:pPr>
              <a:buNone/>
            </a:pPr>
            <a:r>
              <a:rPr lang="fi-FI" sz="1400"/>
              <a:t>b) </a:t>
            </a:r>
            <a:r>
              <a:rPr lang="fi-FI" sz="1400" err="1"/>
              <a:t>Perirhinalcortex</a:t>
            </a:r>
            <a:endParaRPr lang="fi-FI" sz="1400"/>
          </a:p>
          <a:p>
            <a:pPr>
              <a:buNone/>
            </a:pPr>
            <a:r>
              <a:rPr lang="fi-FI" sz="1400"/>
              <a:t>c) </a:t>
            </a:r>
            <a:r>
              <a:rPr lang="fi-FI" sz="1400" err="1"/>
              <a:t>Hippocampus</a:t>
            </a:r>
            <a:endParaRPr lang="fi-FI" sz="1400"/>
          </a:p>
          <a:p>
            <a:pPr>
              <a:buNone/>
            </a:pPr>
            <a:endParaRPr lang="fi-FI" sz="1400"/>
          </a:p>
          <a:p>
            <a:pPr marL="434329" lvl="1" indent="0">
              <a:buNone/>
            </a:pPr>
            <a:endParaRPr lang="en-US" sz="2000"/>
          </a:p>
          <a:p>
            <a:pPr lvl="1"/>
            <a:endParaRPr lang="en-US" sz="2000" b="1"/>
          </a:p>
          <a:p>
            <a:pPr lvl="1"/>
            <a:endParaRPr lang="en-GB" sz="2000"/>
          </a:p>
          <a:p>
            <a:pPr marL="0" indent="0">
              <a:buNone/>
            </a:pPr>
            <a:endParaRPr lang="en-GB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43384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 example of an exam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400"/>
              <a:t>5. Which ones of the following statements are true? Indicate the correct ones by circling.</a:t>
            </a:r>
          </a:p>
          <a:p>
            <a:pPr marL="228600" indent="-228600">
              <a:buAutoNum type="alphaLcParenR"/>
            </a:pPr>
            <a:r>
              <a:rPr lang="en-US" sz="1400"/>
              <a:t>Action potentials contribute more to EEG than postsynaptic potentials in the dendrites because they are much higher fluctuations in voltage.</a:t>
            </a:r>
          </a:p>
          <a:p>
            <a:pPr marL="228600" indent="-228600">
              <a:buAutoNum type="alphaLcParenR"/>
            </a:pPr>
            <a:r>
              <a:rPr lang="en-US" sz="1400"/>
              <a:t> If a visual stimulus lasts for less than 30 </a:t>
            </a:r>
            <a:r>
              <a:rPr lang="en-US" sz="1400" err="1"/>
              <a:t>ms</a:t>
            </a:r>
            <a:r>
              <a:rPr lang="en-US" sz="1400"/>
              <a:t> it will not lead to conscious perception.</a:t>
            </a:r>
          </a:p>
          <a:p>
            <a:pPr>
              <a:buNone/>
            </a:pPr>
            <a:r>
              <a:rPr lang="en-US" sz="1400"/>
              <a:t>c) A visual stimulus needs to activate the </a:t>
            </a:r>
            <a:r>
              <a:rPr lang="en-US" sz="1400" err="1"/>
              <a:t>amygdalato</a:t>
            </a:r>
            <a:r>
              <a:rPr lang="en-US" sz="1400"/>
              <a:t> reach consciousness.</a:t>
            </a:r>
          </a:p>
          <a:p>
            <a:pPr>
              <a:buNone/>
            </a:pPr>
            <a:r>
              <a:rPr lang="en-US" sz="1400"/>
              <a:t>d) A correct motor response in a choice situation is a reliable indicator that the sensory cue has been consciously </a:t>
            </a:r>
            <a:r>
              <a:rPr lang="en-US" sz="1400" err="1"/>
              <a:t>processedinthe</a:t>
            </a:r>
            <a:r>
              <a:rPr lang="en-US" sz="1400"/>
              <a:t> brain.</a:t>
            </a:r>
          </a:p>
          <a:p>
            <a:pPr>
              <a:buNone/>
            </a:pPr>
            <a:r>
              <a:rPr lang="en-US" sz="1400"/>
              <a:t>e) REM sleep is called paradoxical sleep because then EEG resembles the waking state while muscle tonus has almost disappeared.</a:t>
            </a:r>
          </a:p>
          <a:p>
            <a:pPr>
              <a:buNone/>
            </a:pPr>
            <a:r>
              <a:rPr lang="en-US" sz="1400"/>
              <a:t>f) The motor loop involving </a:t>
            </a:r>
          </a:p>
          <a:p>
            <a:pPr>
              <a:buNone/>
            </a:pPr>
            <a:endParaRPr lang="fi-FI" sz="1400"/>
          </a:p>
          <a:p>
            <a:pPr marL="434329" lvl="1" indent="0">
              <a:buNone/>
            </a:pPr>
            <a:endParaRPr lang="en-US" sz="2000"/>
          </a:p>
          <a:p>
            <a:pPr lvl="1"/>
            <a:endParaRPr lang="en-US" sz="2000" b="1"/>
          </a:p>
          <a:p>
            <a:pPr lvl="1"/>
            <a:endParaRPr lang="en-GB" sz="2000"/>
          </a:p>
          <a:p>
            <a:pPr marL="0" indent="0">
              <a:buNone/>
            </a:pPr>
            <a:endParaRPr lang="en-GB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00844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Attending a Traditional Exam in a Classroom</a:t>
            </a:r>
            <a:endParaRPr lang="fi-FI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261" y="2058722"/>
            <a:ext cx="10867245" cy="41767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>
                <a:latin typeface="Open Sans"/>
                <a:ea typeface="Open Sans"/>
                <a:cs typeface="Open Sans"/>
              </a:rPr>
              <a:t> on </a:t>
            </a:r>
            <a:r>
              <a:rPr lang="fi-FI" sz="2400" err="1">
                <a:latin typeface="Open Sans"/>
                <a:ea typeface="Open Sans"/>
                <a:cs typeface="Open Sans"/>
              </a:rPr>
              <a:t>time</a:t>
            </a:r>
            <a:r>
              <a:rPr lang="fi-FI" sz="2400">
                <a:latin typeface="Open Sans"/>
                <a:ea typeface="Open Sans"/>
                <a:cs typeface="Open Sans"/>
              </a:rPr>
              <a:t>!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751840" lvl="1" indent="-317500">
              <a:lnSpc>
                <a:spcPct val="80000"/>
              </a:lnSpc>
            </a:pPr>
            <a:r>
              <a:rPr lang="fi-FI"/>
              <a:t>roll-</a:t>
            </a:r>
            <a:r>
              <a:rPr lang="fi-FI" err="1"/>
              <a:t>call</a:t>
            </a:r>
            <a:r>
              <a:rPr lang="fi-FI"/>
              <a:t> </a:t>
            </a:r>
            <a:r>
              <a:rPr lang="fi-FI" err="1"/>
              <a:t>begins</a:t>
            </a:r>
            <a:r>
              <a:rPr lang="fi-FI"/>
              <a:t> </a:t>
            </a:r>
            <a:r>
              <a:rPr lang="fi-FI" err="1"/>
              <a:t>often</a:t>
            </a:r>
            <a:r>
              <a:rPr lang="fi-FI"/>
              <a:t> 15 min. </a:t>
            </a:r>
            <a:r>
              <a:rPr lang="fi-FI" err="1"/>
              <a:t>before</a:t>
            </a:r>
            <a:r>
              <a:rPr lang="fi-FI"/>
              <a:t> </a:t>
            </a:r>
            <a:r>
              <a:rPr lang="fi-FI" err="1"/>
              <a:t>announced</a:t>
            </a:r>
            <a:r>
              <a:rPr lang="fi-FI"/>
              <a:t> </a:t>
            </a:r>
            <a:r>
              <a:rPr lang="fi-FI" err="1"/>
              <a:t>time</a:t>
            </a:r>
            <a:endParaRPr lang="fi-FI"/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supervisors</a:t>
            </a:r>
            <a:r>
              <a:rPr lang="fi-FI"/>
              <a:t> </a:t>
            </a:r>
            <a:r>
              <a:rPr lang="fi-FI" err="1"/>
              <a:t>will</a:t>
            </a:r>
            <a:r>
              <a:rPr lang="fi-FI"/>
              <a:t> </a:t>
            </a:r>
            <a:r>
              <a:rPr lang="fi-FI" err="1"/>
              <a:t>assign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seat</a:t>
            </a:r>
            <a:r>
              <a:rPr lang="fi-FI"/>
              <a:t> for </a:t>
            </a:r>
            <a:r>
              <a:rPr lang="fi-FI" err="1"/>
              <a:t>you</a:t>
            </a:r>
            <a:r>
              <a:rPr lang="fi-FI"/>
              <a:t> in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</a:t>
            </a:r>
            <a:r>
              <a:rPr lang="fi-FI" err="1"/>
              <a:t>room</a:t>
            </a:r>
            <a:endParaRPr lang="fi-FI"/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actual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</a:t>
            </a:r>
            <a:r>
              <a:rPr lang="fi-FI" err="1"/>
              <a:t>usually</a:t>
            </a:r>
            <a:r>
              <a:rPr lang="fi-FI"/>
              <a:t> </a:t>
            </a:r>
            <a:r>
              <a:rPr lang="fi-FI" err="1"/>
              <a:t>starts</a:t>
            </a:r>
            <a:r>
              <a:rPr lang="fi-FI"/>
              <a:t> </a:t>
            </a:r>
            <a:r>
              <a:rPr lang="fi-FI" err="1"/>
              <a:t>sharp</a:t>
            </a:r>
            <a:r>
              <a:rPr lang="fi-FI"/>
              <a:t> on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hour</a:t>
            </a:r>
            <a:r>
              <a:rPr lang="fi-FI"/>
              <a:t> (ie. 8.00 </a:t>
            </a:r>
            <a:r>
              <a:rPr lang="fi-FI" err="1"/>
              <a:t>not</a:t>
            </a:r>
            <a:r>
              <a:rPr lang="fi-FI"/>
              <a:t> 8.15)</a:t>
            </a:r>
          </a:p>
          <a:p>
            <a:pPr>
              <a:lnSpc>
                <a:spcPct val="80000"/>
              </a:lnSpc>
            </a:pPr>
            <a:r>
              <a:rPr lang="fi-FI" sz="2400"/>
              <a:t>Doors of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exam</a:t>
            </a:r>
            <a:r>
              <a:rPr lang="fi-FI" sz="2400"/>
              <a:t> </a:t>
            </a:r>
            <a:r>
              <a:rPr lang="fi-FI" sz="2400" err="1"/>
              <a:t>room</a:t>
            </a:r>
            <a:r>
              <a:rPr lang="fi-FI" sz="2400"/>
              <a:t> </a:t>
            </a:r>
            <a:r>
              <a:rPr lang="fi-FI" sz="2400" err="1"/>
              <a:t>will</a:t>
            </a:r>
            <a:r>
              <a:rPr lang="fi-FI" sz="2400"/>
              <a:t> </a:t>
            </a:r>
            <a:r>
              <a:rPr lang="fi-FI" sz="2400" err="1"/>
              <a:t>be</a:t>
            </a:r>
            <a:r>
              <a:rPr lang="fi-FI" sz="2400"/>
              <a:t> </a:t>
            </a:r>
            <a:r>
              <a:rPr lang="fi-FI" sz="2400" err="1"/>
              <a:t>locked</a:t>
            </a:r>
            <a:r>
              <a:rPr lang="fi-FI" sz="2400"/>
              <a:t> 30 min. </a:t>
            </a:r>
            <a:r>
              <a:rPr lang="fi-FI" sz="2400" err="1"/>
              <a:t>past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hour</a:t>
            </a:r>
            <a:r>
              <a:rPr lang="fi-FI" sz="2400"/>
              <a:t> </a:t>
            </a:r>
          </a:p>
          <a:p>
            <a:pPr marL="751840" lvl="1" indent="-317500">
              <a:lnSpc>
                <a:spcPct val="80000"/>
              </a:lnSpc>
            </a:pPr>
            <a:r>
              <a:rPr lang="fi-FI"/>
              <a:t>no </a:t>
            </a:r>
            <a:r>
              <a:rPr lang="fi-FI" err="1"/>
              <a:t>students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allowed</a:t>
            </a:r>
            <a:r>
              <a:rPr lang="fi-FI"/>
              <a:t> in </a:t>
            </a:r>
            <a:r>
              <a:rPr lang="fi-FI" err="1"/>
              <a:t>after</a:t>
            </a:r>
            <a:r>
              <a:rPr lang="fi-FI"/>
              <a:t> </a:t>
            </a:r>
            <a:r>
              <a:rPr lang="fi-FI" err="1"/>
              <a:t>that</a:t>
            </a:r>
            <a:endParaRPr lang="fi-FI"/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leave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</a:t>
            </a:r>
            <a:r>
              <a:rPr lang="fi-FI" err="1"/>
              <a:t>room</a:t>
            </a:r>
            <a:r>
              <a:rPr lang="fi-FI"/>
              <a:t> 30 min. </a:t>
            </a:r>
            <a:r>
              <a:rPr lang="fi-FI" err="1"/>
              <a:t>after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beginning</a:t>
            </a:r>
            <a:r>
              <a:rPr lang="fi-FI"/>
              <a:t> of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at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earliest</a:t>
            </a:r>
            <a:endParaRPr lang="fi-FI"/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10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Attending a Traditional Exam in a Classroom</a:t>
            </a:r>
            <a:endParaRPr lang="fi-FI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fi-FI" sz="2400">
                <a:latin typeface="Open Sans"/>
                <a:ea typeface="Open Sans"/>
                <a:cs typeface="Open Sans"/>
              </a:rPr>
              <a:t>No </a:t>
            </a:r>
            <a:r>
              <a:rPr lang="fi-FI" sz="2400" err="1">
                <a:latin typeface="Open Sans"/>
                <a:ea typeface="Open Sans"/>
                <a:cs typeface="Open Sans"/>
              </a:rPr>
              <a:t>bags</a:t>
            </a:r>
            <a:r>
              <a:rPr lang="fi-FI" sz="2400">
                <a:latin typeface="Open Sans"/>
                <a:ea typeface="Open Sans"/>
                <a:cs typeface="Open Sans"/>
              </a:rPr>
              <a:t>, </a:t>
            </a:r>
            <a:r>
              <a:rPr lang="fi-FI" sz="2400" err="1">
                <a:latin typeface="Open Sans"/>
                <a:ea typeface="Open Sans"/>
                <a:cs typeface="Open Sans"/>
              </a:rPr>
              <a:t>coats</a:t>
            </a:r>
            <a:r>
              <a:rPr lang="fi-FI" sz="2400">
                <a:latin typeface="Open Sans"/>
                <a:ea typeface="Open Sans"/>
                <a:cs typeface="Open Sans"/>
              </a:rPr>
              <a:t>, mobile </a:t>
            </a:r>
            <a:r>
              <a:rPr lang="fi-FI" sz="2400" err="1">
                <a:latin typeface="Open Sans"/>
                <a:ea typeface="Open Sans"/>
                <a:cs typeface="Open Sans"/>
              </a:rPr>
              <a:t>phones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or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other</a:t>
            </a:r>
            <a:r>
              <a:rPr lang="fi-FI" sz="2400">
                <a:latin typeface="Open Sans"/>
                <a:ea typeface="Open Sans"/>
                <a:cs typeface="Open Sans"/>
              </a:rPr>
              <a:t> extra </a:t>
            </a:r>
            <a:r>
              <a:rPr lang="fi-FI" sz="2400" err="1">
                <a:latin typeface="Open Sans"/>
                <a:ea typeface="Open Sans"/>
                <a:cs typeface="Open Sans"/>
              </a:rPr>
              <a:t>items</a:t>
            </a:r>
            <a:endParaRPr lang="fi-FI" sz="2400">
              <a:latin typeface="Open Sans"/>
              <a:ea typeface="Open Sans"/>
              <a:cs typeface="Open Sans"/>
            </a:endParaRPr>
          </a:p>
          <a:p>
            <a:pPr marL="751840" lvl="1" indent="-317500">
              <a:lnSpc>
                <a:spcPct val="80000"/>
              </a:lnSpc>
            </a:pPr>
            <a:r>
              <a:rPr lang="fi-FI" err="1">
                <a:latin typeface="Open Sans"/>
                <a:ea typeface="Open Sans"/>
                <a:cs typeface="Open Sans"/>
              </a:rPr>
              <a:t>only</a:t>
            </a:r>
            <a:r>
              <a:rPr lang="fi-FI">
                <a:latin typeface="Open Sans"/>
                <a:ea typeface="Open Sans"/>
                <a:cs typeface="Open Sans"/>
              </a:rPr>
              <a:t> a </a:t>
            </a:r>
            <a:r>
              <a:rPr lang="fi-FI" err="1">
                <a:latin typeface="Open Sans"/>
                <a:ea typeface="Open Sans"/>
                <a:cs typeface="Open Sans"/>
              </a:rPr>
              <a:t>pencil</a:t>
            </a:r>
            <a:r>
              <a:rPr lang="fi-FI">
                <a:latin typeface="Open Sans"/>
                <a:ea typeface="Open Sans"/>
                <a:cs typeface="Open Sans"/>
              </a:rPr>
              <a:t> and an </a:t>
            </a:r>
            <a:r>
              <a:rPr lang="fi-FI" err="1">
                <a:latin typeface="Open Sans"/>
                <a:ea typeface="Open Sans"/>
                <a:cs typeface="Open Sans"/>
              </a:rPr>
              <a:t>eraser</a:t>
            </a:r>
            <a:r>
              <a:rPr lang="fi-FI">
                <a:latin typeface="Open Sans"/>
                <a:ea typeface="Open Sans"/>
                <a:cs typeface="Open Sans"/>
              </a:rPr>
              <a:t> and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student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card</a:t>
            </a:r>
            <a:r>
              <a:rPr lang="fi-FI">
                <a:latin typeface="Open Sans"/>
                <a:ea typeface="Open Sans"/>
                <a:cs typeface="Open Sans"/>
              </a:rPr>
              <a:t>/ID </a:t>
            </a:r>
            <a:endParaRPr lang="fi-FI"/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dictionaries</a:t>
            </a:r>
            <a:r>
              <a:rPr lang="fi-FI"/>
              <a:t>, </a:t>
            </a:r>
            <a:r>
              <a:rPr lang="fi-FI" err="1"/>
              <a:t>calculators</a:t>
            </a:r>
            <a:r>
              <a:rPr lang="fi-FI"/>
              <a:t> etc. </a:t>
            </a:r>
            <a:r>
              <a:rPr lang="fi-FI" err="1"/>
              <a:t>allowed</a:t>
            </a:r>
            <a:r>
              <a:rPr lang="fi-FI"/>
              <a:t> </a:t>
            </a:r>
            <a:r>
              <a:rPr lang="fi-FI" err="1"/>
              <a:t>only</a:t>
            </a:r>
            <a:r>
              <a:rPr lang="fi-FI"/>
              <a:t> </a:t>
            </a:r>
            <a:r>
              <a:rPr lang="fi-FI" err="1"/>
              <a:t>if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lecturer</a:t>
            </a:r>
            <a:r>
              <a:rPr lang="fi-FI"/>
              <a:t>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given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permission</a:t>
            </a:r>
            <a:r>
              <a:rPr lang="fi-FI"/>
              <a:t> and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notified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</a:t>
            </a:r>
            <a:r>
              <a:rPr lang="fi-FI" err="1"/>
              <a:t>supervisors</a:t>
            </a:r>
            <a:r>
              <a:rPr lang="fi-FI"/>
              <a:t> </a:t>
            </a:r>
            <a:r>
              <a:rPr lang="fi-FI" err="1"/>
              <a:t>about</a:t>
            </a:r>
            <a:r>
              <a:rPr lang="fi-FI"/>
              <a:t> </a:t>
            </a:r>
          </a:p>
          <a:p>
            <a:pPr>
              <a:lnSpc>
                <a:spcPct val="80000"/>
              </a:lnSpc>
            </a:pPr>
            <a:r>
              <a:rPr lang="fi-FI" sz="2400" err="1"/>
              <a:t>Do</a:t>
            </a:r>
            <a:r>
              <a:rPr lang="fi-FI" sz="2400"/>
              <a:t> </a:t>
            </a:r>
            <a:r>
              <a:rPr lang="fi-FI" sz="2400" err="1"/>
              <a:t>not</a:t>
            </a:r>
            <a:r>
              <a:rPr lang="fi-FI" sz="2400"/>
              <a:t> </a:t>
            </a:r>
            <a:r>
              <a:rPr lang="fi-FI" sz="2400" err="1"/>
              <a:t>read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exam</a:t>
            </a:r>
            <a:r>
              <a:rPr lang="fi-FI" sz="2400"/>
              <a:t> </a:t>
            </a:r>
            <a:r>
              <a:rPr lang="fi-FI" sz="2400" err="1"/>
              <a:t>questions</a:t>
            </a:r>
            <a:r>
              <a:rPr lang="fi-FI" sz="2400"/>
              <a:t> </a:t>
            </a:r>
            <a:r>
              <a:rPr lang="fi-FI" sz="2400" err="1"/>
              <a:t>or</a:t>
            </a:r>
            <a:r>
              <a:rPr lang="fi-FI" sz="2400"/>
              <a:t> </a:t>
            </a:r>
            <a:r>
              <a:rPr lang="fi-FI" sz="2400" err="1"/>
              <a:t>start</a:t>
            </a:r>
            <a:r>
              <a:rPr lang="fi-FI" sz="2400"/>
              <a:t> </a:t>
            </a:r>
            <a:r>
              <a:rPr lang="fi-FI" sz="2400" err="1"/>
              <a:t>writing</a:t>
            </a:r>
            <a:r>
              <a:rPr lang="fi-FI" sz="2400"/>
              <a:t> </a:t>
            </a:r>
            <a:r>
              <a:rPr lang="fi-FI" sz="2400" err="1"/>
              <a:t>before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supervisor</a:t>
            </a:r>
            <a:r>
              <a:rPr lang="fi-FI" sz="2400"/>
              <a:t> </a:t>
            </a:r>
            <a:r>
              <a:rPr lang="fi-FI" sz="2400" err="1"/>
              <a:t>has</a:t>
            </a:r>
            <a:r>
              <a:rPr lang="fi-FI" sz="2400"/>
              <a:t> </a:t>
            </a:r>
            <a:r>
              <a:rPr lang="fi-FI" sz="2400" err="1"/>
              <a:t>given</a:t>
            </a:r>
            <a:r>
              <a:rPr lang="fi-FI" sz="2400"/>
              <a:t> a </a:t>
            </a:r>
            <a:r>
              <a:rPr lang="fi-FI" sz="2400" err="1"/>
              <a:t>permission</a:t>
            </a:r>
            <a:r>
              <a:rPr lang="fi-FI" sz="2400"/>
              <a:t> to </a:t>
            </a:r>
            <a:r>
              <a:rPr lang="fi-FI" sz="2400" err="1"/>
              <a:t>start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exam</a:t>
            </a:r>
            <a:r>
              <a:rPr lang="fi-FI" sz="2400"/>
              <a:t> </a:t>
            </a:r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usually</a:t>
            </a:r>
            <a:r>
              <a:rPr lang="fi-FI"/>
              <a:t> </a:t>
            </a:r>
            <a:r>
              <a:rPr lang="fi-FI" err="1"/>
              <a:t>after</a:t>
            </a:r>
            <a:r>
              <a:rPr lang="fi-FI"/>
              <a:t> </a:t>
            </a:r>
            <a:r>
              <a:rPr lang="fi-FI" err="1"/>
              <a:t>everybody</a:t>
            </a:r>
            <a:r>
              <a:rPr lang="fi-FI"/>
              <a:t>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received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exam</a:t>
            </a:r>
            <a:r>
              <a:rPr lang="fi-FI"/>
              <a:t> </a:t>
            </a:r>
            <a:r>
              <a:rPr lang="fi-FI" err="1"/>
              <a:t>papers</a:t>
            </a:r>
            <a:endParaRPr lang="fi-FI"/>
          </a:p>
          <a:p>
            <a:pPr>
              <a:lnSpc>
                <a:spcPct val="80000"/>
              </a:lnSpc>
            </a:pPr>
            <a:r>
              <a:rPr lang="fi-FI" sz="2400" err="1"/>
              <a:t>You</a:t>
            </a:r>
            <a:r>
              <a:rPr lang="fi-FI" sz="2400"/>
              <a:t> </a:t>
            </a:r>
            <a:r>
              <a:rPr lang="fi-FI" sz="2400" err="1"/>
              <a:t>are</a:t>
            </a:r>
            <a:r>
              <a:rPr lang="fi-FI" sz="2400"/>
              <a:t> </a:t>
            </a:r>
            <a:r>
              <a:rPr lang="fi-FI" sz="2400" err="1"/>
              <a:t>not</a:t>
            </a:r>
            <a:r>
              <a:rPr lang="fi-FI" sz="2400"/>
              <a:t> </a:t>
            </a:r>
            <a:r>
              <a:rPr lang="fi-FI" sz="2400" err="1"/>
              <a:t>allowed</a:t>
            </a:r>
            <a:r>
              <a:rPr lang="fi-FI" sz="2400"/>
              <a:t> to </a:t>
            </a:r>
            <a:r>
              <a:rPr lang="fi-FI" sz="2400" err="1"/>
              <a:t>leave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room</a:t>
            </a:r>
            <a:r>
              <a:rPr lang="fi-FI" sz="2400"/>
              <a:t> </a:t>
            </a:r>
            <a:r>
              <a:rPr lang="fi-FI" sz="2400" err="1"/>
              <a:t>during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exam</a:t>
            </a:r>
            <a:r>
              <a:rPr lang="fi-FI" sz="2400"/>
              <a:t> </a:t>
            </a:r>
          </a:p>
          <a:p>
            <a:pPr marL="751840" lvl="1" indent="-317500">
              <a:lnSpc>
                <a:spcPct val="80000"/>
              </a:lnSpc>
            </a:pPr>
            <a:r>
              <a:rPr lang="fi-FI" err="1"/>
              <a:t>going</a:t>
            </a:r>
            <a:r>
              <a:rPr lang="fi-FI"/>
              <a:t> to </a:t>
            </a:r>
            <a:r>
              <a:rPr lang="fi-FI" err="1"/>
              <a:t>toilet</a:t>
            </a:r>
            <a:r>
              <a:rPr lang="fi-FI"/>
              <a:t> </a:t>
            </a:r>
            <a:r>
              <a:rPr lang="fi-FI" err="1"/>
              <a:t>only</a:t>
            </a:r>
            <a:r>
              <a:rPr lang="fi-FI"/>
              <a:t> </a:t>
            </a:r>
            <a:r>
              <a:rPr lang="fi-FI" err="1"/>
              <a:t>with</a:t>
            </a:r>
            <a:r>
              <a:rPr lang="fi-FI"/>
              <a:t> a </a:t>
            </a:r>
            <a:r>
              <a:rPr lang="fi-FI" err="1"/>
              <a:t>supervisor</a:t>
            </a:r>
            <a:endParaRPr lang="fi-FI"/>
          </a:p>
          <a:p>
            <a:pPr>
              <a:lnSpc>
                <a:spcPct val="80000"/>
              </a:lnSpc>
            </a:pPr>
            <a:r>
              <a:rPr lang="en-GB" sz="2400" b="1"/>
              <a:t>Strictly NO talking at all during the exam!</a:t>
            </a:r>
          </a:p>
          <a:p>
            <a:pPr>
              <a:lnSpc>
                <a:spcPct val="80000"/>
              </a:lnSpc>
            </a:pPr>
            <a:r>
              <a:rPr lang="en-GB" sz="2400" b="1"/>
              <a:t>Strictly NO extra items in the exam!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774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Cheating in an Exam?</a:t>
            </a:r>
            <a:br>
              <a:rPr lang="en-GB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844677"/>
            <a:ext cx="7123112" cy="4147200"/>
          </a:xfrm>
        </p:spPr>
        <p:txBody>
          <a:bodyPr/>
          <a:lstStyle/>
          <a:p>
            <a:pPr marL="218440" indent="-218440">
              <a:lnSpc>
                <a:spcPct val="80000"/>
              </a:lnSpc>
            </a:pPr>
            <a:r>
              <a:rPr lang="en-GB" sz="2400">
                <a:latin typeface="Open Sans"/>
                <a:ea typeface="Open Sans"/>
                <a:cs typeface="Open Sans"/>
              </a:rPr>
              <a:t>For example any communication with others in the exam room or bringing extra material with you is considered cheating.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400"/>
          </a:p>
          <a:p>
            <a:pPr marL="218440" indent="-218440">
              <a:lnSpc>
                <a:spcPct val="80000"/>
              </a:lnSpc>
            </a:pPr>
            <a:r>
              <a:rPr lang="en-GB" sz="2400" b="1"/>
              <a:t>Cheating is considered a serious offence at Finnish universities</a:t>
            </a:r>
          </a:p>
          <a:p>
            <a:pPr marL="742950" lvl="1" indent="-285750">
              <a:lnSpc>
                <a:spcPct val="80000"/>
              </a:lnSpc>
            </a:pPr>
            <a:r>
              <a:rPr lang="en-GB">
                <a:latin typeface="Open Sans"/>
                <a:ea typeface="Open Sans"/>
                <a:cs typeface="Open Sans"/>
              </a:rPr>
              <a:t>It will be reported to the Dean (also if cheating is found after the exam).</a:t>
            </a:r>
          </a:p>
          <a:p>
            <a:pPr marL="742950" lvl="1" indent="-285750">
              <a:lnSpc>
                <a:spcPct val="80000"/>
              </a:lnSpc>
            </a:pPr>
            <a:r>
              <a:rPr lang="en-GB">
                <a:latin typeface="Open Sans"/>
                <a:ea typeface="Open Sans"/>
                <a:cs typeface="Open Sans"/>
              </a:rPr>
              <a:t>Even a suspicion of cheating is taken very seriously. </a:t>
            </a:r>
            <a:endParaRPr lang="en-GB"/>
          </a:p>
          <a:p>
            <a:pPr marL="218440" indent="-218440"/>
            <a:endParaRPr lang="fi-FI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893"/>
          <a:stretch>
            <a:fillRect/>
          </a:stretch>
        </p:blipFill>
        <p:spPr>
          <a:xfrm>
            <a:off x="9128731" y="352801"/>
            <a:ext cx="2987617" cy="2805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AFD2A3B-2FFE-436C-9E59-C9A97F491292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20962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Open Sans ExtraBold"/>
                <a:ea typeface="Open Sans ExtraBold"/>
                <a:cs typeface="Open Sans ExtraBold"/>
              </a:rPr>
              <a:t>Cheating in an Exam?</a:t>
            </a:r>
            <a:br>
              <a:rPr lang="en-GB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2013857"/>
            <a:ext cx="8614553" cy="39780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/>
              <a:t>The supervisors have the authority to ask you to leave the exam room if they consider your behaviour inadequate.</a:t>
            </a:r>
          </a:p>
          <a:p>
            <a:pPr>
              <a:lnSpc>
                <a:spcPct val="80000"/>
              </a:lnSpc>
            </a:pPr>
            <a:endParaRPr lang="en-GB"/>
          </a:p>
          <a:p>
            <a:pPr>
              <a:lnSpc>
                <a:spcPct val="80000"/>
              </a:lnSpc>
            </a:pPr>
            <a:r>
              <a:rPr lang="en-GB" sz="2400"/>
              <a:t>If you have any questions, please get the exam supervisors attention by raising your hand and ask them.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en-GB" sz="2400"/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en-GB" sz="2400"/>
              <a:t>A student found cheating in an exam will be removed from the room immediately.</a:t>
            </a:r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endParaRPr lang="en-GB" sz="2400"/>
          </a:p>
          <a:p>
            <a:pPr algn="just">
              <a:lnSpc>
                <a:spcPct val="80000"/>
              </a:lnSpc>
              <a:buFont typeface="Symbol" pitchFamily="18" charset="2"/>
              <a:buChar char=""/>
            </a:pPr>
            <a:r>
              <a:rPr lang="en-GB" sz="2400"/>
              <a:t>Serious consequences on cheating and plagiarism.</a:t>
            </a:r>
          </a:p>
          <a:p>
            <a:endParaRPr lang="fi-FI"/>
          </a:p>
        </p:txBody>
      </p:sp>
      <p:pic>
        <p:nvPic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3" b="2893"/>
          <a:stretch>
            <a:fillRect/>
          </a:stretch>
        </p:blipFill>
        <p:spPr>
          <a:xfrm>
            <a:off x="10102041" y="120089"/>
            <a:ext cx="1963353" cy="18433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34AF10-8C28-41D7-97B7-0B1FDBD1005F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98201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Plagiarism?</a:t>
            </a:r>
            <a:br>
              <a:rPr lang="en-US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857" y="1844677"/>
            <a:ext cx="9443103" cy="4147200"/>
          </a:xfrm>
        </p:spPr>
        <p:txBody>
          <a:bodyPr/>
          <a:lstStyle/>
          <a:p>
            <a:r>
              <a:rPr lang="en-GB"/>
              <a:t>Plagiarism means</a:t>
            </a:r>
          </a:p>
          <a:p>
            <a:pPr marL="0" indent="0">
              <a:buNone/>
            </a:pPr>
            <a:endParaRPr lang="en-GB"/>
          </a:p>
          <a:p>
            <a:pPr marL="742950" lvl="1" indent="-285750"/>
            <a:r>
              <a:rPr lang="en-GB" sz="2800"/>
              <a:t>Copying somebody’s ideas, thoughts, texts, presentations, inventions etc. and presenting them as one's own.</a:t>
            </a:r>
          </a:p>
          <a:p>
            <a:pPr marL="1100137" lvl="2" indent="-285750"/>
            <a:endParaRPr lang="en-GB" sz="2400"/>
          </a:p>
          <a:p>
            <a:pPr marL="671524" lvl="1" indent="-285750"/>
            <a:r>
              <a:rPr lang="en-GB" sz="2800"/>
              <a:t>The reader should be able to see what parts of the text are from you and what are based on  books/other material.</a:t>
            </a:r>
          </a:p>
          <a:p>
            <a:endParaRPr lang="fi-FI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9927770" y="449830"/>
            <a:ext cx="1932791" cy="181465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9E1A0DA-6B3B-4A9F-931D-DBFB50684532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1361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Open Sans ExtraBold"/>
                <a:ea typeface="Open Sans ExtraBold"/>
                <a:cs typeface="Open Sans ExtraBold"/>
              </a:rPr>
              <a:t>Plagerism</a:t>
            </a:r>
            <a:r>
              <a:rPr lang="en-US">
                <a:latin typeface="Open Sans ExtraBold"/>
                <a:ea typeface="Open Sans ExtraBold"/>
                <a:cs typeface="Open Sans ExtraBold"/>
              </a:rPr>
              <a:t>?</a:t>
            </a:r>
            <a:br>
              <a:rPr lang="en-US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488" y="1844677"/>
            <a:ext cx="8347628" cy="4147200"/>
          </a:xfrm>
        </p:spPr>
        <p:txBody>
          <a:bodyPr/>
          <a:lstStyle/>
          <a:p>
            <a:pPr marL="218440" indent="-218440"/>
            <a:r>
              <a:rPr lang="en-US" sz="2400" b="1"/>
              <a:t>Plagiarism is considered a serious offence at Finnish universities</a:t>
            </a:r>
            <a:endParaRPr lang="en-US"/>
          </a:p>
          <a:p>
            <a:pPr marL="742950" lvl="1" indent="-285750"/>
            <a:r>
              <a:rPr lang="en-US">
                <a:latin typeface="Open Sans"/>
                <a:ea typeface="Open Sans"/>
                <a:cs typeface="Open Sans"/>
              </a:rPr>
              <a:t>It is </a:t>
            </a:r>
            <a:r>
              <a:rPr lang="en-US" b="1">
                <a:latin typeface="Open Sans"/>
                <a:ea typeface="Open Sans"/>
                <a:cs typeface="Open Sans"/>
              </a:rPr>
              <a:t>punishable</a:t>
            </a:r>
            <a:r>
              <a:rPr lang="en-US">
                <a:latin typeface="Open Sans"/>
                <a:ea typeface="Open Sans"/>
                <a:cs typeface="Open Sans"/>
              </a:rPr>
              <a:t> and will be dealt with even in minor cases. </a:t>
            </a:r>
            <a:endParaRPr lang="en-US"/>
          </a:p>
          <a:p>
            <a:pPr marL="218440" lvl="1" indent="-218440">
              <a:buFont typeface="Wingdings" pitchFamily="2" charset="2"/>
              <a:buChar char="§"/>
            </a:pPr>
            <a:r>
              <a:rPr lang="en-US" b="1"/>
              <a:t>Consequences</a:t>
            </a:r>
          </a:p>
          <a:p>
            <a:pPr marL="742950" lvl="1" indent="-285750"/>
            <a:r>
              <a:rPr lang="en-US"/>
              <a:t>talking-to</a:t>
            </a:r>
          </a:p>
          <a:p>
            <a:pPr marL="742950" lvl="1" indent="-285750"/>
            <a:r>
              <a:rPr lang="en-US"/>
              <a:t>will reported to the Dean</a:t>
            </a:r>
          </a:p>
          <a:p>
            <a:pPr marL="742950" lvl="1" indent="-285750"/>
            <a:r>
              <a:rPr lang="en-US">
                <a:latin typeface="Open Sans"/>
                <a:ea typeface="Open Sans"/>
                <a:cs typeface="Open Sans"/>
              </a:rPr>
              <a:t>even the expulsion from the university</a:t>
            </a:r>
            <a:endParaRPr lang="en-US"/>
          </a:p>
          <a:p>
            <a:pPr marL="742950" lvl="1" indent="-285750"/>
            <a:endParaRPr lang="en-US"/>
          </a:p>
          <a:p>
            <a:pPr marL="0" indent="0">
              <a:buNone/>
            </a:pPr>
            <a:endParaRPr lang="fi-FI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9730680" y="111890"/>
            <a:ext cx="2235374" cy="209873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6BEC27B-F424-4173-8B74-0EB0706DE62B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7671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8926" y="323317"/>
            <a:ext cx="10177131" cy="1008064"/>
          </a:xfrm>
        </p:spPr>
        <p:txBody>
          <a:bodyPr/>
          <a:lstStyle/>
          <a:p>
            <a:r>
              <a:rPr lang="en-US" err="1">
                <a:latin typeface="Open Sans ExtraBold"/>
                <a:ea typeface="Open Sans ExtraBold"/>
                <a:cs typeface="Open Sans ExtraBold"/>
              </a:rPr>
              <a:t>Plagerism</a:t>
            </a:r>
            <a:r>
              <a:rPr lang="en-US">
                <a:latin typeface="Open Sans ExtraBold"/>
                <a:ea typeface="Open Sans ExtraBold"/>
                <a:cs typeface="Open Sans ExtraBold"/>
              </a:rPr>
              <a:t>?</a:t>
            </a:r>
            <a:br>
              <a:rPr lang="en-US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855" y="1253913"/>
            <a:ext cx="10672107" cy="4147200"/>
          </a:xfrm>
        </p:spPr>
        <p:txBody>
          <a:bodyPr/>
          <a:lstStyle/>
          <a:p>
            <a:pPr marL="218440" lvl="1" indent="-218440">
              <a:buFont typeface="Wingdings" pitchFamily="2" charset="2"/>
              <a:buChar char="§"/>
            </a:pPr>
            <a:r>
              <a:rPr lang="en-GB">
                <a:latin typeface="Open Sans"/>
                <a:ea typeface="Open Sans"/>
                <a:cs typeface="Open Sans"/>
              </a:rPr>
              <a:t>Always an insult to a good scientific practice and to the teacher in question</a:t>
            </a:r>
            <a:endParaRPr lang="en-US">
              <a:latin typeface="Open Sans"/>
              <a:ea typeface="Open Sans"/>
              <a:cs typeface="Open Sans"/>
            </a:endParaRPr>
          </a:p>
          <a:p>
            <a:pPr marL="218440" indent="-218440"/>
            <a:r>
              <a:rPr lang="en-GB" sz="2400">
                <a:cs typeface="Arial" charset="0"/>
              </a:rPr>
              <a:t>Learn </a:t>
            </a:r>
            <a:r>
              <a:rPr lang="en-GB" sz="2400" b="1">
                <a:cs typeface="Arial" charset="0"/>
              </a:rPr>
              <a:t>the correct referencing</a:t>
            </a:r>
            <a:r>
              <a:rPr lang="en-GB" sz="2400">
                <a:cs typeface="Arial" charset="0"/>
              </a:rPr>
              <a:t> technique for all the written assignments!</a:t>
            </a:r>
          </a:p>
          <a:p>
            <a:pPr marL="751840" lvl="1" indent="-317500"/>
            <a:r>
              <a:rPr lang="en-GB">
                <a:cs typeface="Arial" charset="0"/>
              </a:rPr>
              <a:t>Make sure that you follow writing practices of your own department.</a:t>
            </a:r>
          </a:p>
          <a:p>
            <a:pPr marL="218440" indent="-317500">
              <a:buFont typeface="Wingdings"/>
              <a:buChar char="§"/>
            </a:pPr>
            <a:r>
              <a:rPr lang="en-GB" sz="2400">
                <a:latin typeface="Open Sans"/>
                <a:ea typeface="Open Sans"/>
                <a:cs typeface="Arial"/>
              </a:rPr>
              <a:t>Using </a:t>
            </a:r>
            <a:r>
              <a:rPr lang="en-GB" sz="2400" b="1">
                <a:latin typeface="Open Sans"/>
                <a:ea typeface="Open Sans"/>
                <a:cs typeface="Arial"/>
              </a:rPr>
              <a:t>Artificial Intelligence applications</a:t>
            </a:r>
            <a:r>
              <a:rPr lang="en-GB" sz="2400">
                <a:latin typeface="Open Sans"/>
                <a:ea typeface="Open Sans"/>
                <a:cs typeface="Arial"/>
              </a:rPr>
              <a:t>? Please check this with the teacher of the course: </a:t>
            </a:r>
            <a:r>
              <a:rPr lang="en-GB" sz="2400">
                <a:latin typeface="Open Sans"/>
                <a:ea typeface="Open Sans"/>
                <a:cs typeface="Open Sans"/>
                <a:hlinkClick r:id="rId2"/>
              </a:rPr>
              <a:t>https://kamu.uef.fi/en/tietopankki/students-rights-and-obligations/the-use-of-ai-in-teaching-and-research/</a:t>
            </a:r>
            <a:r>
              <a:rPr lang="en-GB" sz="2400">
                <a:latin typeface="Open Sans"/>
                <a:ea typeface="Open Sans"/>
                <a:cs typeface="Open Sans"/>
              </a:rPr>
              <a:t> </a:t>
            </a:r>
            <a:endParaRPr lang="en-GB" sz="2400">
              <a:cs typeface="Arial" charset="0"/>
            </a:endParaRPr>
          </a:p>
          <a:p>
            <a:pPr marL="751840" lvl="1" indent="-317500"/>
            <a:r>
              <a:rPr lang="en-GB" sz="2000">
                <a:latin typeface="Open Sans"/>
                <a:ea typeface="Open Sans"/>
                <a:cs typeface="Arial"/>
              </a:rPr>
              <a:t>The reader should know the sources and how AI has been used.</a:t>
            </a:r>
            <a:endParaRPr lang="en-GB" sz="2000">
              <a:cs typeface="Arial" charset="0"/>
            </a:endParaRPr>
          </a:p>
          <a:p>
            <a:pPr marL="218440" indent="-218440"/>
            <a:r>
              <a:rPr lang="en-GB" sz="2400" b="1">
                <a:latin typeface="Open Sans"/>
                <a:ea typeface="Open Sans"/>
                <a:cs typeface="Arial"/>
              </a:rPr>
              <a:t>Turnitin, an electronic plagiarism detection tool</a:t>
            </a:r>
            <a:r>
              <a:rPr lang="en-GB" sz="2400">
                <a:latin typeface="Open Sans"/>
                <a:ea typeface="Open Sans"/>
                <a:cs typeface="Arial"/>
              </a:rPr>
              <a:t> is available for students, too: </a:t>
            </a:r>
            <a:r>
              <a:rPr lang="en-GB" sz="2400">
                <a:latin typeface="Open Sans"/>
                <a:ea typeface="Open Sans"/>
                <a:cs typeface="Arial"/>
                <a:hlinkClick r:id="rId3"/>
              </a:rPr>
              <a:t>https://kamu.uef.fi/en/tools/electronic-plagiarism-detection-tool/</a:t>
            </a:r>
            <a:r>
              <a:rPr lang="en-GB" sz="2400">
                <a:latin typeface="Open Sans"/>
                <a:ea typeface="Open Sans"/>
                <a:cs typeface="Arial"/>
              </a:rPr>
              <a:t> </a:t>
            </a:r>
            <a:endParaRPr lang="en-GB" sz="2400">
              <a:cs typeface="Arial" charset="0"/>
            </a:endParaRPr>
          </a:p>
          <a:p>
            <a:pPr marL="218440" indent="-218440"/>
            <a:endParaRPr lang="fi-FI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2" b="3072"/>
          <a:stretch>
            <a:fillRect/>
          </a:stretch>
        </p:blipFill>
        <p:spPr>
          <a:xfrm>
            <a:off x="10101414" y="183302"/>
            <a:ext cx="2083252" cy="195591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20EEB9-F9AD-43D2-B6D1-D9D59825F109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38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00619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Open Sans ExtraBold"/>
                <a:ea typeface="Open Sans ExtraBold"/>
                <a:cs typeface="Open Sans ExtraBold"/>
              </a:rPr>
              <a:t>Assessment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and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Results</a:t>
            </a:r>
            <a:br>
              <a:rPr lang="fi-FI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Many courses are graded by using only </a:t>
            </a:r>
            <a:r>
              <a:rPr lang="en-US" sz="2400" b="1"/>
              <a:t>pass/fail scale </a:t>
            </a:r>
            <a:r>
              <a:rPr lang="en-US" sz="2400"/>
              <a:t>(course passed/ accomplished):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b="1"/>
              <a:t>no</a:t>
            </a:r>
            <a:r>
              <a:rPr lang="en-US"/>
              <a:t> grading scale applied (meaning that course can be excellently, well or sufficiently passed)</a:t>
            </a:r>
          </a:p>
          <a:p>
            <a:pPr marL="800100" lvl="1" indent="-342900">
              <a:lnSpc>
                <a:spcPct val="90000"/>
              </a:lnSpc>
            </a:pPr>
            <a:r>
              <a:rPr lang="en-US">
                <a:latin typeface="Open Sans"/>
                <a:ea typeface="Open Sans"/>
                <a:cs typeface="Open Sans"/>
              </a:rPr>
              <a:t>Pass = course completed successfully, no grade is given</a:t>
            </a:r>
            <a:endParaRPr lang="fi-FI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9141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Expectations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/>
              <a:t>How </a:t>
            </a:r>
            <a:r>
              <a:rPr lang="fi-FI" b="1" err="1"/>
              <a:t>can</a:t>
            </a:r>
            <a:r>
              <a:rPr lang="fi-FI" b="1"/>
              <a:t> </a:t>
            </a:r>
            <a:r>
              <a:rPr lang="fi-FI" b="1" err="1"/>
              <a:t>you</a:t>
            </a:r>
            <a:r>
              <a:rPr lang="fi-FI" b="1"/>
              <a:t> </a:t>
            </a:r>
            <a:r>
              <a:rPr lang="fi-FI" b="1" err="1"/>
              <a:t>achieve</a:t>
            </a:r>
            <a:r>
              <a:rPr lang="fi-FI" b="1"/>
              <a:t> </a:t>
            </a:r>
            <a:r>
              <a:rPr lang="fi-FI" b="1" err="1"/>
              <a:t>your</a:t>
            </a:r>
            <a:r>
              <a:rPr lang="fi-FI" b="1"/>
              <a:t> </a:t>
            </a:r>
            <a:r>
              <a:rPr lang="fi-FI" b="1" err="1"/>
              <a:t>goals</a:t>
            </a:r>
            <a:r>
              <a:rPr lang="fi-FI" b="1"/>
              <a:t>?</a:t>
            </a:r>
            <a:endParaRPr lang="fi-FI" sz="2000"/>
          </a:p>
          <a:p>
            <a:pPr lvl="1"/>
            <a:r>
              <a:rPr lang="fi-FI" err="1"/>
              <a:t>What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actually</a:t>
            </a:r>
            <a:r>
              <a:rPr lang="fi-FI"/>
              <a:t> </a:t>
            </a:r>
            <a:r>
              <a:rPr lang="fi-FI" err="1"/>
              <a:t>do</a:t>
            </a:r>
            <a:r>
              <a:rPr lang="fi-FI"/>
              <a:t>?</a:t>
            </a:r>
          </a:p>
          <a:p>
            <a:pPr lvl="1"/>
            <a:r>
              <a:rPr lang="fi-FI"/>
              <a:t>How </a:t>
            </a:r>
            <a:r>
              <a:rPr lang="fi-FI" err="1"/>
              <a:t>much</a:t>
            </a:r>
            <a:r>
              <a:rPr lang="fi-FI"/>
              <a:t> </a:t>
            </a:r>
            <a:r>
              <a:rPr lang="fi-FI" err="1"/>
              <a:t>effort</a:t>
            </a:r>
            <a:r>
              <a:rPr lang="fi-FI"/>
              <a:t> </a:t>
            </a:r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willing</a:t>
            </a:r>
            <a:r>
              <a:rPr lang="fi-FI"/>
              <a:t> to </a:t>
            </a:r>
            <a:r>
              <a:rPr lang="fi-FI" err="1"/>
              <a:t>put</a:t>
            </a:r>
            <a:r>
              <a:rPr lang="fi-FI"/>
              <a:t> into </a:t>
            </a:r>
            <a:r>
              <a:rPr lang="fi-FI" err="1"/>
              <a:t>reaching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goals</a:t>
            </a:r>
            <a:r>
              <a:rPr lang="fi-FI"/>
              <a:t>?</a:t>
            </a:r>
          </a:p>
          <a:p>
            <a:pPr lvl="1"/>
            <a:r>
              <a:rPr lang="fi-FI" err="1"/>
              <a:t>Are</a:t>
            </a:r>
            <a:r>
              <a:rPr lang="fi-FI"/>
              <a:t> </a:t>
            </a:r>
            <a:r>
              <a:rPr lang="fi-FI" err="1"/>
              <a:t>you</a:t>
            </a:r>
            <a:r>
              <a:rPr lang="fi-FI"/>
              <a:t> </a:t>
            </a:r>
            <a:r>
              <a:rPr lang="fi-FI" err="1"/>
              <a:t>able</a:t>
            </a:r>
            <a:r>
              <a:rPr lang="fi-FI"/>
              <a:t> to </a:t>
            </a:r>
            <a:r>
              <a:rPr lang="fi-FI" err="1"/>
              <a:t>adjust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goals</a:t>
            </a:r>
            <a:r>
              <a:rPr lang="fi-FI"/>
              <a:t> </a:t>
            </a:r>
            <a:r>
              <a:rPr lang="fi-FI" err="1"/>
              <a:t>according</a:t>
            </a:r>
            <a:r>
              <a:rPr lang="fi-FI"/>
              <a:t> to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situation</a:t>
            </a:r>
            <a:r>
              <a:rPr lang="fi-FI"/>
              <a:t>?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3059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Open Sans ExtraBold"/>
                <a:ea typeface="Open Sans ExtraBold"/>
                <a:cs typeface="Open Sans ExtraBold"/>
              </a:rPr>
              <a:t>Assessment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and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Results</a:t>
            </a:r>
            <a:br>
              <a:rPr lang="fi-FI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Grading scale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93" y="2564362"/>
            <a:ext cx="7249812" cy="29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16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>
                <a:latin typeface="Open Sans ExtraBold"/>
                <a:ea typeface="Open Sans ExtraBold"/>
                <a:cs typeface="Open Sans ExtraBold"/>
              </a:rPr>
              <a:t>Assessment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 and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Results</a:t>
            </a:r>
            <a:br>
              <a:rPr lang="fi-FI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Within </a:t>
            </a:r>
            <a:r>
              <a:rPr lang="en-US" sz="2400" u="sng"/>
              <a:t>three</a:t>
            </a:r>
            <a:r>
              <a:rPr lang="en-US" sz="2400"/>
              <a:t> weeks after the exam/final deadline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entered into student register (Peppi) shortly after the publication of results</a:t>
            </a:r>
          </a:p>
          <a:p>
            <a:pPr marL="1100137" lvl="2" indent="-285750">
              <a:lnSpc>
                <a:spcPct val="90000"/>
              </a:lnSpc>
            </a:pPr>
            <a:r>
              <a:rPr lang="en-US" sz="2400"/>
              <a:t>notification by email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takes longer during the holidays (Christmas, Easter, summer)</a:t>
            </a:r>
            <a:endParaRPr lang="fi-FI"/>
          </a:p>
          <a:p>
            <a:pPr>
              <a:lnSpc>
                <a:spcPct val="90000"/>
              </a:lnSpc>
            </a:pPr>
            <a:endParaRPr lang="fi-FI" sz="2400"/>
          </a:p>
          <a:p>
            <a:pPr>
              <a:lnSpc>
                <a:spcPct val="90000"/>
              </a:lnSpc>
            </a:pPr>
            <a:r>
              <a:rPr lang="fi-FI" sz="2400"/>
              <a:t>Evaluation </a:t>
            </a:r>
            <a:r>
              <a:rPr lang="fi-FI" sz="2400" err="1"/>
              <a:t>usually</a:t>
            </a:r>
            <a:r>
              <a:rPr lang="fi-FI" sz="2400"/>
              <a:t> </a:t>
            </a:r>
            <a:r>
              <a:rPr lang="fi-FI" sz="2400" err="1"/>
              <a:t>based</a:t>
            </a:r>
            <a:r>
              <a:rPr lang="fi-FI" sz="2400"/>
              <a:t> on</a:t>
            </a:r>
          </a:p>
          <a:p>
            <a:pPr lvl="1">
              <a:lnSpc>
                <a:spcPct val="90000"/>
              </a:lnSpc>
            </a:pPr>
            <a:r>
              <a:rPr lang="fi-FI" err="1"/>
              <a:t>how</a:t>
            </a:r>
            <a:r>
              <a:rPr lang="fi-FI"/>
              <a:t> </a:t>
            </a:r>
            <a:r>
              <a:rPr lang="fi-FI" err="1"/>
              <a:t>well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student</a:t>
            </a:r>
            <a:r>
              <a:rPr lang="fi-FI"/>
              <a:t> </a:t>
            </a:r>
            <a:r>
              <a:rPr lang="fi-FI" err="1"/>
              <a:t>has</a:t>
            </a:r>
            <a:r>
              <a:rPr lang="fi-FI"/>
              <a:t> </a:t>
            </a:r>
            <a:r>
              <a:rPr lang="fi-FI" err="1"/>
              <a:t>reached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aims</a:t>
            </a:r>
            <a:r>
              <a:rPr lang="fi-FI"/>
              <a:t> set for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course</a:t>
            </a:r>
            <a:r>
              <a:rPr lang="fi-FI"/>
              <a:t> </a:t>
            </a:r>
          </a:p>
          <a:p>
            <a:pPr lvl="1">
              <a:lnSpc>
                <a:spcPct val="90000"/>
              </a:lnSpc>
            </a:pPr>
            <a:r>
              <a:rPr lang="fi-FI"/>
              <a:t>no </a:t>
            </a:r>
            <a:r>
              <a:rPr lang="fi-FI" err="1"/>
              <a:t>statistical</a:t>
            </a:r>
            <a:r>
              <a:rPr lang="fi-FI"/>
              <a:t> </a:t>
            </a:r>
            <a:r>
              <a:rPr lang="fi-FI" err="1"/>
              <a:t>comparison</a:t>
            </a:r>
            <a:r>
              <a:rPr lang="fi-FI"/>
              <a:t> (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can</a:t>
            </a:r>
            <a:r>
              <a:rPr lang="fi-FI"/>
              <a:t> </a:t>
            </a:r>
            <a:r>
              <a:rPr lang="fi-FI" err="1"/>
              <a:t>fail</a:t>
            </a:r>
            <a:r>
              <a:rPr lang="fi-FI"/>
              <a:t> / </a:t>
            </a:r>
            <a:r>
              <a:rPr lang="fi-FI" err="1"/>
              <a:t>get</a:t>
            </a:r>
            <a:r>
              <a:rPr lang="fi-FI"/>
              <a:t> </a:t>
            </a:r>
            <a:r>
              <a:rPr lang="fi-FI" err="1"/>
              <a:t>the</a:t>
            </a:r>
            <a:r>
              <a:rPr lang="fi-FI"/>
              <a:t> </a:t>
            </a:r>
            <a:r>
              <a:rPr lang="fi-FI" err="1"/>
              <a:t>best</a:t>
            </a:r>
            <a:r>
              <a:rPr lang="fi-FI"/>
              <a:t> </a:t>
            </a:r>
            <a:r>
              <a:rPr lang="fi-FI" err="1"/>
              <a:t>grade</a:t>
            </a:r>
            <a:r>
              <a:rPr lang="fi-FI"/>
              <a:t>)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844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Transcript of records</a:t>
            </a:r>
            <a:br>
              <a:rPr lang="en-US"/>
            </a:b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Symbol" pitchFamily="18" charset="2"/>
              <a:buChar char=""/>
            </a:pPr>
            <a:r>
              <a:rPr lang="fi-FI" sz="2400" err="1"/>
              <a:t>Listing</a:t>
            </a:r>
            <a:r>
              <a:rPr lang="fi-FI" sz="2400"/>
              <a:t> </a:t>
            </a:r>
            <a:r>
              <a:rPr lang="fi-FI" sz="2400" err="1"/>
              <a:t>the</a:t>
            </a:r>
            <a:r>
              <a:rPr lang="fi-FI" sz="2400"/>
              <a:t> </a:t>
            </a:r>
            <a:r>
              <a:rPr lang="fi-FI" sz="2400" err="1"/>
              <a:t>courses</a:t>
            </a:r>
            <a:r>
              <a:rPr lang="fi-FI" sz="2400"/>
              <a:t> </a:t>
            </a:r>
            <a:r>
              <a:rPr lang="fi-FI" sz="2400" err="1"/>
              <a:t>you</a:t>
            </a:r>
            <a:r>
              <a:rPr lang="fi-FI" sz="2400"/>
              <a:t> </a:t>
            </a:r>
            <a:r>
              <a:rPr lang="fi-FI" sz="2400" err="1"/>
              <a:t>have</a:t>
            </a:r>
            <a:r>
              <a:rPr lang="fi-FI" sz="2400"/>
              <a:t> </a:t>
            </a:r>
            <a:r>
              <a:rPr lang="fi-FI" sz="2400" err="1"/>
              <a:t>completed</a:t>
            </a:r>
            <a:r>
              <a:rPr lang="fi-FI" sz="2400"/>
              <a:t> at UEF</a:t>
            </a:r>
          </a:p>
          <a:p>
            <a:pPr algn="just">
              <a:buFont typeface="Symbol" pitchFamily="18" charset="2"/>
              <a:buChar char=""/>
            </a:pPr>
            <a:r>
              <a:rPr lang="en-US" sz="2400"/>
              <a:t>You can check your transcript in Peppi</a:t>
            </a:r>
          </a:p>
          <a:p>
            <a:pPr algn="just">
              <a:buFont typeface="Symbol" pitchFamily="18" charset="2"/>
              <a:buChar char=""/>
            </a:pPr>
            <a:r>
              <a:rPr lang="en-US" sz="2400"/>
              <a:t>Digitally signed transcript available from Peppi directly. It is official only as a PDF document, not as a paper-printed copy.</a:t>
            </a:r>
          </a:p>
          <a:p>
            <a:pPr algn="just">
              <a:buFont typeface="Symbol" pitchFamily="18" charset="2"/>
              <a:buChar char=""/>
            </a:pPr>
            <a:r>
              <a:rPr lang="en-US" sz="2400"/>
              <a:t>An official paper-printed Transcript (with stamps and signature) is available from the Student Services office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Joensuu Campus: Student Services, Aurora, Entrance A, ground floor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Kuopio Campus: Oppari, Canthia 2nd floor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By email: </a:t>
            </a:r>
            <a:r>
              <a:rPr lang="en-US">
                <a:hlinkClick r:id="rId2"/>
              </a:rPr>
              <a:t>opiskelu@uef.fi</a:t>
            </a:r>
            <a:r>
              <a:rPr lang="en-US"/>
              <a:t>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54904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 err="1"/>
              <a:t>Student’s</a:t>
            </a:r>
            <a:r>
              <a:rPr lang="fi-FI"/>
              <a:t> </a:t>
            </a:r>
            <a:r>
              <a:rPr lang="fi-FI" err="1"/>
              <a:t>rights</a:t>
            </a:r>
            <a:r>
              <a:rPr lang="fi-FI"/>
              <a:t> and </a:t>
            </a:r>
            <a:r>
              <a:rPr lang="fi-FI" err="1"/>
              <a:t>obligations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48" y="1693889"/>
            <a:ext cx="12005580" cy="5164111"/>
          </a:xfrm>
        </p:spPr>
        <p:txBody>
          <a:bodyPr/>
          <a:lstStyle/>
          <a:p>
            <a:r>
              <a:rPr lang="en-US" dirty="0"/>
              <a:t>Ethical guidelines for teachers and students </a:t>
            </a:r>
            <a:r>
              <a:rPr lang="en-US" sz="2000" dirty="0">
                <a:hlinkClick r:id="rId2"/>
              </a:rPr>
              <a:t>https://kamu.uef.fi/en/tietopankki/students-rights-and-obligations/ethical-guidelines-for-teaching-and-studying/</a:t>
            </a:r>
            <a:r>
              <a:rPr lang="en-US" sz="2000" dirty="0"/>
              <a:t> </a:t>
            </a:r>
          </a:p>
          <a:p>
            <a:endParaRPr lang="fi-FI" dirty="0"/>
          </a:p>
          <a:p>
            <a:pPr lvl="1"/>
            <a:r>
              <a:rPr lang="en-US" dirty="0"/>
              <a:t>“The students’ main goal in studying is to learn and achieve their learning goals.”</a:t>
            </a:r>
          </a:p>
          <a:p>
            <a:pPr lvl="1"/>
            <a:r>
              <a:rPr lang="en-US" dirty="0"/>
              <a:t>“If necessary or in doubt, the students ask for more information on the correct procedures, using their own initiative.”</a:t>
            </a:r>
            <a:endParaRPr lang="fi-FI" dirty="0"/>
          </a:p>
          <a:p>
            <a:pPr marL="0" indent="0">
              <a:buNone/>
            </a:pPr>
            <a:endParaRPr lang="fi-FI" sz="2000" b="1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43</a:t>
            </a:fld>
            <a:endParaRPr lang="fi-FI"/>
          </a:p>
        </p:txBody>
      </p:sp>
      <p:pic>
        <p:nvPicPr>
          <p:cNvPr id="4" name="Picture Placeholder 10">
            <a:extLst>
              <a:ext uri="{FF2B5EF4-FFF2-40B4-BE49-F238E27FC236}">
                <a16:creationId xmlns:a16="http://schemas.microsoft.com/office/drawing/2014/main" id="{62933E94-3FB8-39F3-0753-E4728C112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942990" y="215999"/>
            <a:ext cx="1689372" cy="1586110"/>
          </a:xfrm>
        </p:spPr>
      </p:pic>
    </p:spTree>
    <p:extLst>
      <p:ext uri="{BB962C8B-B14F-4D97-AF65-F5344CB8AC3E}">
        <p14:creationId xmlns:p14="http://schemas.microsoft.com/office/powerpoint/2010/main" val="3745474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 dirty="0" err="1">
                <a:latin typeface="Open Sans ExtraBold"/>
                <a:ea typeface="Open Sans ExtraBold"/>
                <a:cs typeface="Open Sans ExtraBold"/>
              </a:rPr>
              <a:t>Student’s</a:t>
            </a:r>
            <a:r>
              <a:rPr lang="fi-FI" dirty="0">
                <a:latin typeface="Open Sans ExtraBold"/>
                <a:ea typeface="Open Sans ExtraBold"/>
                <a:cs typeface="Open Sans ExtraBold"/>
              </a:rPr>
              <a:t> Rights and </a:t>
            </a:r>
            <a:r>
              <a:rPr lang="fi-FI" dirty="0" err="1">
                <a:latin typeface="Open Sans ExtraBold"/>
                <a:ea typeface="Open Sans ExtraBold"/>
                <a:cs typeface="Open Sans ExtraBold"/>
              </a:rPr>
              <a:t>Obligations</a:t>
            </a:r>
            <a:br>
              <a:rPr lang="fi-FI" dirty="0">
                <a:latin typeface="Open Sans ExtraBold"/>
                <a:ea typeface="Open Sans ExtraBold"/>
                <a:cs typeface="Open Sans ExtraBold"/>
              </a:rPr>
            </a:br>
            <a:r>
              <a:rPr lang="fi-FI" sz="1600" b="0" dirty="0">
                <a:latin typeface="+mn-lt"/>
                <a:hlinkClick r:id="rId2"/>
              </a:rPr>
              <a:t>https://kamu.uef.fi/en/tietopankki/students-rights-and-obligations/</a:t>
            </a:r>
            <a:endParaRPr lang="fi-FI" sz="1600" b="0" dirty="0">
              <a:latin typeface="+mn-lt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48" y="1693889"/>
            <a:ext cx="12005580" cy="5164111"/>
          </a:xfrm>
        </p:spPr>
        <p:txBody>
          <a:bodyPr/>
          <a:lstStyle/>
          <a:p>
            <a:r>
              <a:rPr lang="en-US" dirty="0"/>
              <a:t>All UEF students have the right to study in a </a:t>
            </a:r>
            <a:r>
              <a:rPr lang="en-US" b="1" dirty="0"/>
              <a:t>safe and comfortable environment.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UEF has </a:t>
            </a:r>
            <a:r>
              <a:rPr lang="en-US" b="1" dirty="0"/>
              <a:t>zero tolerance for any type of inappropriate treatment, bullying and harassment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Further information:</a:t>
            </a:r>
            <a:br>
              <a:rPr lang="en-US" dirty="0"/>
            </a:br>
            <a:r>
              <a:rPr lang="en-US" sz="1600" dirty="0">
                <a:hlinkClick r:id="rId3"/>
              </a:rPr>
              <a:t>https://kamu.uef.fi/en/tietopankki/students-rights-and-obligations/inappropriate-treatment-and-harassment/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fi-FI" dirty="0"/>
          </a:p>
          <a:p>
            <a:pPr marL="0" indent="0">
              <a:buNone/>
            </a:pPr>
            <a:endParaRPr lang="fi-FI" sz="2000" b="1" dirty="0"/>
          </a:p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230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 b="1" i="0">
                <a:solidFill>
                  <a:srgbClr val="000000"/>
                </a:solidFill>
                <a:effectLst/>
                <a:latin typeface="+mj-lt"/>
              </a:rPr>
              <a:t>Accessibility in </a:t>
            </a:r>
            <a:r>
              <a:rPr lang="fi-FI" b="1" i="0" err="1">
                <a:solidFill>
                  <a:srgbClr val="000000"/>
                </a:solidFill>
                <a:effectLst/>
                <a:latin typeface="+mj-lt"/>
              </a:rPr>
              <a:t>studies</a:t>
            </a:r>
            <a:endParaRPr lang="fi-FI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95" y="1631025"/>
            <a:ext cx="12005580" cy="4360852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Requesting individual study arrangements</a:t>
            </a:r>
          </a:p>
          <a:p>
            <a:pPr marL="0" indent="0">
              <a:buNone/>
            </a:pPr>
            <a:r>
              <a:rPr lang="en-US" sz="1800">
                <a:hlinkClick r:id="rId2"/>
              </a:rPr>
              <a:t>https://kamu.uef.fi/en/tietopankki/students-rights-and-obligations/accessibility-in-studies/</a:t>
            </a:r>
            <a:r>
              <a:rPr lang="en-US" sz="1800"/>
              <a:t> </a:t>
            </a:r>
          </a:p>
          <a:p>
            <a:r>
              <a:rPr lang="en-US" sz="2400"/>
              <a:t>Students who have an impediment or a disability can request individual arrangements. </a:t>
            </a:r>
          </a:p>
          <a:p>
            <a:r>
              <a:rPr lang="en-US" sz="2400"/>
              <a:t>Individual arrangements can pertain to the completion of studies. </a:t>
            </a:r>
          </a:p>
          <a:p>
            <a:r>
              <a:rPr lang="en-US" sz="2400"/>
              <a:t>If you need individual arrangements for your studies, you can request them by filling out the Individual Study Arrangements Form.</a:t>
            </a:r>
          </a:p>
          <a:p>
            <a:r>
              <a:rPr lang="en-US" sz="2400"/>
              <a:t>If you need assistance or advice on how to request individual study arrangements, please contact the accessibility contact person of your campus or faculty, or your </a:t>
            </a:r>
            <a:r>
              <a:rPr lang="en-US" sz="2400" err="1"/>
              <a:t>programme</a:t>
            </a:r>
            <a:r>
              <a:rPr lang="en-US" sz="2400"/>
              <a:t> coordinator.</a:t>
            </a:r>
            <a:endParaRPr lang="fi-FI" sz="24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3112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671" y="398914"/>
            <a:ext cx="10270534" cy="1008064"/>
          </a:xfrm>
        </p:spPr>
        <p:txBody>
          <a:bodyPr/>
          <a:lstStyle/>
          <a:p>
            <a:r>
              <a:rPr lang="fi-FI" b="1" i="0">
                <a:solidFill>
                  <a:srgbClr val="000000"/>
                </a:solidFill>
                <a:effectLst/>
                <a:latin typeface="+mj-lt"/>
                <a:ea typeface="Open Sans ExtraBold"/>
                <a:cs typeface="Open Sans ExtraBold"/>
              </a:rPr>
              <a:t>Accessibility in </a:t>
            </a:r>
            <a:r>
              <a:rPr lang="fi-FI" err="1">
                <a:solidFill>
                  <a:srgbClr val="000000"/>
                </a:solidFill>
                <a:latin typeface="+mj-lt"/>
                <a:ea typeface="Open Sans ExtraBold"/>
                <a:cs typeface="Open Sans ExtraBold"/>
              </a:rPr>
              <a:t>Studies</a:t>
            </a:r>
            <a:endParaRPr lang="fi-FI" err="1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216" y="1631025"/>
            <a:ext cx="9565468" cy="4360852"/>
          </a:xfrm>
        </p:spPr>
        <p:txBody>
          <a:bodyPr/>
          <a:lstStyle/>
          <a:p>
            <a:pPr marL="0" indent="0">
              <a:buNone/>
            </a:pPr>
            <a:r>
              <a:rPr lang="en-US" sz="2400" b="1"/>
              <a:t>Accessibility includes the following aspects</a:t>
            </a:r>
            <a:endParaRPr lang="fi-FI" sz="2400" b="1"/>
          </a:p>
          <a:p>
            <a:pPr marL="0" indent="0">
              <a:buNone/>
            </a:pPr>
            <a:endParaRPr lang="en-US" sz="2400" b="1">
              <a:latin typeface="Open Sans"/>
              <a:ea typeface="Open Sans"/>
              <a:cs typeface="Open Sans"/>
            </a:endParaRPr>
          </a:p>
          <a:p>
            <a:pPr marL="218440" indent="-218440"/>
            <a:r>
              <a:rPr lang="en-US" sz="2400"/>
              <a:t>Studies-related matters such as study counselling, teaching arrangements and practices, and examination practices.</a:t>
            </a:r>
          </a:p>
          <a:p>
            <a:pPr marL="218440" indent="-218440"/>
            <a:r>
              <a:rPr lang="en-US" sz="2400"/>
              <a:t>Physical environments such as facilities, routes, parking areas, lighting, signposts.</a:t>
            </a:r>
          </a:p>
          <a:p>
            <a:pPr marL="218440" indent="-218440"/>
            <a:r>
              <a:rPr lang="en-US" sz="2400"/>
              <a:t>Accessibility of communication such as web pages, other written materials and the language used.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1182A99-12AC-4F75-93F3-56C079EAA7F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3567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7" y="435835"/>
            <a:ext cx="10177200" cy="1229455"/>
          </a:xfrm>
        </p:spPr>
        <p:txBody>
          <a:bodyPr/>
          <a:lstStyle/>
          <a:p>
            <a:r>
              <a:rPr lang="en-US">
                <a:latin typeface="Open Sans ExtraBold"/>
                <a:ea typeface="Open Sans ExtraBold"/>
                <a:cs typeface="Open Sans ExtraBold"/>
              </a:rPr>
              <a:t>Problems with Studies?</a:t>
            </a:r>
            <a:endParaRPr lang="fi-FI"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13" y="1298961"/>
            <a:ext cx="11137374" cy="4722429"/>
          </a:xfrm>
        </p:spPr>
        <p:txBody>
          <a:bodyPr/>
          <a:lstStyle/>
          <a:p>
            <a:pPr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The staff is there to help you. You are welcome to contact your professors and teachers by </a:t>
            </a:r>
            <a:r>
              <a:rPr lang="en-GB" sz="2000" dirty="0">
                <a:latin typeface="Open Sans"/>
                <a:ea typeface="Open Sans"/>
                <a:cs typeface="Open Sans"/>
                <a:sym typeface="Wingdings" pitchFamily="2" charset="2"/>
              </a:rPr>
              <a:t>e-mail and </a:t>
            </a:r>
            <a:r>
              <a:rPr lang="en-GB" sz="2000" dirty="0">
                <a:latin typeface="Open Sans"/>
                <a:ea typeface="Open Sans"/>
                <a:cs typeface="Open Sans"/>
              </a:rPr>
              <a:t>make an appointment.</a:t>
            </a:r>
          </a:p>
          <a:p>
            <a:pPr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Remember that online meetings are possible, too.</a:t>
            </a:r>
          </a:p>
          <a:p>
            <a:pPr>
              <a:defRPr/>
            </a:pPr>
            <a:endParaRPr lang="en-GB" sz="2000"/>
          </a:p>
          <a:p>
            <a:pPr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You can also contact 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your Programme Coordinator/</a:t>
            </a:r>
            <a:r>
              <a:rPr lang="en-GB" sz="2000" dirty="0" err="1">
                <a:latin typeface="Open Sans"/>
                <a:ea typeface="Open Sans"/>
                <a:cs typeface="Open Sans"/>
              </a:rPr>
              <a:t>Deparmental</a:t>
            </a:r>
            <a:r>
              <a:rPr lang="en-GB" sz="2000" dirty="0">
                <a:latin typeface="Open Sans"/>
                <a:ea typeface="Open Sans"/>
                <a:cs typeface="Open Sans"/>
              </a:rPr>
              <a:t> Coordinator </a:t>
            </a:r>
            <a:endParaRPr lang="en-GB" sz="2000" dirty="0"/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International Mobility Services (Päivi in Joensuu, Kirsi in Kuopio)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Student Services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Student Tutors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Student Union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Study Psychologist (for degree seeking students)</a:t>
            </a:r>
          </a:p>
          <a:p>
            <a:pPr marL="751840" lvl="1" indent="-317500">
              <a:defRPr/>
            </a:pPr>
            <a:r>
              <a:rPr lang="en-GB" sz="2000" dirty="0">
                <a:latin typeface="Open Sans"/>
                <a:ea typeface="Open Sans"/>
                <a:cs typeface="Open Sans"/>
              </a:rPr>
              <a:t>Your fellow students!!</a:t>
            </a:r>
            <a:endParaRPr lang="en-GB" sz="2000" dirty="0"/>
          </a:p>
          <a:p>
            <a:endParaRPr lang="en-GB" sz="2400" b="1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7611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87" y="512747"/>
            <a:ext cx="10177200" cy="1152543"/>
          </a:xfrm>
        </p:spPr>
        <p:txBody>
          <a:bodyPr/>
          <a:lstStyle/>
          <a:p>
            <a:r>
              <a:rPr lang="en-US"/>
              <a:t>Problems with studies?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995" y="1229108"/>
            <a:ext cx="10587917" cy="459536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>
                <a:latin typeface="Open Sans"/>
                <a:ea typeface="Open Sans"/>
                <a:cs typeface="Open Sans"/>
                <a:hlinkClick r:id="rId2"/>
              </a:rPr>
              <a:t>https://kamu.uef.fi/en/tietopankki/student-life-and-well-being/</a:t>
            </a:r>
            <a:r>
              <a:rPr lang="en-GB" sz="2400">
                <a:latin typeface="Open Sans"/>
                <a:ea typeface="Open Sans"/>
                <a:cs typeface="Open Sans"/>
              </a:rPr>
              <a:t> </a:t>
            </a:r>
            <a:endParaRPr lang="en-US"/>
          </a:p>
          <a:p>
            <a:pPr marL="0" indent="0">
              <a:buNone/>
              <a:defRPr/>
            </a:pPr>
            <a:r>
              <a:rPr lang="en-GB" sz="2400">
                <a:latin typeface="Open Sans"/>
                <a:ea typeface="Open Sans"/>
                <a:cs typeface="Open Sans"/>
                <a:hlinkClick r:id="rId3"/>
              </a:rPr>
              <a:t>https://kamu.uef.fi/en/tietopankki/assistance-advice-and-crisis-situations/help-in-crises/</a:t>
            </a:r>
            <a:r>
              <a:rPr lang="en-GB" sz="2400">
                <a:latin typeface="Open Sans"/>
                <a:ea typeface="Open Sans"/>
                <a:cs typeface="Open Sans"/>
              </a:rPr>
              <a:t> </a:t>
            </a:r>
            <a:endParaRPr lang="en-GB"/>
          </a:p>
          <a:p>
            <a:pPr marL="0" indent="0">
              <a:buNone/>
              <a:defRPr/>
            </a:pPr>
            <a:endParaRPr lang="en-GB" sz="2400">
              <a:latin typeface="Open Sans"/>
              <a:ea typeface="Open Sans"/>
              <a:cs typeface="Open Sans"/>
            </a:endParaRPr>
          </a:p>
          <a:p>
            <a:pPr>
              <a:defRPr/>
            </a:pPr>
            <a:r>
              <a:rPr lang="en-GB" sz="2400">
                <a:latin typeface="Open Sans"/>
                <a:ea typeface="Open Sans"/>
                <a:cs typeface="Open Sans"/>
              </a:rPr>
              <a:t>It is always more difficult and time consuming to study in a foreign language and in a new system.</a:t>
            </a:r>
          </a:p>
          <a:p>
            <a:pPr>
              <a:defRPr/>
            </a:pPr>
            <a:r>
              <a:rPr lang="en-GB" sz="2400">
                <a:latin typeface="Open Sans"/>
                <a:ea typeface="Open Sans"/>
                <a:cs typeface="Open Sans"/>
              </a:rPr>
              <a:t>Talk to other students, maybe you can solve it together.</a:t>
            </a:r>
          </a:p>
          <a:p>
            <a:pPr>
              <a:defRPr/>
            </a:pPr>
            <a:r>
              <a:rPr lang="en-GB" sz="2400" b="1">
                <a:latin typeface="Open Sans"/>
                <a:ea typeface="Open Sans"/>
                <a:cs typeface="Open Sans"/>
              </a:rPr>
              <a:t>Don’t be too hard on yourself, be patient. </a:t>
            </a:r>
            <a:endParaRPr lang="en-GB" sz="2400" b="1"/>
          </a:p>
          <a:p>
            <a:pPr>
              <a:defRPr/>
            </a:pPr>
            <a:endParaRPr lang="en-GB" sz="2400" b="1"/>
          </a:p>
          <a:p>
            <a:pPr>
              <a:defRPr/>
            </a:pPr>
            <a:r>
              <a:rPr lang="en-GB" sz="2400" b="1">
                <a:latin typeface="Open Sans"/>
                <a:ea typeface="Open Sans"/>
                <a:cs typeface="Open Sans"/>
              </a:rPr>
              <a:t>Study the best you can and remember to relax and enjoy yourself, too!</a:t>
            </a:r>
          </a:p>
          <a:p>
            <a:pPr marL="0" indent="0">
              <a:buNone/>
              <a:defRPr/>
            </a:pPr>
            <a:endParaRPr lang="en-GB" sz="2400" b="1"/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102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4079"/>
              </a:lnSpc>
            </a:pPr>
            <a:endParaRPr lang="en-US" sz="2800" b="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br>
              <a:rPr lang="en-US" dirty="0"/>
            </a:br>
            <a:r>
              <a:rPr lang="en-US" dirty="0">
                <a:latin typeface="Open Sans"/>
                <a:ea typeface="Open Sans"/>
                <a:cs typeface="Open Sans"/>
              </a:rPr>
              <a:t> </a:t>
            </a:r>
            <a:endParaRPr lang="fi-FI" sz="1800">
              <a:effectLst/>
              <a:latin typeface="Segoe UI Emoji"/>
              <a:ea typeface="Calibri" panose="020F0502020204030204" pitchFamily="34" charset="0"/>
              <a:cs typeface="Times New Roman"/>
            </a:endParaRPr>
          </a:p>
          <a:p>
            <a:pPr marL="0" indent="0">
              <a:buNone/>
            </a:pPr>
            <a:endParaRPr lang="en-GB"/>
          </a:p>
          <a:p>
            <a:pPr marL="218440" indent="-218440"/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725B5F9-0322-4F60-81FA-BD647DB3EC0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49</a:t>
            </a:fld>
            <a:endParaRPr lang="fi-FI"/>
          </a:p>
        </p:txBody>
      </p:sp>
      <p:pic>
        <p:nvPicPr>
          <p:cNvPr id="9" name="Picture Placeholder 8" descr="A body of water with trees and blue sky&#10;&#10;Description automatically generated">
            <a:extLst>
              <a:ext uri="{FF2B5EF4-FFF2-40B4-BE49-F238E27FC236}">
                <a16:creationId xmlns:a16="http://schemas.microsoft.com/office/drawing/2014/main" id="{B0FB33DD-B9BB-26E2-E700-4B0271F0DD2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0045" r="10045"/>
          <a:stretch/>
        </p:blipFill>
        <p:spPr>
          <a:xfrm>
            <a:off x="1562386" y="2413"/>
            <a:ext cx="8578232" cy="6852725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A98EEC-D40E-6D2B-195E-3BBF8998B136}"/>
              </a:ext>
            </a:extLst>
          </p:cNvPr>
          <p:cNvSpPr txBox="1"/>
          <p:nvPr/>
        </p:nvSpPr>
        <p:spPr>
          <a:xfrm>
            <a:off x="2035996" y="297951"/>
            <a:ext cx="741794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/>
              </a:rPr>
              <a:t>We hope you will enjoy your time and studies at UEF!</a:t>
            </a:r>
            <a:r>
              <a:rPr lang="en-US" sz="2800" b="1" dirty="0">
                <a:solidFill>
                  <a:schemeClr val="bg1"/>
                </a:solidFill>
                <a:latin typeface="Open Sans"/>
              </a:rPr>
              <a:t> </a:t>
            </a:r>
            <a:r>
              <a:rPr lang="en-US" sz="2800" b="1" dirty="0">
                <a:latin typeface="Open Sans"/>
                <a:ea typeface="Open Sans"/>
                <a:cs typeface="Open Sans"/>
              </a:rPr>
              <a:t>​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132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Expectations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26" y="1844677"/>
            <a:ext cx="10928761" cy="4176713"/>
          </a:xfrm>
        </p:spPr>
        <p:txBody>
          <a:bodyPr/>
          <a:lstStyle/>
          <a:p>
            <a:r>
              <a:rPr lang="fi-FI" b="1" err="1"/>
              <a:t>What</a:t>
            </a:r>
            <a:r>
              <a:rPr lang="fi-FI" b="1"/>
              <a:t> </a:t>
            </a:r>
            <a:r>
              <a:rPr lang="fi-FI" b="1" err="1"/>
              <a:t>do</a:t>
            </a:r>
            <a:r>
              <a:rPr lang="fi-FI" b="1"/>
              <a:t> </a:t>
            </a:r>
            <a:r>
              <a:rPr lang="fi-FI" b="1" err="1"/>
              <a:t>you</a:t>
            </a:r>
            <a:r>
              <a:rPr lang="fi-FI" b="1"/>
              <a:t> </a:t>
            </a:r>
            <a:r>
              <a:rPr lang="fi-FI" b="1" err="1"/>
              <a:t>expect</a:t>
            </a:r>
            <a:r>
              <a:rPr lang="fi-FI" b="1"/>
              <a:t> </a:t>
            </a:r>
            <a:r>
              <a:rPr lang="fi-FI" b="1" err="1"/>
              <a:t>from</a:t>
            </a:r>
            <a:r>
              <a:rPr lang="fi-FI" b="1"/>
              <a:t> </a:t>
            </a:r>
            <a:r>
              <a:rPr lang="fi-FI" b="1" err="1"/>
              <a:t>your</a:t>
            </a:r>
            <a:r>
              <a:rPr lang="fi-FI" b="1"/>
              <a:t> </a:t>
            </a:r>
            <a:r>
              <a:rPr lang="fi-FI" b="1" err="1"/>
              <a:t>studies</a:t>
            </a:r>
            <a:r>
              <a:rPr lang="fi-FI" b="1"/>
              <a:t> at UEF?</a:t>
            </a:r>
          </a:p>
          <a:p>
            <a:pPr marL="751840" lvl="1" indent="-317500"/>
            <a:r>
              <a:rPr lang="fi-FI"/>
              <a:t>Academic </a:t>
            </a:r>
            <a:r>
              <a:rPr lang="fi-FI" err="1"/>
              <a:t>expectations</a:t>
            </a:r>
            <a:r>
              <a:rPr lang="fi-FI"/>
              <a:t>? </a:t>
            </a:r>
          </a:p>
          <a:p>
            <a:pPr marL="751840" lvl="1" indent="-317500"/>
            <a:r>
              <a:rPr lang="fi-FI" err="1"/>
              <a:t>Future</a:t>
            </a:r>
            <a:r>
              <a:rPr lang="fi-FI"/>
              <a:t> </a:t>
            </a:r>
            <a:r>
              <a:rPr lang="fi-FI" err="1"/>
              <a:t>career</a:t>
            </a:r>
            <a:r>
              <a:rPr lang="fi-FI"/>
              <a:t>?</a:t>
            </a:r>
          </a:p>
          <a:p>
            <a:pPr marL="751840" lvl="1" indent="-317500"/>
            <a:r>
              <a:rPr lang="fi-FI"/>
              <a:t>Learning </a:t>
            </a:r>
            <a:r>
              <a:rPr lang="fi-FI" err="1"/>
              <a:t>from</a:t>
            </a:r>
            <a:r>
              <a:rPr lang="fi-FI"/>
              <a:t> </a:t>
            </a:r>
            <a:r>
              <a:rPr lang="fi-FI" err="1"/>
              <a:t>different</a:t>
            </a:r>
            <a:r>
              <a:rPr lang="fi-FI"/>
              <a:t> culture(s)?</a:t>
            </a:r>
          </a:p>
          <a:p>
            <a:pPr marL="751840" lvl="1" indent="-317500"/>
            <a:r>
              <a:rPr lang="fi-FI" err="1"/>
              <a:t>Making</a:t>
            </a:r>
            <a:r>
              <a:rPr lang="fi-FI"/>
              <a:t> </a:t>
            </a:r>
            <a:r>
              <a:rPr lang="fi-FI" err="1"/>
              <a:t>new</a:t>
            </a:r>
            <a:r>
              <a:rPr lang="fi-FI"/>
              <a:t> </a:t>
            </a:r>
            <a:r>
              <a:rPr lang="fi-FI" err="1"/>
              <a:t>friends</a:t>
            </a:r>
            <a:r>
              <a:rPr lang="fi-FI"/>
              <a:t>?</a:t>
            </a:r>
          </a:p>
          <a:p>
            <a:pPr marL="751840" lvl="1" indent="-317500"/>
            <a:r>
              <a:rPr lang="fi-FI">
                <a:latin typeface="Open Sans"/>
                <a:ea typeface="Open Sans"/>
                <a:cs typeface="Open Sans"/>
              </a:rPr>
              <a:t>Learning </a:t>
            </a:r>
            <a:r>
              <a:rPr lang="fi-FI" err="1">
                <a:latin typeface="Open Sans"/>
                <a:ea typeface="Open Sans"/>
                <a:cs typeface="Open Sans"/>
              </a:rPr>
              <a:t>more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about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yourself</a:t>
            </a:r>
            <a:r>
              <a:rPr lang="fi-FI">
                <a:latin typeface="Open Sans"/>
                <a:ea typeface="Open Sans"/>
                <a:cs typeface="Open Sans"/>
              </a:rPr>
              <a:t>?</a:t>
            </a:r>
          </a:p>
          <a:p>
            <a:pPr marL="751840" lvl="1" indent="-317500"/>
            <a:r>
              <a:rPr lang="fi-FI" err="1">
                <a:latin typeface="Open Sans"/>
                <a:ea typeface="Open Sans"/>
                <a:cs typeface="Open Sans"/>
              </a:rPr>
              <a:t>Degree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seeking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students</a:t>
            </a:r>
            <a:r>
              <a:rPr lang="fi-FI">
                <a:latin typeface="Open Sans"/>
                <a:ea typeface="Open Sans"/>
                <a:cs typeface="Open Sans"/>
              </a:rPr>
              <a:t>: </a:t>
            </a:r>
            <a:r>
              <a:rPr lang="fi-FI" err="1">
                <a:latin typeface="Open Sans"/>
                <a:ea typeface="Open Sans"/>
                <a:cs typeface="Open Sans"/>
              </a:rPr>
              <a:t>staying</a:t>
            </a:r>
            <a:r>
              <a:rPr lang="fi-FI">
                <a:latin typeface="Open Sans"/>
                <a:ea typeface="Open Sans"/>
                <a:cs typeface="Open Sans"/>
              </a:rPr>
              <a:t> in Finland?</a:t>
            </a:r>
          </a:p>
          <a:p>
            <a:pPr marL="751840" lvl="1" indent="-317500"/>
            <a:r>
              <a:rPr lang="fi-FI">
                <a:latin typeface="Open Sans"/>
                <a:ea typeface="Open Sans"/>
                <a:cs typeface="Open Sans"/>
              </a:rPr>
              <a:t>Exchange </a:t>
            </a:r>
            <a:r>
              <a:rPr lang="fi-FI" err="1">
                <a:latin typeface="Open Sans"/>
                <a:ea typeface="Open Sans"/>
                <a:cs typeface="Open Sans"/>
              </a:rPr>
              <a:t>students</a:t>
            </a:r>
            <a:r>
              <a:rPr lang="fi-FI">
                <a:latin typeface="Open Sans"/>
                <a:ea typeface="Open Sans"/>
                <a:cs typeface="Open Sans"/>
              </a:rPr>
              <a:t>: </a:t>
            </a:r>
            <a:r>
              <a:rPr lang="fi-FI" err="1">
                <a:latin typeface="Open Sans"/>
                <a:ea typeface="Open Sans"/>
                <a:cs typeface="Open Sans"/>
              </a:rPr>
              <a:t>coming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back</a:t>
            </a:r>
            <a:r>
              <a:rPr lang="fi-FI">
                <a:latin typeface="Open Sans"/>
                <a:ea typeface="Open Sans"/>
                <a:cs typeface="Open Sans"/>
              </a:rPr>
              <a:t>?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7628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Preconceptions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885" y="1844677"/>
            <a:ext cx="11429802" cy="4176713"/>
          </a:xfrm>
        </p:spPr>
        <p:txBody>
          <a:bodyPr/>
          <a:lstStyle/>
          <a:p>
            <a:r>
              <a:rPr lang="fi-FI" sz="2400" err="1">
                <a:latin typeface="Open Sans"/>
                <a:ea typeface="Open Sans"/>
                <a:cs typeface="Open Sans"/>
              </a:rPr>
              <a:t>What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do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know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about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studying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br>
              <a:rPr lang="fi-FI" sz="2400">
                <a:latin typeface="Open Sans"/>
                <a:ea typeface="Open Sans"/>
                <a:cs typeface="Open Sans"/>
              </a:rPr>
            </a:br>
            <a:r>
              <a:rPr lang="fi-FI" sz="2400">
                <a:latin typeface="Open Sans"/>
                <a:ea typeface="Open Sans"/>
                <a:cs typeface="Open Sans"/>
              </a:rPr>
              <a:t>in Finland, at UEF?</a:t>
            </a:r>
            <a:endParaRPr lang="en-US" sz="2400"/>
          </a:p>
          <a:p>
            <a:endParaRPr lang="fi-FI" sz="2400"/>
          </a:p>
          <a:p>
            <a:r>
              <a:rPr lang="fi-FI" sz="2400">
                <a:latin typeface="Open Sans"/>
                <a:ea typeface="Open Sans"/>
                <a:cs typeface="Open Sans"/>
              </a:rPr>
              <a:t>How </a:t>
            </a:r>
            <a:r>
              <a:rPr lang="fi-FI" sz="2400" err="1">
                <a:latin typeface="Open Sans"/>
                <a:ea typeface="Open Sans"/>
                <a:cs typeface="Open Sans"/>
              </a:rPr>
              <a:t>will</a:t>
            </a:r>
            <a:r>
              <a:rPr lang="fi-FI" sz="2400">
                <a:latin typeface="Open Sans"/>
                <a:ea typeface="Open Sans"/>
                <a:cs typeface="Open Sans"/>
              </a:rPr>
              <a:t> it </a:t>
            </a:r>
            <a:r>
              <a:rPr lang="fi-FI" sz="240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>
                <a:latin typeface="Open Sans"/>
                <a:ea typeface="Open Sans"/>
                <a:cs typeface="Open Sans"/>
              </a:rPr>
              <a:t>? 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</a:t>
            </a:r>
            <a:endParaRPr lang="fi-FI" sz="2400">
              <a:latin typeface="Open Sans"/>
              <a:ea typeface="Open Sans"/>
              <a:cs typeface="Open Sans"/>
            </a:endParaRPr>
          </a:p>
          <a:p>
            <a:endParaRPr lang="fi-FI" sz="2400">
              <a:sym typeface="Wingdings" panose="05000000000000000000" pitchFamily="2" charset="2"/>
            </a:endParaRPr>
          </a:p>
          <a:p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How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do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 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preconceptions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affect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  <a:sym typeface="Wingdings" panose="05000000000000000000" pitchFamily="2" charset="2"/>
              </a:rPr>
              <a:t>?</a:t>
            </a:r>
            <a:endParaRPr lang="fi-FI" sz="2400"/>
          </a:p>
          <a:p>
            <a:endParaRPr lang="fi-FI" sz="2400"/>
          </a:p>
          <a:p>
            <a:r>
              <a:rPr lang="fi-FI" sz="2400">
                <a:latin typeface="Open Sans"/>
                <a:ea typeface="Open Sans"/>
                <a:cs typeface="Open Sans"/>
              </a:rPr>
              <a:t>How </a:t>
            </a:r>
            <a:r>
              <a:rPr lang="fi-FI" sz="2400" err="1">
                <a:latin typeface="Open Sans"/>
                <a:ea typeface="Open Sans"/>
                <a:cs typeface="Open Sans"/>
              </a:rPr>
              <a:t>do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our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stereotypes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affect</a:t>
            </a:r>
            <a:r>
              <a:rPr lang="fi-FI" sz="2400">
                <a:latin typeface="Open Sans"/>
                <a:ea typeface="Open Sans"/>
                <a:cs typeface="Open Sans"/>
              </a:rPr>
              <a:t> us?</a:t>
            </a:r>
            <a:endParaRPr lang="fi-FI" sz="2400"/>
          </a:p>
          <a:p>
            <a:pPr marL="0" indent="0">
              <a:buNone/>
            </a:pPr>
            <a:endParaRPr lang="fi-FI"/>
          </a:p>
        </p:txBody>
      </p:sp>
      <p:pic>
        <p:nvPicPr>
          <p:cNvPr id="7" name="Picture 6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B9D33B35-E48D-1465-125C-BE3B2BEF1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52" y="298103"/>
            <a:ext cx="5404979" cy="40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60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General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about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Studying</a:t>
            </a:r>
            <a:endParaRPr lang="fi-FI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831" y="1844677"/>
            <a:ext cx="10629271" cy="4147200"/>
          </a:xfrm>
        </p:spPr>
        <p:txBody>
          <a:bodyPr/>
          <a:lstStyle/>
          <a:p>
            <a:pPr marL="218440" indent="-218440"/>
            <a:r>
              <a:rPr lang="fi-FI" sz="2400" err="1"/>
              <a:t>Finnish</a:t>
            </a:r>
            <a:r>
              <a:rPr lang="fi-FI" sz="2400"/>
              <a:t> </a:t>
            </a:r>
            <a:r>
              <a:rPr lang="fi-FI" sz="2400" err="1"/>
              <a:t>system</a:t>
            </a:r>
            <a:r>
              <a:rPr lang="fi-FI" sz="2400"/>
              <a:t> is </a:t>
            </a:r>
            <a:r>
              <a:rPr lang="fi-FI" sz="2400" b="1" err="1"/>
              <a:t>flexible</a:t>
            </a:r>
            <a:r>
              <a:rPr lang="fi-FI" sz="2400" b="1"/>
              <a:t> </a:t>
            </a:r>
            <a:endParaRPr lang="en-US"/>
          </a:p>
          <a:p>
            <a:pPr marL="0" indent="0">
              <a:buNone/>
            </a:pPr>
            <a:endParaRPr lang="fi-FI" sz="2400" b="1"/>
          </a:p>
          <a:p>
            <a:pPr marL="751840" lvl="1" indent="-317500"/>
            <a:r>
              <a:rPr lang="fi-FI" b="1" err="1">
                <a:latin typeface="Open Sans"/>
                <a:ea typeface="Open Sans"/>
                <a:cs typeface="Open Sans"/>
              </a:rPr>
              <a:t>Independence</a:t>
            </a:r>
            <a:r>
              <a:rPr lang="fi-FI">
                <a:latin typeface="Open Sans"/>
                <a:ea typeface="Open Sans"/>
                <a:cs typeface="Open Sans"/>
              </a:rPr>
              <a:t> : </a:t>
            </a:r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have</a:t>
            </a:r>
            <a:r>
              <a:rPr lang="fi-FI">
                <a:latin typeface="Open Sans"/>
                <a:ea typeface="Open Sans"/>
                <a:cs typeface="Open Sans"/>
              </a:rPr>
              <a:t> a </a:t>
            </a:r>
            <a:r>
              <a:rPr lang="fi-FI" err="1">
                <a:latin typeface="Open Sans"/>
                <a:ea typeface="Open Sans"/>
                <a:cs typeface="Open Sans"/>
              </a:rPr>
              <a:t>lot</a:t>
            </a:r>
            <a:r>
              <a:rPr lang="fi-FI">
                <a:latin typeface="Open Sans"/>
                <a:ea typeface="Open Sans"/>
                <a:cs typeface="Open Sans"/>
              </a:rPr>
              <a:t> of </a:t>
            </a:r>
            <a:r>
              <a:rPr lang="fi-FI" b="1" err="1">
                <a:latin typeface="Open Sans"/>
                <a:ea typeface="Open Sans"/>
                <a:cs typeface="Open Sans"/>
              </a:rPr>
              <a:t>freedom</a:t>
            </a:r>
            <a:r>
              <a:rPr lang="fi-FI">
                <a:latin typeface="Open Sans"/>
                <a:ea typeface="Open Sans"/>
                <a:cs typeface="Open Sans"/>
              </a:rPr>
              <a:t> to </a:t>
            </a:r>
            <a:r>
              <a:rPr lang="fi-FI" err="1">
                <a:latin typeface="Open Sans"/>
                <a:ea typeface="Open Sans"/>
                <a:cs typeface="Open Sans"/>
              </a:rPr>
              <a:t>plan</a:t>
            </a:r>
            <a:r>
              <a:rPr lang="fi-FI">
                <a:latin typeface="Open Sans"/>
                <a:ea typeface="Open Sans"/>
                <a:cs typeface="Open Sans"/>
              </a:rPr>
              <a:t> and </a:t>
            </a:r>
            <a:r>
              <a:rPr lang="fi-FI" err="1">
                <a:latin typeface="Open Sans"/>
                <a:ea typeface="Open Sans"/>
                <a:cs typeface="Open Sans"/>
              </a:rPr>
              <a:t>organize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studies</a:t>
            </a:r>
            <a:r>
              <a:rPr lang="fi-FI">
                <a:latin typeface="Open Sans"/>
                <a:ea typeface="Open Sans"/>
                <a:cs typeface="Open Sans"/>
              </a:rPr>
              <a:t>.</a:t>
            </a:r>
          </a:p>
          <a:p>
            <a:pPr marL="751840" lvl="1" indent="-317500"/>
            <a:r>
              <a:rPr lang="fi-FI">
                <a:latin typeface="Open Sans"/>
                <a:ea typeface="Open Sans"/>
                <a:cs typeface="Open Sans"/>
              </a:rPr>
              <a:t>No </a:t>
            </a:r>
            <a:r>
              <a:rPr lang="fi-FI" err="1">
                <a:latin typeface="Open Sans"/>
                <a:ea typeface="Open Sans"/>
                <a:cs typeface="Open Sans"/>
              </a:rPr>
              <a:t>supervising</a:t>
            </a:r>
            <a:r>
              <a:rPr lang="fi-FI">
                <a:latin typeface="Open Sans"/>
                <a:ea typeface="Open Sans"/>
                <a:cs typeface="Open Sans"/>
              </a:rPr>
              <a:t> on </a:t>
            </a:r>
            <a:r>
              <a:rPr lang="fi-FI" err="1">
                <a:latin typeface="Open Sans"/>
                <a:ea typeface="Open Sans"/>
                <a:cs typeface="Open Sans"/>
              </a:rPr>
              <a:t>your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daily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activities</a:t>
            </a:r>
            <a:r>
              <a:rPr lang="fi-FI">
                <a:latin typeface="Open Sans"/>
                <a:ea typeface="Open Sans"/>
                <a:cs typeface="Open Sans"/>
              </a:rPr>
              <a:t>. </a:t>
            </a:r>
            <a:endParaRPr lang="fi-FI"/>
          </a:p>
          <a:p>
            <a:pPr marL="751840" lvl="1" indent="-317500"/>
            <a:r>
              <a:rPr lang="fi-FI" err="1">
                <a:latin typeface="Open Sans"/>
                <a:ea typeface="Open Sans"/>
                <a:cs typeface="Open Sans"/>
              </a:rPr>
              <a:t>This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brings</a:t>
            </a:r>
            <a:r>
              <a:rPr lang="fi-FI">
                <a:latin typeface="Open Sans"/>
                <a:ea typeface="Open Sans"/>
                <a:cs typeface="Open Sans"/>
              </a:rPr>
              <a:t> a </a:t>
            </a:r>
            <a:r>
              <a:rPr lang="fi-FI" err="1">
                <a:latin typeface="Open Sans"/>
                <a:ea typeface="Open Sans"/>
                <a:cs typeface="Open Sans"/>
              </a:rPr>
              <a:t>lot</a:t>
            </a:r>
            <a:r>
              <a:rPr lang="fi-FI">
                <a:latin typeface="Open Sans"/>
                <a:ea typeface="Open Sans"/>
                <a:cs typeface="Open Sans"/>
              </a:rPr>
              <a:t> of </a:t>
            </a:r>
            <a:r>
              <a:rPr lang="fi-FI" b="1" err="1">
                <a:latin typeface="Open Sans"/>
                <a:ea typeface="Open Sans"/>
                <a:cs typeface="Open Sans"/>
              </a:rPr>
              <a:t>responsibility</a:t>
            </a:r>
            <a:r>
              <a:rPr lang="fi-FI">
                <a:latin typeface="Open Sans"/>
                <a:ea typeface="Open Sans"/>
                <a:cs typeface="Open Sans"/>
              </a:rPr>
              <a:t>, </a:t>
            </a:r>
            <a:r>
              <a:rPr lang="fi-FI" err="1">
                <a:latin typeface="Open Sans"/>
                <a:ea typeface="Open Sans"/>
                <a:cs typeface="Open Sans"/>
              </a:rPr>
              <a:t>too</a:t>
            </a:r>
            <a:r>
              <a:rPr lang="fi-FI">
                <a:latin typeface="Open Sans"/>
                <a:ea typeface="Open Sans"/>
                <a:cs typeface="Open Sans"/>
              </a:rPr>
              <a:t>.</a:t>
            </a:r>
          </a:p>
          <a:p>
            <a:pPr marL="433705" lvl="1" indent="0">
              <a:buNone/>
            </a:pPr>
            <a:endParaRPr lang="fi-FI"/>
          </a:p>
          <a:p>
            <a:pPr marL="751840" lvl="1" indent="-317500">
              <a:buFont typeface="Arial"/>
              <a:buChar char="–"/>
            </a:pPr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are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responsible</a:t>
            </a:r>
            <a:r>
              <a:rPr lang="fi-FI" sz="2400">
                <a:latin typeface="Open Sans"/>
                <a:ea typeface="Open Sans"/>
                <a:cs typeface="Open Sans"/>
              </a:rPr>
              <a:t> for </a:t>
            </a:r>
            <a:r>
              <a:rPr lang="fi-FI" sz="2400" err="1">
                <a:latin typeface="Open Sans"/>
                <a:ea typeface="Open Sans"/>
                <a:cs typeface="Open Sans"/>
              </a:rPr>
              <a:t>managing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your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studies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but</a:t>
            </a:r>
            <a:r>
              <a:rPr lang="fi-FI">
                <a:latin typeface="Open Sans"/>
                <a:ea typeface="Open Sans"/>
                <a:cs typeface="Open Sans"/>
              </a:rPr>
              <a:t> help is </a:t>
            </a:r>
            <a:r>
              <a:rPr lang="fi-FI" err="1">
                <a:latin typeface="Open Sans"/>
                <a:ea typeface="Open Sans"/>
                <a:cs typeface="Open Sans"/>
              </a:rPr>
              <a:t>available</a:t>
            </a:r>
            <a:r>
              <a:rPr lang="fi-FI">
                <a:latin typeface="Open Sans"/>
                <a:ea typeface="Open Sans"/>
                <a:cs typeface="Open Sans"/>
              </a:rPr>
              <a:t> – </a:t>
            </a:r>
            <a:r>
              <a:rPr lang="fi-FI" err="1">
                <a:latin typeface="Open Sans"/>
                <a:ea typeface="Open Sans"/>
                <a:cs typeface="Open Sans"/>
              </a:rPr>
              <a:t>Be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active</a:t>
            </a:r>
            <a:r>
              <a:rPr lang="fi-FI">
                <a:latin typeface="Open Sans"/>
                <a:ea typeface="Open Sans"/>
                <a:cs typeface="Open Sans"/>
              </a:rPr>
              <a:t>!</a:t>
            </a:r>
            <a:endParaRPr lang="fi-FI" sz="2400">
              <a:latin typeface="Open Sans"/>
              <a:ea typeface="Open Sans"/>
              <a:cs typeface="Open Sans"/>
            </a:endParaRPr>
          </a:p>
          <a:p>
            <a:pPr marL="0" indent="0">
              <a:buNone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0F34665-D4B8-4014-ABEF-A4ACC6069AAB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7</a:t>
            </a:fld>
            <a:endParaRPr lang="fi-FI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EC8AE8A-B5DF-48B7-A2EB-BC2D870C1FA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9153496" y="148612"/>
            <a:ext cx="2700672" cy="2535594"/>
          </a:xfrm>
        </p:spPr>
      </p:pic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2AEAE072-9993-491E-B455-FD313C06A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 bwMode="auto">
          <a:xfrm>
            <a:off x="8906490" y="148612"/>
            <a:ext cx="3194684" cy="253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85482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General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about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Studying</a:t>
            </a:r>
            <a:endParaRPr lang="fi-FI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815" y="1670269"/>
            <a:ext cx="10109223" cy="4679556"/>
          </a:xfrm>
        </p:spPr>
        <p:txBody>
          <a:bodyPr/>
          <a:lstStyle/>
          <a:p>
            <a:pPr marL="455295" indent="-342900"/>
            <a:r>
              <a:rPr lang="fi-FI" sz="2400" b="1" dirty="0">
                <a:latin typeface="Open Sans"/>
                <a:ea typeface="Open Sans"/>
                <a:cs typeface="Open Sans"/>
              </a:rPr>
              <a:t>Low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hierarcy</a:t>
            </a:r>
            <a:endParaRPr lang="fi-FI" sz="2400" b="1" dirty="0">
              <a:latin typeface="Open Sans"/>
              <a:ea typeface="Open Sans"/>
              <a:cs typeface="Open Sans"/>
            </a:endParaRPr>
          </a:p>
          <a:p>
            <a:pPr marL="988695" lvl="1" indent="-342900"/>
            <a:r>
              <a:rPr lang="fi-FI" dirty="0" err="1"/>
              <a:t>Communication</a:t>
            </a:r>
            <a:r>
              <a:rPr lang="fi-FI" dirty="0"/>
              <a:t> is </a:t>
            </a:r>
            <a:r>
              <a:rPr lang="fi-FI" dirty="0" err="1"/>
              <a:t>very</a:t>
            </a:r>
            <a:r>
              <a:rPr lang="fi-FI" dirty="0"/>
              <a:t> </a:t>
            </a:r>
            <a:r>
              <a:rPr lang="fi-FI" dirty="0" err="1"/>
              <a:t>informal</a:t>
            </a:r>
            <a:r>
              <a:rPr lang="fi-FI" dirty="0"/>
              <a:t>, for </a:t>
            </a:r>
            <a:r>
              <a:rPr lang="fi-FI" dirty="0" err="1"/>
              <a:t>example</a:t>
            </a:r>
            <a:r>
              <a:rPr lang="fi-FI" dirty="0"/>
              <a:t> </a:t>
            </a:r>
            <a:r>
              <a:rPr lang="fi-FI" dirty="0" err="1"/>
              <a:t>first</a:t>
            </a:r>
            <a:r>
              <a:rPr lang="fi-FI" dirty="0"/>
              <a:t> </a:t>
            </a:r>
            <a:r>
              <a:rPr lang="fi-FI" dirty="0" err="1"/>
              <a:t>names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often</a:t>
            </a:r>
            <a:r>
              <a:rPr lang="fi-FI" dirty="0"/>
              <a:t> </a:t>
            </a:r>
            <a:r>
              <a:rPr lang="fi-FI" dirty="0" err="1"/>
              <a:t>used</a:t>
            </a:r>
            <a:r>
              <a:rPr lang="fi-FI" dirty="0"/>
              <a:t>.</a:t>
            </a:r>
          </a:p>
          <a:p>
            <a:pPr marL="988695" lvl="1" indent="-342900"/>
            <a:r>
              <a:rPr lang="fi-FI" dirty="0" err="1"/>
              <a:t>The</a:t>
            </a:r>
            <a:r>
              <a:rPr lang="fi-FI" dirty="0"/>
              <a:t> UEF </a:t>
            </a:r>
            <a:r>
              <a:rPr lang="fi-FI" dirty="0" err="1"/>
              <a:t>staff</a:t>
            </a:r>
            <a:r>
              <a:rPr lang="fi-FI" dirty="0"/>
              <a:t> is </a:t>
            </a:r>
            <a:r>
              <a:rPr lang="fi-FI" dirty="0" err="1"/>
              <a:t>there</a:t>
            </a:r>
            <a:r>
              <a:rPr lang="fi-FI" dirty="0"/>
              <a:t> to help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b="1" dirty="0"/>
              <a:t>.</a:t>
            </a:r>
          </a:p>
          <a:p>
            <a:pPr marL="988695" lvl="1" indent="-342900"/>
            <a:r>
              <a:rPr lang="fi-FI" dirty="0"/>
              <a:t>Teachers </a:t>
            </a:r>
            <a:r>
              <a:rPr lang="fi-FI" dirty="0" err="1"/>
              <a:t>welcome</a:t>
            </a:r>
            <a:r>
              <a:rPr lang="fi-FI" dirty="0"/>
              <a:t> </a:t>
            </a:r>
            <a:r>
              <a:rPr lang="fi-FI" dirty="0" err="1"/>
              <a:t>questions</a:t>
            </a:r>
            <a:r>
              <a:rPr lang="fi-FI" dirty="0"/>
              <a:t> </a:t>
            </a:r>
            <a:r>
              <a:rPr lang="fi-FI" dirty="0" err="1"/>
              <a:t>from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students</a:t>
            </a:r>
            <a:r>
              <a:rPr lang="fi-FI" dirty="0"/>
              <a:t>.</a:t>
            </a:r>
          </a:p>
          <a:p>
            <a:pPr marL="455295" indent="-342900"/>
            <a:endParaRPr lang="fi-FI" sz="2400" b="1" dirty="0"/>
          </a:p>
          <a:p>
            <a:pPr marL="455295" indent="-342900"/>
            <a:r>
              <a:rPr lang="fi-FI" sz="2400" dirty="0" err="1">
                <a:latin typeface="Open Sans"/>
                <a:ea typeface="Open Sans"/>
                <a:cs typeface="Open Sans"/>
              </a:rPr>
              <a:t>Username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and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access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to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online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environments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essential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.</a:t>
            </a:r>
          </a:p>
          <a:p>
            <a:pPr marL="455295" indent="-342900"/>
            <a:r>
              <a:rPr lang="fi-FI" sz="2400" dirty="0" err="1">
                <a:latin typeface="Open Sans"/>
                <a:ea typeface="Open Sans"/>
                <a:cs typeface="Open Sans"/>
              </a:rPr>
              <a:t>All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materials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 </a:t>
            </a:r>
            <a:r>
              <a:rPr lang="fi-FI" sz="2400" b="1" dirty="0" err="1">
                <a:latin typeface="Open Sans"/>
                <a:ea typeface="Open Sans"/>
                <a:cs typeface="Open Sans"/>
              </a:rPr>
              <a:t>online</a:t>
            </a:r>
            <a:r>
              <a:rPr lang="fi-FI" sz="2400" dirty="0">
                <a:latin typeface="Open Sans"/>
                <a:ea typeface="Open Sans"/>
                <a:cs typeface="Open Sans"/>
              </a:rPr>
              <a:t>. </a:t>
            </a:r>
          </a:p>
          <a:p>
            <a:pPr marL="751840" lvl="1" indent="-317500"/>
            <a:r>
              <a:rPr lang="fi-FI" b="1" dirty="0" err="1">
                <a:latin typeface="Open Sans"/>
                <a:ea typeface="Open Sans"/>
                <a:cs typeface="Open Sans"/>
              </a:rPr>
              <a:t>ELearn</a:t>
            </a:r>
            <a:r>
              <a:rPr lang="fi-FI" dirty="0">
                <a:latin typeface="Open Sans"/>
                <a:ea typeface="Open Sans"/>
                <a:cs typeface="Open Sans"/>
              </a:rPr>
              <a:t> </a:t>
            </a:r>
            <a:r>
              <a:rPr lang="fi-FI" b="1" dirty="0">
                <a:latin typeface="Open Sans"/>
                <a:ea typeface="Open Sans"/>
                <a:cs typeface="Open Sans"/>
              </a:rPr>
              <a:t>Moodle</a:t>
            </a:r>
            <a:r>
              <a:rPr lang="fi-FI" dirty="0">
                <a:latin typeface="Open Sans"/>
                <a:ea typeface="Open Sans"/>
                <a:cs typeface="Open Sans"/>
              </a:rPr>
              <a:t> and </a:t>
            </a:r>
            <a:r>
              <a:rPr lang="fi-FI" b="1" dirty="0" err="1">
                <a:latin typeface="Open Sans"/>
                <a:ea typeface="Open Sans"/>
                <a:cs typeface="Open Sans"/>
              </a:rPr>
              <a:t>Teams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are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platforms</a:t>
            </a:r>
            <a:r>
              <a:rPr lang="fi-FI" dirty="0">
                <a:latin typeface="Open Sans"/>
                <a:ea typeface="Open Sans"/>
                <a:cs typeface="Open Sans"/>
              </a:rPr>
              <a:t> for </a:t>
            </a:r>
            <a:r>
              <a:rPr lang="fi-FI" dirty="0" err="1">
                <a:latin typeface="Open Sans"/>
                <a:ea typeface="Open Sans"/>
                <a:cs typeface="Open Sans"/>
              </a:rPr>
              <a:t>course</a:t>
            </a:r>
            <a:r>
              <a:rPr lang="fi-FI" dirty="0">
                <a:latin typeface="Open Sans"/>
                <a:ea typeface="Open Sans"/>
                <a:cs typeface="Open Sans"/>
              </a:rPr>
              <a:t> </a:t>
            </a:r>
            <a:r>
              <a:rPr lang="fi-FI" dirty="0" err="1">
                <a:latin typeface="Open Sans"/>
                <a:ea typeface="Open Sans"/>
                <a:cs typeface="Open Sans"/>
              </a:rPr>
              <a:t>materials</a:t>
            </a:r>
            <a:r>
              <a:rPr lang="fi-FI" dirty="0">
                <a:latin typeface="Open Sans"/>
                <a:ea typeface="Open Sans"/>
                <a:cs typeface="Open Sans"/>
              </a:rPr>
              <a:t>.</a:t>
            </a:r>
            <a:endParaRPr lang="fi-FI" dirty="0"/>
          </a:p>
          <a:p>
            <a:pPr marL="455295" indent="-342900"/>
            <a:endParaRPr lang="fi-FI" sz="2400" dirty="0"/>
          </a:p>
          <a:p>
            <a:pPr marL="455295" indent="-342900"/>
            <a:endParaRPr lang="fi-FI" sz="24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8" name="Picture Placeholde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0" r="14550"/>
          <a:stretch>
            <a:fillRect/>
          </a:stretch>
        </p:blipFill>
        <p:spPr>
          <a:xfrm>
            <a:off x="9676660" y="268208"/>
            <a:ext cx="2335430" cy="219267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7C9819E-A68B-4818-B8A0-C4219689C791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622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Open Sans ExtraBold"/>
                <a:ea typeface="Open Sans ExtraBold"/>
                <a:cs typeface="Open Sans ExtraBold"/>
              </a:rPr>
              <a:t>General 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about</a:t>
            </a:r>
            <a:r>
              <a:rPr lang="fi-FI">
                <a:latin typeface="Open Sans ExtraBold"/>
                <a:ea typeface="Open Sans ExtraBold"/>
                <a:cs typeface="Open Sans ExtraBold"/>
              </a:rPr>
              <a:t> </a:t>
            </a:r>
            <a:r>
              <a:rPr lang="fi-FI" err="1">
                <a:latin typeface="Open Sans ExtraBold"/>
                <a:ea typeface="Open Sans ExtraBold"/>
                <a:cs typeface="Open Sans ExtraBold"/>
              </a:rPr>
              <a:t>Studying</a:t>
            </a:r>
            <a:endParaRPr lang="fi-FI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516" y="1708979"/>
            <a:ext cx="9583221" cy="4282898"/>
          </a:xfrm>
        </p:spPr>
        <p:txBody>
          <a:bodyPr/>
          <a:lstStyle/>
          <a:p>
            <a:pPr marL="218440" indent="-218440"/>
            <a:r>
              <a:rPr lang="fi-FI" sz="2400">
                <a:latin typeface="Open Sans"/>
                <a:ea typeface="Open Sans"/>
                <a:cs typeface="Open Sans"/>
              </a:rPr>
              <a:t>It </a:t>
            </a:r>
            <a:r>
              <a:rPr lang="fi-FI" sz="2400" err="1">
                <a:latin typeface="Open Sans"/>
                <a:ea typeface="Open Sans"/>
                <a:cs typeface="Open Sans"/>
              </a:rPr>
              <a:t>takes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time</a:t>
            </a:r>
            <a:r>
              <a:rPr lang="fi-FI" sz="2400">
                <a:latin typeface="Open Sans"/>
                <a:ea typeface="Open Sans"/>
                <a:cs typeface="Open Sans"/>
              </a:rPr>
              <a:t> 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energy</a:t>
            </a:r>
            <a:r>
              <a:rPr lang="fi-FI" sz="2400">
                <a:latin typeface="Open Sans"/>
                <a:ea typeface="Open Sans"/>
                <a:cs typeface="Open Sans"/>
              </a:rPr>
              <a:t> to </a:t>
            </a:r>
            <a:r>
              <a:rPr lang="fi-FI" sz="2400" err="1">
                <a:latin typeface="Open Sans"/>
                <a:ea typeface="Open Sans"/>
                <a:cs typeface="Open Sans"/>
              </a:rPr>
              <a:t>understand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the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new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systems</a:t>
            </a:r>
            <a:r>
              <a:rPr lang="fi-FI" sz="2400">
                <a:latin typeface="Open Sans"/>
                <a:ea typeface="Open Sans"/>
                <a:cs typeface="Open Sans"/>
              </a:rPr>
              <a:t>.</a:t>
            </a:r>
            <a:endParaRPr lang="fi-FI" sz="2400"/>
          </a:p>
          <a:p>
            <a:pPr marL="218440" indent="-218440"/>
            <a:r>
              <a:rPr lang="fi-FI" sz="2400">
                <a:latin typeface="Open Sans"/>
                <a:ea typeface="Open Sans"/>
                <a:cs typeface="Open Sans"/>
              </a:rPr>
              <a:t>It </a:t>
            </a:r>
            <a:r>
              <a:rPr lang="fi-FI" sz="2400" err="1">
                <a:latin typeface="Open Sans"/>
                <a:ea typeface="Open Sans"/>
                <a:cs typeface="Open Sans"/>
              </a:rPr>
              <a:t>takes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time</a:t>
            </a:r>
            <a:r>
              <a:rPr lang="fi-FI" sz="2400">
                <a:latin typeface="Open Sans"/>
                <a:ea typeface="Open Sans"/>
                <a:cs typeface="Open Sans"/>
              </a:rPr>
              <a:t> and </a:t>
            </a:r>
            <a:r>
              <a:rPr lang="fi-FI" sz="2400" err="1">
                <a:latin typeface="Open Sans"/>
                <a:ea typeface="Open Sans"/>
                <a:cs typeface="Open Sans"/>
              </a:rPr>
              <a:t>energy</a:t>
            </a:r>
            <a:r>
              <a:rPr lang="fi-FI" sz="2400">
                <a:latin typeface="Open Sans"/>
                <a:ea typeface="Open Sans"/>
                <a:cs typeface="Open Sans"/>
              </a:rPr>
              <a:t> to </a:t>
            </a:r>
            <a:r>
              <a:rPr lang="fi-FI" sz="2400" err="1">
                <a:latin typeface="Open Sans"/>
                <a:ea typeface="Open Sans"/>
                <a:cs typeface="Open Sans"/>
              </a:rPr>
              <a:t>adjust</a:t>
            </a:r>
            <a:r>
              <a:rPr lang="fi-FI" sz="2400">
                <a:latin typeface="Open Sans"/>
                <a:ea typeface="Open Sans"/>
                <a:cs typeface="Open Sans"/>
              </a:rPr>
              <a:t>. </a:t>
            </a:r>
            <a:endParaRPr lang="fi-FI" sz="2400"/>
          </a:p>
          <a:p>
            <a:pPr marL="218440" indent="-218440"/>
            <a:endParaRPr lang="fi-FI"/>
          </a:p>
          <a:p>
            <a:pPr marL="751840" lvl="1" indent="-317500"/>
            <a:r>
              <a:rPr lang="fi-FI" err="1">
                <a:latin typeface="Open Sans"/>
                <a:ea typeface="Open Sans"/>
                <a:cs typeface="Open Sans"/>
              </a:rPr>
              <a:t>Uncertainty</a:t>
            </a:r>
            <a:r>
              <a:rPr lang="fi-FI">
                <a:latin typeface="Open Sans"/>
                <a:ea typeface="Open Sans"/>
                <a:cs typeface="Open Sans"/>
              </a:rPr>
              <a:t> and </a:t>
            </a:r>
            <a:r>
              <a:rPr lang="fi-FI" err="1">
                <a:latin typeface="Open Sans"/>
                <a:ea typeface="Open Sans"/>
                <a:cs typeface="Open Sans"/>
              </a:rPr>
              <a:t>confusion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are</a:t>
            </a:r>
            <a:r>
              <a:rPr lang="fi-FI">
                <a:latin typeface="Open Sans"/>
                <a:ea typeface="Open Sans"/>
                <a:cs typeface="Open Sans"/>
              </a:rPr>
              <a:t> a </a:t>
            </a:r>
            <a:r>
              <a:rPr lang="fi-FI" err="1">
                <a:latin typeface="Open Sans"/>
                <a:ea typeface="Open Sans"/>
                <a:cs typeface="Open Sans"/>
              </a:rPr>
              <a:t>part</a:t>
            </a:r>
            <a:r>
              <a:rPr lang="fi-FI">
                <a:latin typeface="Open Sans"/>
                <a:ea typeface="Open Sans"/>
                <a:cs typeface="Open Sans"/>
              </a:rPr>
              <a:t> of </a:t>
            </a:r>
            <a:r>
              <a:rPr lang="fi-FI" err="1">
                <a:latin typeface="Open Sans"/>
                <a:ea typeface="Open Sans"/>
                <a:cs typeface="Open Sans"/>
              </a:rPr>
              <a:t>the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experience</a:t>
            </a:r>
            <a:r>
              <a:rPr lang="fi-FI">
                <a:latin typeface="Open Sans"/>
                <a:ea typeface="Open Sans"/>
                <a:cs typeface="Open Sans"/>
              </a:rPr>
              <a:t> at </a:t>
            </a:r>
            <a:r>
              <a:rPr lang="fi-FI" err="1">
                <a:latin typeface="Open Sans"/>
                <a:ea typeface="Open Sans"/>
                <a:cs typeface="Open Sans"/>
              </a:rPr>
              <a:t>the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beginning</a:t>
            </a:r>
            <a:r>
              <a:rPr lang="fi-FI">
                <a:latin typeface="Open Sans"/>
                <a:ea typeface="Open Sans"/>
                <a:cs typeface="Open Sans"/>
              </a:rPr>
              <a:t>.</a:t>
            </a:r>
          </a:p>
          <a:p>
            <a:pPr marL="751840" lvl="1" indent="-317500"/>
            <a:r>
              <a:rPr lang="fi-FI" err="1">
                <a:latin typeface="Open Sans"/>
                <a:ea typeface="Open Sans"/>
                <a:cs typeface="Open Sans"/>
              </a:rPr>
              <a:t>Take</a:t>
            </a:r>
            <a:r>
              <a:rPr lang="fi-FI">
                <a:latin typeface="Open Sans"/>
                <a:ea typeface="Open Sans"/>
                <a:cs typeface="Open Sans"/>
              </a:rPr>
              <a:t> it </a:t>
            </a:r>
            <a:r>
              <a:rPr lang="fi-FI" err="1">
                <a:latin typeface="Open Sans"/>
                <a:ea typeface="Open Sans"/>
                <a:cs typeface="Open Sans"/>
              </a:rPr>
              <a:t>easy</a:t>
            </a:r>
            <a:r>
              <a:rPr lang="fi-FI" sz="2400">
                <a:latin typeface="Open Sans"/>
                <a:ea typeface="Open Sans"/>
                <a:cs typeface="Open Sans"/>
              </a:rPr>
              <a:t>, </a:t>
            </a:r>
            <a:r>
              <a:rPr lang="fi-FI" sz="2400" err="1">
                <a:latin typeface="Open Sans"/>
                <a:ea typeface="Open Sans"/>
                <a:cs typeface="Open Sans"/>
              </a:rPr>
              <a:t>everything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will</a:t>
            </a:r>
            <a:r>
              <a:rPr lang="fi-FI" sz="2400">
                <a:latin typeface="Open Sans"/>
                <a:ea typeface="Open Sans"/>
                <a:cs typeface="Open Sans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</a:rPr>
              <a:t>be</a:t>
            </a:r>
            <a:r>
              <a:rPr lang="fi-FI" sz="2400">
                <a:latin typeface="Open Sans"/>
                <a:ea typeface="Open Sans"/>
                <a:cs typeface="Open Sans"/>
              </a:rPr>
              <a:t> ok.</a:t>
            </a:r>
            <a:r>
              <a:rPr lang="fi-FI">
                <a:latin typeface="Open Sans"/>
                <a:ea typeface="Open Sans"/>
                <a:cs typeface="Open Sans"/>
              </a:rPr>
              <a:t> </a:t>
            </a:r>
            <a:endParaRPr lang="fi-FI"/>
          </a:p>
          <a:p>
            <a:pPr marL="751840" lvl="1" indent="-317500"/>
            <a:r>
              <a:rPr lang="fi-FI" err="1">
                <a:latin typeface="Open Sans"/>
                <a:ea typeface="Open Sans"/>
                <a:cs typeface="Open Sans"/>
              </a:rPr>
              <a:t>You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can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sort</a:t>
            </a:r>
            <a:r>
              <a:rPr lang="fi-FI">
                <a:latin typeface="Open Sans"/>
                <a:ea typeface="Open Sans"/>
                <a:cs typeface="Open Sans"/>
              </a:rPr>
              <a:t> out </a:t>
            </a:r>
            <a:r>
              <a:rPr lang="fi-FI" err="1">
                <a:latin typeface="Open Sans"/>
                <a:ea typeface="Open Sans"/>
                <a:cs typeface="Open Sans"/>
              </a:rPr>
              <a:t>things</a:t>
            </a:r>
            <a:r>
              <a:rPr lang="fi-FI">
                <a:latin typeface="Open Sans"/>
                <a:ea typeface="Open Sans"/>
                <a:cs typeface="Open Sans"/>
              </a:rPr>
              <a:t> </a:t>
            </a:r>
            <a:r>
              <a:rPr lang="fi-FI" err="1">
                <a:latin typeface="Open Sans"/>
                <a:ea typeface="Open Sans"/>
                <a:cs typeface="Open Sans"/>
              </a:rPr>
              <a:t>little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by</a:t>
            </a:r>
            <a:r>
              <a:rPr lang="fi-FI">
                <a:latin typeface="Open Sans"/>
                <a:ea typeface="Open Sans"/>
                <a:cs typeface="Open Sans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</a:rPr>
              <a:t>little</a:t>
            </a:r>
            <a:r>
              <a:rPr lang="fi-FI">
                <a:latin typeface="Open Sans"/>
                <a:ea typeface="Open Sans"/>
                <a:cs typeface="Open Sans"/>
              </a:rPr>
              <a:t>. And</a:t>
            </a:r>
            <a:r>
              <a:rPr lang="fi-FI">
                <a:latin typeface="Open Sans"/>
                <a:ea typeface="Open Sans"/>
                <a:cs typeface="Open Sans"/>
                <a:sym typeface="Wingdings" pitchFamily="2" charset="2"/>
              </a:rPr>
              <a:t> </a:t>
            </a:r>
            <a:r>
              <a:rPr lang="fi-FI" err="1">
                <a:latin typeface="Open Sans"/>
                <a:ea typeface="Open Sans"/>
                <a:cs typeface="Open Sans"/>
                <a:sym typeface="Wingdings" pitchFamily="2" charset="2"/>
              </a:rPr>
              <a:t>please</a:t>
            </a:r>
            <a:r>
              <a:rPr lang="fi-FI">
                <a:latin typeface="Open Sans"/>
                <a:ea typeface="Open Sans"/>
                <a:cs typeface="Open Sans"/>
                <a:sym typeface="Wingdings" pitchFamily="2" charset="2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  <a:sym typeface="Wingdings" pitchFamily="2" charset="2"/>
              </a:rPr>
              <a:t>remember</a:t>
            </a:r>
            <a:r>
              <a:rPr lang="fi-FI">
                <a:latin typeface="Open Sans"/>
                <a:ea typeface="Open Sans"/>
                <a:cs typeface="Open Sans"/>
                <a:sym typeface="Wingdings" pitchFamily="2" charset="2"/>
              </a:rPr>
              <a:t> </a:t>
            </a:r>
            <a:r>
              <a:rPr lang="fi-FI" err="1">
                <a:latin typeface="Open Sans"/>
                <a:ea typeface="Open Sans"/>
                <a:cs typeface="Open Sans"/>
                <a:sym typeface="Wingdings" pitchFamily="2" charset="2"/>
              </a:rPr>
              <a:t>that</a:t>
            </a:r>
            <a:r>
              <a:rPr lang="fi-FI" sz="2400">
                <a:latin typeface="Open Sans"/>
                <a:ea typeface="Open Sans"/>
                <a:cs typeface="Open Sans"/>
                <a:sym typeface="Wingdings" pitchFamily="2" charset="2"/>
              </a:rPr>
              <a:t> help is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itchFamily="2" charset="2"/>
              </a:rPr>
              <a:t>always</a:t>
            </a:r>
            <a:r>
              <a:rPr lang="fi-FI" sz="2400">
                <a:latin typeface="Open Sans"/>
                <a:ea typeface="Open Sans"/>
                <a:cs typeface="Open Sans"/>
                <a:sym typeface="Wingdings" pitchFamily="2" charset="2"/>
              </a:rPr>
              <a:t> </a:t>
            </a:r>
            <a:r>
              <a:rPr lang="fi-FI" sz="2400" err="1">
                <a:latin typeface="Open Sans"/>
                <a:ea typeface="Open Sans"/>
                <a:cs typeface="Open Sans"/>
                <a:sym typeface="Wingdings" pitchFamily="2" charset="2"/>
              </a:rPr>
              <a:t>available</a:t>
            </a:r>
            <a:r>
              <a:rPr lang="fi-FI" sz="2400">
                <a:latin typeface="Open Sans"/>
                <a:ea typeface="Open Sans"/>
                <a:cs typeface="Open Sans"/>
                <a:sym typeface="Wingdings" pitchFamily="2" charset="2"/>
              </a:rPr>
              <a:t>! 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/>
              <a:t>Päivi Haltilahti and Kirsi Konttinen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DC76B6C-A8CC-4BC0-98C1-8BE47BF50678}" type="datetime1">
              <a:rPr lang="fi-FI" smtClean="0"/>
              <a:t>3.1.2024</a:t>
            </a:fld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EBB0F66-B0A0-43D3-9504-7E3CCB799844}" type="slidenum">
              <a:rPr lang="fi-FI" smtClean="0"/>
              <a:pPr/>
              <a:t>9</a:t>
            </a:fld>
            <a:endParaRPr lang="fi-FI"/>
          </a:p>
        </p:txBody>
      </p:sp>
      <p:pic>
        <p:nvPicPr>
          <p:cNvPr id="10" name="Picture Placeholder 9" descr="A picture of a bike covered and surrounded with a lot of snow.">
            <a:extLst>
              <a:ext uri="{FF2B5EF4-FFF2-40B4-BE49-F238E27FC236}">
                <a16:creationId xmlns:a16="http://schemas.microsoft.com/office/drawing/2014/main" id="{BFCF4E0B-9C1B-49AC-A22E-2EB537DB8A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5" r="10045"/>
          <a:stretch>
            <a:fillRect/>
          </a:stretch>
        </p:blipFill>
        <p:spPr>
          <a:xfrm>
            <a:off x="8963144" y="263415"/>
            <a:ext cx="2986287" cy="2803751"/>
          </a:xfrm>
        </p:spPr>
      </p:pic>
    </p:spTree>
    <p:extLst>
      <p:ext uri="{BB962C8B-B14F-4D97-AF65-F5344CB8AC3E}">
        <p14:creationId xmlns:p14="http://schemas.microsoft.com/office/powerpoint/2010/main" val="340786763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76D01F8E-4C29-489B-9A61-3CA8FA53BDE6}"/>
    </a:ext>
  </a:extLst>
</a:theme>
</file>

<file path=ppt/theme/theme2.xml><?xml version="1.0" encoding="utf-8"?>
<a:theme xmlns:a="http://schemas.openxmlformats.org/drawingml/2006/main" name="Basic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8C9DB8C-52F9-4C0F-B271-932AA688C93F}"/>
    </a:ext>
  </a:extLst>
</a:theme>
</file>

<file path=ppt/theme/theme3.xml><?xml version="1.0" encoding="utf-8"?>
<a:theme xmlns:a="http://schemas.openxmlformats.org/drawingml/2006/main" name="Section Header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8A67BBD2-CA44-405F-8328-299C4D3984BC}"/>
    </a:ext>
  </a:extLst>
</a:theme>
</file>

<file path=ppt/theme/theme4.xml><?xml version="1.0" encoding="utf-8"?>
<a:theme xmlns:a="http://schemas.openxmlformats.org/drawingml/2006/main" name="Thank You Slides">
  <a:themeElements>
    <a:clrScheme name="UEF">
      <a:dk1>
        <a:srgbClr val="000000"/>
      </a:dk1>
      <a:lt1>
        <a:srgbClr val="FFFFFF"/>
      </a:lt1>
      <a:dk2>
        <a:srgbClr val="000000"/>
      </a:dk2>
      <a:lt2>
        <a:srgbClr val="D4D4D4"/>
      </a:lt2>
      <a:accent1>
        <a:srgbClr val="077E9E"/>
      </a:accent1>
      <a:accent2>
        <a:srgbClr val="006788"/>
      </a:accent2>
      <a:accent3>
        <a:srgbClr val="FFFFFF"/>
      </a:accent3>
      <a:accent4>
        <a:srgbClr val="000000"/>
      </a:accent4>
      <a:accent5>
        <a:srgbClr val="28B8CE"/>
      </a:accent5>
      <a:accent6>
        <a:srgbClr val="005D7B"/>
      </a:accent6>
      <a:hlink>
        <a:srgbClr val="009FB8"/>
      </a:hlink>
      <a:folHlink>
        <a:srgbClr val="28B8CE"/>
      </a:folHlink>
    </a:clrScheme>
    <a:fontScheme name="Otsikko UEF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800" dirty="0">
            <a:latin typeface="Open Sans ExtraBold" panose="020B0906030804020204" pitchFamily="34" charset="0"/>
            <a:ea typeface="Open Sans ExtraBold" panose="020B0906030804020204" pitchFamily="34" charset="0"/>
            <a:cs typeface="Open Sans ExtraBold" panose="020B0906030804020204" pitchFamily="34" charset="0"/>
          </a:defRPr>
        </a:defPPr>
      </a:lstStyle>
    </a:txDef>
  </a:objectDefaults>
  <a:extraClrSchemeLst>
    <a:extraClrScheme>
      <a:clrScheme name="uef_basic_laajamalli-3 1">
        <a:dk1>
          <a:srgbClr val="000000"/>
        </a:dk1>
        <a:lt1>
          <a:srgbClr val="FFFFFF"/>
        </a:lt1>
        <a:dk2>
          <a:srgbClr val="000000"/>
        </a:dk2>
        <a:lt2>
          <a:srgbClr val="D4D4D4"/>
        </a:lt2>
        <a:accent1>
          <a:srgbClr val="D4D800"/>
        </a:accent1>
        <a:accent2>
          <a:srgbClr val="006788"/>
        </a:accent2>
        <a:accent3>
          <a:srgbClr val="FFFFFF"/>
        </a:accent3>
        <a:accent4>
          <a:srgbClr val="000000"/>
        </a:accent4>
        <a:accent5>
          <a:srgbClr val="E6E9AA"/>
        </a:accent5>
        <a:accent6>
          <a:srgbClr val="005D7B"/>
        </a:accent6>
        <a:hlink>
          <a:srgbClr val="009FB8"/>
        </a:hlink>
        <a:folHlink>
          <a:srgbClr val="F9B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EF_PP_template" id="{198A894E-C453-4474-8B58-2621B346F5AD}" vid="{D058893F-AC8B-42C2-8EAF-939ABD3BFC7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CD726DC8FBF4EA6D655F79A93B388" ma:contentTypeVersion="18" ma:contentTypeDescription="Create a new document." ma:contentTypeScope="" ma:versionID="923752e3fff344fb21891b2061dfc159">
  <xsd:schema xmlns:xsd="http://www.w3.org/2001/XMLSchema" xmlns:xs="http://www.w3.org/2001/XMLSchema" xmlns:p="http://schemas.microsoft.com/office/2006/metadata/properties" xmlns:ns2="907acab4-e399-44fc-8452-8ddffc12ad9a" xmlns:ns3="4b127a5d-f816-4fc6-87cd-1bdf985bd3d3" targetNamespace="http://schemas.microsoft.com/office/2006/metadata/properties" ma:root="true" ma:fieldsID="26179116fd9765cae351f532df5791ee" ns2:_="" ns3:_="">
    <xsd:import namespace="907acab4-e399-44fc-8452-8ddffc12ad9a"/>
    <xsd:import namespace="4b127a5d-f816-4fc6-87cd-1bdf985bd3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7acab4-e399-44fc-8452-8ddffc12a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ba83825-fb8d-42b2-af4d-523da4d0f3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27a5d-f816-4fc6-87cd-1bdf985bd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d90f446-6654-4920-8882-e0f1aba3b86c}" ma:internalName="TaxCatchAll" ma:showField="CatchAllData" ma:web="4b127a5d-f816-4fc6-87cd-1bdf985bd3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b127a5d-f816-4fc6-87cd-1bdf985bd3d3" xsi:nil="true"/>
    <lcf76f155ced4ddcb4097134ff3c332f xmlns="907acab4-e399-44fc-8452-8ddffc12ad9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CF7D26-6A61-4929-91A1-A7B08778E465}">
  <ds:schemaRefs>
    <ds:schemaRef ds:uri="4b127a5d-f816-4fc6-87cd-1bdf985bd3d3"/>
    <ds:schemaRef ds:uri="907acab4-e399-44fc-8452-8ddffc12ad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D40AA0A-578F-4EFB-9CAC-A6A085925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5137E3-F61B-4809-B6A9-FFA8DC551C62}">
  <ds:schemaRefs>
    <ds:schemaRef ds:uri="4b127a5d-f816-4fc6-87cd-1bdf985bd3d3"/>
    <ds:schemaRef ds:uri="907acab4-e399-44fc-8452-8ddffc12ad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UEF_PP_template</Template>
  <TotalTime>0</TotalTime>
  <Words>3470</Words>
  <Application>Microsoft Office PowerPoint</Application>
  <PresentationFormat>Widescreen</PresentationFormat>
  <Paragraphs>430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Calibri</vt:lpstr>
      <vt:lpstr>Open Sans</vt:lpstr>
      <vt:lpstr>Open Sans ExtraBold</vt:lpstr>
      <vt:lpstr>Open Sans Light</vt:lpstr>
      <vt:lpstr>Open Sans SemiBold</vt:lpstr>
      <vt:lpstr>Palatino Linotype</vt:lpstr>
      <vt:lpstr>Segoe UI Emoji</vt:lpstr>
      <vt:lpstr>Symbol</vt:lpstr>
      <vt:lpstr>Wingdings</vt:lpstr>
      <vt:lpstr>Title Slides</vt:lpstr>
      <vt:lpstr>Basic</vt:lpstr>
      <vt:lpstr>Section Headers</vt:lpstr>
      <vt:lpstr>Thank You Slides</vt:lpstr>
      <vt:lpstr>Basics about Studying at UEF  </vt:lpstr>
      <vt:lpstr>Topics</vt:lpstr>
      <vt:lpstr>Expectations</vt:lpstr>
      <vt:lpstr>Expectations</vt:lpstr>
      <vt:lpstr>Expectations</vt:lpstr>
      <vt:lpstr>Preconceptions</vt:lpstr>
      <vt:lpstr>General about Studying</vt:lpstr>
      <vt:lpstr>General about Studying</vt:lpstr>
      <vt:lpstr>General about Studying</vt:lpstr>
      <vt:lpstr>Face-to-face or online?</vt:lpstr>
      <vt:lpstr>Online Studying</vt:lpstr>
      <vt:lpstr>How to Start Your Studies? https://kamu.uef.fi/en/tietopankki/new-students/orientation-for-international-students/     </vt:lpstr>
      <vt:lpstr>How to Start Your Studies?</vt:lpstr>
      <vt:lpstr>How to Start Your Studies?</vt:lpstr>
      <vt:lpstr>How to Start Your Studies?</vt:lpstr>
      <vt:lpstr>Course Registration</vt:lpstr>
      <vt:lpstr>Attending the First Lecture</vt:lpstr>
      <vt:lpstr>Attending the First Lecture</vt:lpstr>
      <vt:lpstr>Different Ways of Completing Courses </vt:lpstr>
      <vt:lpstr>Different Ways of Completing Courses </vt:lpstr>
      <vt:lpstr>Different Ways of Completing Courses </vt:lpstr>
      <vt:lpstr>Attending Teaching</vt:lpstr>
      <vt:lpstr>Attending Teaching</vt:lpstr>
      <vt:lpstr>Attending Online Courses </vt:lpstr>
      <vt:lpstr>How to Manage the Schedules?</vt:lpstr>
      <vt:lpstr>How to Manage the Schedules?</vt:lpstr>
      <vt:lpstr>Exams</vt:lpstr>
      <vt:lpstr>Exams</vt:lpstr>
      <vt:lpstr>Exams</vt:lpstr>
      <vt:lpstr>An example of an exam</vt:lpstr>
      <vt:lpstr>An example of an exam</vt:lpstr>
      <vt:lpstr>Attending a Traditional Exam in a Classroom</vt:lpstr>
      <vt:lpstr>Attending a Traditional Exam in a Classroom</vt:lpstr>
      <vt:lpstr>Cheating in an Exam? </vt:lpstr>
      <vt:lpstr>Cheating in an Exam? </vt:lpstr>
      <vt:lpstr>Plagiarism? </vt:lpstr>
      <vt:lpstr>Plagerism? </vt:lpstr>
      <vt:lpstr>Plagerism? </vt:lpstr>
      <vt:lpstr>Assessment and Results </vt:lpstr>
      <vt:lpstr>Assessment and Results </vt:lpstr>
      <vt:lpstr>Assessment and Results </vt:lpstr>
      <vt:lpstr>Transcript of records </vt:lpstr>
      <vt:lpstr>Student’s rights and obligations</vt:lpstr>
      <vt:lpstr>Student’s Rights and Obligations https://kamu.uef.fi/en/tietopankki/students-rights-and-obligations/</vt:lpstr>
      <vt:lpstr>Accessibility in studies</vt:lpstr>
      <vt:lpstr>Accessibility in Studies</vt:lpstr>
      <vt:lpstr>Problems with Studies?</vt:lpstr>
      <vt:lpstr>Problems with studies?</vt:lpstr>
      <vt:lpstr>PowerPoint Presentation</vt:lpstr>
    </vt:vector>
  </TitlesOfParts>
  <Company>University of Eastern Finland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at UEF  as a Master’s Degree Student</dc:title>
  <dc:creator>Päivi Haltilahti</dc:creator>
  <cp:keywords>UEF Powerpoint template</cp:keywords>
  <cp:lastModifiedBy>Kirsi Konttinen</cp:lastModifiedBy>
  <cp:revision>36</cp:revision>
  <dcterms:created xsi:type="dcterms:W3CDTF">2020-06-30T08:33:17Z</dcterms:created>
  <dcterms:modified xsi:type="dcterms:W3CDTF">2024-01-03T13:47:58Z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0x0101001FACD726DC8FBF4EA6D655F79A93B388</vt:lpwstr>
  </property>
  <property fmtid="{D5CDD505-2E9C-101B-9397-08002B2CF9AE}" pid="3" name="MediaServiceImageTags">
    <vt:lpwstr/>
  </property>
</Properties>
</file>