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4" r:id="rId5"/>
    <p:sldMasterId id="2147483670" r:id="rId6"/>
    <p:sldMasterId id="2147483674" r:id="rId7"/>
    <p:sldMasterId id="2147483803" r:id="rId8"/>
  </p:sldMasterIdLst>
  <p:notesMasterIdLst>
    <p:notesMasterId r:id="rId31"/>
  </p:notesMasterIdLst>
  <p:sldIdLst>
    <p:sldId id="256" r:id="rId9"/>
    <p:sldId id="259" r:id="rId10"/>
    <p:sldId id="257" r:id="rId11"/>
    <p:sldId id="286" r:id="rId12"/>
    <p:sldId id="288" r:id="rId13"/>
    <p:sldId id="289" r:id="rId14"/>
    <p:sldId id="263" r:id="rId15"/>
    <p:sldId id="267" r:id="rId16"/>
    <p:sldId id="278" r:id="rId17"/>
    <p:sldId id="279" r:id="rId18"/>
    <p:sldId id="264" r:id="rId19"/>
    <p:sldId id="283" r:id="rId20"/>
    <p:sldId id="273" r:id="rId21"/>
    <p:sldId id="280" r:id="rId22"/>
    <p:sldId id="266" r:id="rId23"/>
    <p:sldId id="290" r:id="rId24"/>
    <p:sldId id="284" r:id="rId25"/>
    <p:sldId id="271" r:id="rId26"/>
    <p:sldId id="272" r:id="rId27"/>
    <p:sldId id="285" r:id="rId28"/>
    <p:sldId id="270" r:id="rId29"/>
    <p:sldId id="274" r:id="rId30"/>
  </p:sldIdLst>
  <p:sldSz cx="12192000" cy="6858000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609585" algn="l" rtl="0" fontAlgn="base">
      <a:spcBef>
        <a:spcPct val="0"/>
      </a:spcBef>
      <a:spcAft>
        <a:spcPct val="0"/>
      </a:spcAft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1219170" algn="l" rtl="0" fontAlgn="base">
      <a:spcBef>
        <a:spcPct val="0"/>
      </a:spcBef>
      <a:spcAft>
        <a:spcPct val="0"/>
      </a:spcAft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828754" algn="l" rtl="0" fontAlgn="base">
      <a:spcBef>
        <a:spcPct val="0"/>
      </a:spcBef>
      <a:spcAft>
        <a:spcPct val="0"/>
      </a:spcAft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2438339" algn="l" rtl="0" fontAlgn="base">
      <a:spcBef>
        <a:spcPct val="0"/>
      </a:spcBef>
      <a:spcAft>
        <a:spcPct val="0"/>
      </a:spcAft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3047924" algn="l" defTabSz="1219170" rtl="0" eaLnBrk="1" latinLnBrk="0" hangingPunct="1"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3657509" algn="l" defTabSz="1219170" rtl="0" eaLnBrk="1" latinLnBrk="0" hangingPunct="1"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4267093" algn="l" defTabSz="1219170" rtl="0" eaLnBrk="1" latinLnBrk="0" hangingPunct="1"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4876678" algn="l" defTabSz="1219170" rtl="0" eaLnBrk="1" latinLnBrk="0" hangingPunct="1"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088AAD-E80F-43DF-81C7-FF26E84B7D86}" v="2" dt="2024-01-08T07:27:11.2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microsoft.com/office/2015/10/relationships/revisionInfo" Target="revisionInfo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C07A4-58BB-405C-9D31-0549697C7F94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5D510-79C1-42B0-A063-D82EAA1677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4418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35D510-79C1-42B0-A063-D82EAA167706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3179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6">
            <a:extLst>
              <a:ext uri="{FF2B5EF4-FFF2-40B4-BE49-F238E27FC236}">
                <a16:creationId xmlns:a16="http://schemas.microsoft.com/office/drawing/2014/main" id="{6E8B1222-E1E1-4677-9C9B-0BAA01BAC3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2635" y="2637736"/>
            <a:ext cx="10466729" cy="1555373"/>
          </a:xfrm>
        </p:spPr>
        <p:txBody>
          <a:bodyPr/>
          <a:lstStyle>
            <a:lvl1pPr>
              <a:defRPr/>
            </a:lvl1pPr>
          </a:lstStyle>
          <a:p>
            <a:r>
              <a:rPr lang="en-GB" sz="4000"/>
              <a:t>Click to add a presentation title</a:t>
            </a:r>
            <a:endParaRPr lang="fi-FI" sz="4000"/>
          </a:p>
        </p:txBody>
      </p:sp>
      <p:sp>
        <p:nvSpPr>
          <p:cNvPr id="5" name="Alaotsikko 2">
            <a:extLst>
              <a:ext uri="{FF2B5EF4-FFF2-40B4-BE49-F238E27FC236}">
                <a16:creationId xmlns:a16="http://schemas.microsoft.com/office/drawing/2014/main" id="{961CAF15-4E86-472B-92F9-59038918E2A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62636" y="4206686"/>
            <a:ext cx="10466728" cy="487862"/>
          </a:xfrm>
        </p:spPr>
        <p:txBody>
          <a:bodyPr/>
          <a:lstStyle>
            <a:lvl1pPr marL="0" indent="0">
              <a:buNone/>
              <a:defRPr sz="160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GB"/>
              <a:t>Click to add Author of the presentation, Name of the event and date</a:t>
            </a:r>
          </a:p>
        </p:txBody>
      </p:sp>
      <p:pic>
        <p:nvPicPr>
          <p:cNvPr id="10" name="Kuva 9" descr="University of Eastern Finland logo">
            <a:extLst>
              <a:ext uri="{FF2B5EF4-FFF2-40B4-BE49-F238E27FC236}">
                <a16:creationId xmlns:a16="http://schemas.microsoft.com/office/drawing/2014/main" id="{4EA83066-059C-4945-9E44-183F56EB81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272" y="-7079"/>
            <a:ext cx="2160240" cy="201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36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">
            <a:extLst>
              <a:ext uri="{FF2B5EF4-FFF2-40B4-BE49-F238E27FC236}">
                <a16:creationId xmlns:a16="http://schemas.microsoft.com/office/drawing/2014/main" id="{0C3C0B8B-BC55-4E54-9EE6-A36B14ED050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287" y="3263532"/>
            <a:ext cx="4001997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r>
              <a:rPr lang="fi-FI"/>
              <a:t>Thank you!</a:t>
            </a:r>
          </a:p>
        </p:txBody>
      </p:sp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5DE2D3C8-AAA2-4BCA-8E0D-1A040AB72F1A}"/>
              </a:ext>
            </a:extLst>
          </p:cNvPr>
          <p:cNvSpPr txBox="1">
            <a:spLocks/>
          </p:cNvSpPr>
          <p:nvPr userDrawn="1"/>
        </p:nvSpPr>
        <p:spPr>
          <a:xfrm>
            <a:off x="838200" y="4609909"/>
            <a:ext cx="10515600" cy="603222"/>
          </a:xfrm>
          <a:prstGeom prst="rect">
            <a:avLst/>
          </a:prstGeom>
        </p:spPr>
        <p:txBody>
          <a:bodyPr/>
          <a:lstStyle>
            <a:lvl1pPr marL="219071" indent="-219071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•"/>
              <a:defRPr sz="2400">
                <a:solidFill>
                  <a:srgbClr val="353535"/>
                </a:solidFill>
                <a:latin typeface="+mn-lt"/>
                <a:ea typeface="+mn-ea"/>
                <a:cs typeface="+mn-cs"/>
              </a:defRPr>
            </a:lvl1pPr>
            <a:lvl2pPr marL="752457" indent="-318128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–"/>
              <a:defRPr>
                <a:solidFill>
                  <a:srgbClr val="353535"/>
                </a:solidFill>
                <a:latin typeface="+mn-lt"/>
              </a:defRPr>
            </a:lvl2pPr>
            <a:lvl3pPr marL="1181070" indent="-213355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•"/>
              <a:defRPr sz="1920">
                <a:solidFill>
                  <a:srgbClr val="353535"/>
                </a:solidFill>
                <a:latin typeface="+mn-lt"/>
              </a:defRPr>
            </a:lvl3pPr>
            <a:lvl4pPr marL="1605876" indent="-209545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–"/>
              <a:defRPr sz="1680">
                <a:solidFill>
                  <a:srgbClr val="353535"/>
                </a:solidFill>
                <a:latin typeface="+mn-lt"/>
              </a:defRPr>
            </a:lvl4pPr>
            <a:lvl5pPr marL="2047825" indent="-22669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»"/>
              <a:defRPr sz="1680">
                <a:solidFill>
                  <a:srgbClr val="353535"/>
                </a:solidFill>
                <a:latin typeface="+mn-lt"/>
              </a:defRPr>
            </a:lvl5pPr>
            <a:lvl6pPr marL="2596451" indent="-226690" algn="l" rtl="0" fontAlgn="base">
              <a:spcBef>
                <a:spcPct val="0"/>
              </a:spcBef>
              <a:spcAft>
                <a:spcPct val="30000"/>
              </a:spcAft>
              <a:buChar char="»"/>
              <a:defRPr sz="1680">
                <a:solidFill>
                  <a:schemeClr val="tx1"/>
                </a:solidFill>
                <a:latin typeface="+mn-lt"/>
              </a:defRPr>
            </a:lvl6pPr>
            <a:lvl7pPr marL="3145077" indent="-226690" algn="l" rtl="0" fontAlgn="base">
              <a:spcBef>
                <a:spcPct val="0"/>
              </a:spcBef>
              <a:spcAft>
                <a:spcPct val="30000"/>
              </a:spcAft>
              <a:buChar char="»"/>
              <a:defRPr sz="1680">
                <a:solidFill>
                  <a:schemeClr val="tx1"/>
                </a:solidFill>
                <a:latin typeface="+mn-lt"/>
              </a:defRPr>
            </a:lvl7pPr>
            <a:lvl8pPr marL="3693704" indent="-226690" algn="l" rtl="0" fontAlgn="base">
              <a:spcBef>
                <a:spcPct val="0"/>
              </a:spcBef>
              <a:spcAft>
                <a:spcPct val="30000"/>
              </a:spcAft>
              <a:buChar char="»"/>
              <a:defRPr sz="1680">
                <a:solidFill>
                  <a:schemeClr val="tx1"/>
                </a:solidFill>
                <a:latin typeface="+mn-lt"/>
              </a:defRPr>
            </a:lvl8pPr>
            <a:lvl9pPr marL="4242330" indent="-226690" algn="l" rtl="0" fontAlgn="base">
              <a:spcBef>
                <a:spcPct val="0"/>
              </a:spcBef>
              <a:spcAft>
                <a:spcPct val="30000"/>
              </a:spcAft>
              <a:buChar char="»"/>
              <a:defRPr sz="168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fi-FI" b="1" kern="0">
                <a:solidFill>
                  <a:srgbClr val="077E9E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uef.fi</a:t>
            </a:r>
          </a:p>
        </p:txBody>
      </p:sp>
      <p:pic>
        <p:nvPicPr>
          <p:cNvPr id="4" name="Kuva 3" descr="University of Eastern Finland logo">
            <a:extLst>
              <a:ext uri="{FF2B5EF4-FFF2-40B4-BE49-F238E27FC236}">
                <a16:creationId xmlns:a16="http://schemas.microsoft.com/office/drawing/2014/main" id="{3A4A8D27-7932-4F40-88E1-E5EEB3F319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0" y="468263"/>
            <a:ext cx="3048000" cy="26543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63F31-9BD6-46C9-9BE2-26ADB445C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Author of the presentation, Name of the event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71D08C-1FE5-4B0C-BF33-F10523742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718C-E7C6-4A7E-9A57-A0461A6E8F98}" type="datetimeFigureOut">
              <a:rPr lang="fi-FI" smtClean="0"/>
              <a:pPr/>
              <a:t>8.1.2024</a:t>
            </a:fld>
            <a:endParaRPr lang="fi-F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838A428-FE3A-4184-AD9A-A82A8558A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3E43-8BC8-48FB-A94B-C304C3541EE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18F550B2-ABCA-9D46-92B2-F84A6FC1F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C8ADC880-827C-A44D-95B2-C921C905C2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42" y="4723706"/>
            <a:ext cx="4727086" cy="141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64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 The Middle Of Knowhe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FADE47-E883-4130-BCB8-FF11458DB07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4500" y="495206"/>
            <a:ext cx="10923000" cy="66844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i-FI"/>
              <a:t>Where are we?</a:t>
            </a:r>
          </a:p>
        </p:txBody>
      </p:sp>
      <p:pic>
        <p:nvPicPr>
          <p:cNvPr id="6" name="Kuva 5" descr="Picture that includes the Map. Kuva, joka sisältää kartan. Suomi on kartassa nostettu esille. Suomen kartalla merkattu yliopistokaupungit Kuopio ja Joensuu. It reads &quot;We are in the middle of knowhere&quot; in the picture.">
            <a:extLst>
              <a:ext uri="{FF2B5EF4-FFF2-40B4-BE49-F238E27FC236}">
                <a16:creationId xmlns:a16="http://schemas.microsoft.com/office/drawing/2014/main" id="{97E15904-6571-4221-AC30-06408E63DF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853" y="1273358"/>
            <a:ext cx="8138294" cy="482188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436FA-DFF8-4468-A28A-B523CBA76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Author of the presentation, Name of the event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D4B20-F49E-445A-A226-05D0F6F58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718C-E7C6-4A7E-9A57-A0461A6E8F98}" type="datetimeFigureOut">
              <a:rPr lang="fi-FI" smtClean="0"/>
              <a:pPr/>
              <a:t>8.1.2024</a:t>
            </a:fld>
            <a:endParaRPr lang="fi-FI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AE74B7C-CF9C-4A5A-A2F2-4D3370CBF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3E43-8BC8-48FB-A94B-C304C3541EE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18F550B2-ABCA-9D46-92B2-F84A6FC1F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802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27382" y="657226"/>
            <a:ext cx="11137237" cy="1008064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27382" y="1844676"/>
            <a:ext cx="11137237" cy="41767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84317" y="6272344"/>
            <a:ext cx="1166283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320">
                <a:solidFill>
                  <a:srgbClr val="353535"/>
                </a:solidFill>
              </a:defRPr>
            </a:lvl1pPr>
          </a:lstStyle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8.1.2024</a:t>
            </a:fld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0353" y="6272344"/>
            <a:ext cx="5913967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32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/>
              <a:t>Opiskelijan IT-palvelut ja tietoturva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35784" y="6257521"/>
            <a:ext cx="480483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320" b="1">
                <a:solidFill>
                  <a:srgbClr val="353535"/>
                </a:solidFill>
                <a:latin typeface="Myriad pro"/>
                <a:cs typeface="Myriad pro"/>
              </a:defRPr>
            </a:lvl1pPr>
          </a:lstStyle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1871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27382" y="657226"/>
            <a:ext cx="11137237" cy="1008064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27382" y="1844676"/>
            <a:ext cx="6528725" cy="41767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84317" y="6272344"/>
            <a:ext cx="1166283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320">
                <a:solidFill>
                  <a:srgbClr val="353535"/>
                </a:solidFill>
              </a:defRPr>
            </a:lvl1pPr>
          </a:lstStyle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8.1.2024</a:t>
            </a:fld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0353" y="6272344"/>
            <a:ext cx="5913967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32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/>
              <a:t>Opiskelijan IT-palvelut ja tietoturva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35784" y="6257521"/>
            <a:ext cx="480483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320" b="1">
                <a:solidFill>
                  <a:srgbClr val="353535"/>
                </a:solidFill>
                <a:latin typeface="Myriad pro"/>
                <a:cs typeface="Myriad pro"/>
              </a:defRPr>
            </a:lvl1pPr>
          </a:lstStyle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  <p:sp>
        <p:nvSpPr>
          <p:cNvPr id="9" name="Sisällön paikkamerkki 2"/>
          <p:cNvSpPr>
            <a:spLocks noGrp="1"/>
          </p:cNvSpPr>
          <p:nvPr>
            <p:ph idx="13"/>
          </p:nvPr>
        </p:nvSpPr>
        <p:spPr>
          <a:xfrm>
            <a:off x="7248128" y="1873627"/>
            <a:ext cx="4416491" cy="414766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89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84317" y="6272344"/>
            <a:ext cx="1166283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320">
                <a:solidFill>
                  <a:srgbClr val="353535"/>
                </a:solidFill>
              </a:defRPr>
            </a:lvl1pPr>
          </a:lstStyle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8.1.2024</a:t>
            </a:fld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0353" y="6272344"/>
            <a:ext cx="5913967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32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/>
              <a:t>Opiskelijan IT-palvelut ja tietoturva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35784" y="6257521"/>
            <a:ext cx="480483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320" b="1">
                <a:solidFill>
                  <a:srgbClr val="353535"/>
                </a:solidFill>
                <a:latin typeface="Myriad pro"/>
                <a:cs typeface="Myriad pro"/>
              </a:defRPr>
            </a:lvl1pPr>
          </a:lstStyle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4850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loi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11424" y="2651314"/>
            <a:ext cx="10657184" cy="1555373"/>
          </a:xfrm>
        </p:spPr>
        <p:txBody>
          <a:bodyPr/>
          <a:lstStyle>
            <a:lvl1pPr>
              <a:lnSpc>
                <a:spcPts val="5040"/>
              </a:lnSpc>
              <a:defRPr sz="3960"/>
            </a:lvl1pPr>
          </a:lstStyle>
          <a:p>
            <a:r>
              <a:rPr lang="fi-FI"/>
              <a:t>Lisää esityksen otsikko napsauttamalla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911424" y="4206687"/>
            <a:ext cx="10657184" cy="345638"/>
          </a:xfrm>
        </p:spPr>
        <p:txBody>
          <a:bodyPr rIns="91440"/>
          <a:lstStyle>
            <a:lvl1pPr marL="0" indent="0">
              <a:buFontTx/>
              <a:buNone/>
              <a:defRPr sz="1680" i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alaotsikon perustyyliä napsauttamalla</a:t>
            </a:r>
          </a:p>
        </p:txBody>
      </p:sp>
      <p:sp>
        <p:nvSpPr>
          <p:cNvPr id="11" name="Tekstiruutu 10"/>
          <p:cNvSpPr txBox="1"/>
          <p:nvPr userDrawn="1"/>
        </p:nvSpPr>
        <p:spPr>
          <a:xfrm>
            <a:off x="431371" y="6225814"/>
            <a:ext cx="4704523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20" b="1">
                <a:solidFill>
                  <a:schemeClr val="bg2">
                    <a:lumMod val="25000"/>
                  </a:schemeClr>
                </a:solidFill>
                <a:latin typeface="Myriad pro"/>
                <a:cs typeface="Myriad pro"/>
              </a:rPr>
              <a:t>UEF</a:t>
            </a:r>
            <a:r>
              <a:rPr lang="fi-FI" sz="1320">
                <a:solidFill>
                  <a:schemeClr val="bg2">
                    <a:lumMod val="25000"/>
                  </a:schemeClr>
                </a:solidFill>
                <a:latin typeface="Myriad pro"/>
                <a:cs typeface="Myriad pro"/>
              </a:rPr>
              <a:t> // </a:t>
            </a:r>
            <a:r>
              <a:rPr lang="fi-FI" sz="1320" err="1">
                <a:solidFill>
                  <a:schemeClr val="bg2">
                    <a:lumMod val="25000"/>
                  </a:schemeClr>
                </a:solidFill>
                <a:latin typeface="Myriad pro"/>
                <a:cs typeface="Myriad pro"/>
              </a:rPr>
              <a:t>University</a:t>
            </a:r>
            <a:r>
              <a:rPr lang="fi-FI" sz="1320">
                <a:solidFill>
                  <a:schemeClr val="bg2">
                    <a:lumMod val="25000"/>
                  </a:schemeClr>
                </a:solidFill>
                <a:latin typeface="Myriad pro"/>
                <a:cs typeface="Myriad pro"/>
              </a:rPr>
              <a:t> of Eastern Finland</a:t>
            </a:r>
          </a:p>
        </p:txBody>
      </p:sp>
      <p:sp>
        <p:nvSpPr>
          <p:cNvPr id="9" name="Suorakulmio 8"/>
          <p:cNvSpPr/>
          <p:nvPr userDrawn="1"/>
        </p:nvSpPr>
        <p:spPr>
          <a:xfrm>
            <a:off x="527382" y="6739949"/>
            <a:ext cx="11137237" cy="14543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16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0" hasCustomPrompt="1"/>
          </p:nvPr>
        </p:nvSpPr>
        <p:spPr>
          <a:xfrm>
            <a:off x="6864086" y="6194107"/>
            <a:ext cx="4800533" cy="345638"/>
          </a:xfrm>
        </p:spPr>
        <p:txBody>
          <a:bodyPr/>
          <a:lstStyle>
            <a:lvl1pPr marL="0" indent="0" algn="r">
              <a:buNone/>
              <a:defRPr sz="1440" i="1">
                <a:solidFill>
                  <a:schemeClr val="accent2"/>
                </a:solidFill>
              </a:defRPr>
            </a:lvl1pPr>
          </a:lstStyle>
          <a:p>
            <a:r>
              <a:rPr lang="fi-FI"/>
              <a:t>Etunimi Sukunimi </a:t>
            </a:r>
          </a:p>
        </p:txBody>
      </p:sp>
      <p:pic>
        <p:nvPicPr>
          <p:cNvPr id="18" name="Kuva 17" descr="UEF_tunnus_harmaa_tausta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605" y="481824"/>
            <a:ext cx="1910871" cy="162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817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487487" y="657227"/>
            <a:ext cx="10177200" cy="1008064"/>
          </a:xfrm>
        </p:spPr>
        <p:txBody>
          <a:bodyPr/>
          <a:lstStyle>
            <a:lvl1pPr>
              <a:defRPr/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add</a:t>
            </a:r>
            <a:r>
              <a:rPr lang="fi-FI"/>
              <a:t> </a:t>
            </a:r>
            <a:r>
              <a:rPr lang="fi-FI" err="1"/>
              <a:t>title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487487" y="1844677"/>
            <a:ext cx="10177200" cy="417671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add</a:t>
            </a:r>
            <a:r>
              <a:rPr lang="fi-FI"/>
              <a:t> </a:t>
            </a:r>
            <a:r>
              <a:rPr lang="fi-FI" err="1"/>
              <a:t>text</a:t>
            </a:r>
            <a:endParaRPr lang="fi-FI"/>
          </a:p>
          <a:p>
            <a:pPr lvl="1"/>
            <a:r>
              <a:rPr lang="fi-FI"/>
              <a:t>Second </a:t>
            </a:r>
            <a:r>
              <a:rPr lang="fi-FI" err="1"/>
              <a:t>level</a:t>
            </a:r>
            <a:endParaRPr lang="fi-FI"/>
          </a:p>
          <a:p>
            <a:pPr lvl="2"/>
            <a:r>
              <a:rPr lang="fi-FI"/>
              <a:t>Third </a:t>
            </a:r>
            <a:r>
              <a:rPr lang="fi-FI" err="1"/>
              <a:t>level</a:t>
            </a:r>
            <a:endParaRPr lang="fi-FI"/>
          </a:p>
          <a:p>
            <a:pPr lvl="3"/>
            <a:r>
              <a:rPr lang="fi-FI" err="1"/>
              <a:t>Fourth</a:t>
            </a:r>
            <a:r>
              <a:rPr lang="fi-FI"/>
              <a:t> </a:t>
            </a:r>
            <a:r>
              <a:rPr lang="fi-FI" err="1"/>
              <a:t>level</a:t>
            </a:r>
            <a:endParaRPr lang="fi-FI"/>
          </a:p>
          <a:p>
            <a:pPr lvl="4"/>
            <a:r>
              <a:rPr lang="fi-FI" err="1"/>
              <a:t>Fifth</a:t>
            </a:r>
            <a:r>
              <a:rPr lang="fi-FI"/>
              <a:t> </a:t>
            </a:r>
            <a:r>
              <a:rPr lang="fi-FI" err="1"/>
              <a:t>level</a:t>
            </a: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261B90-3DB4-42AE-A02A-56B040B9F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 of the presentation, Name of the event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06E838-F137-447E-B833-0AA556713E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98765" y="6215924"/>
            <a:ext cx="1144275" cy="288000"/>
          </a:xfrm>
        </p:spPr>
        <p:txBody>
          <a:bodyPr/>
          <a:lstStyle>
            <a:lvl1pPr algn="r">
              <a:defRPr/>
            </a:lvl1pPr>
          </a:lstStyle>
          <a:p>
            <a:pPr algn="r"/>
            <a:fld id="{8E3A6F43-8BDE-4324-9D50-9F0AABC6B5BF}" type="datetime1">
              <a:rPr lang="fi-FI" smtClean="0"/>
              <a:pPr algn="r"/>
              <a:t>8.1.2024</a:t>
            </a:fld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DBA5AC-0417-417B-9DAD-D4E3638DE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3" name="Ryhmä 12" descr="Logo of University of Eastern Finland">
            <a:extLst>
              <a:ext uri="{FF2B5EF4-FFF2-40B4-BE49-F238E27FC236}">
                <a16:creationId xmlns:a16="http://schemas.microsoft.com/office/drawing/2014/main" id="{9911084A-5A10-43A7-BBB7-C7CCDFFD3AE6}"/>
              </a:ext>
            </a:extLst>
          </p:cNvPr>
          <p:cNvGrpSpPr/>
          <p:nvPr userDrawn="1"/>
        </p:nvGrpSpPr>
        <p:grpSpPr>
          <a:xfrm>
            <a:off x="0" y="0"/>
            <a:ext cx="1131216" cy="1131216"/>
            <a:chOff x="0" y="0"/>
            <a:chExt cx="1131216" cy="1131216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F85D33BF-DF81-4959-8790-6F7DA577204C}"/>
                </a:ext>
              </a:extLst>
            </p:cNvPr>
            <p:cNvSpPr/>
            <p:nvPr userDrawn="1"/>
          </p:nvSpPr>
          <p:spPr>
            <a:xfrm>
              <a:off x="0" y="0"/>
              <a:ext cx="1131216" cy="11312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5" name="Kuva 14">
              <a:extLst>
                <a:ext uri="{FF2B5EF4-FFF2-40B4-BE49-F238E27FC236}">
                  <a16:creationId xmlns:a16="http://schemas.microsoft.com/office/drawing/2014/main" id="{BD33B217-0100-44A7-96E1-B0B36202EC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13801" y="288106"/>
              <a:ext cx="503614" cy="5550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1220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Conten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487488" y="657227"/>
            <a:ext cx="10177131" cy="1008064"/>
          </a:xfrm>
        </p:spPr>
        <p:txBody>
          <a:bodyPr/>
          <a:lstStyle>
            <a:lvl1pPr>
              <a:defRPr sz="4000" b="1" i="0">
                <a:solidFill>
                  <a:schemeClr val="tx1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add</a:t>
            </a:r>
            <a:r>
              <a:rPr lang="fi-FI"/>
              <a:t> </a:t>
            </a:r>
            <a:r>
              <a:rPr lang="fi-FI" err="1"/>
              <a:t>title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487488" y="1844677"/>
            <a:ext cx="5568619" cy="4147200"/>
          </a:xfrm>
        </p:spPr>
        <p:txBody>
          <a:bodyPr/>
          <a:lstStyle>
            <a:lvl1pPr marL="219071" indent="-219071">
              <a:buFont typeface="Wingdings" pitchFamily="2" charset="2"/>
              <a:buChar char="§"/>
              <a:defRPr sz="28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add</a:t>
            </a:r>
            <a:r>
              <a:rPr lang="fi-FI"/>
              <a:t> </a:t>
            </a:r>
            <a:r>
              <a:rPr lang="fi-FI" err="1"/>
              <a:t>text</a:t>
            </a:r>
            <a:endParaRPr lang="fi-FI"/>
          </a:p>
          <a:p>
            <a:pPr lvl="1"/>
            <a:r>
              <a:rPr lang="fi-FI"/>
              <a:t>Second </a:t>
            </a:r>
            <a:r>
              <a:rPr lang="fi-FI" err="1"/>
              <a:t>level</a:t>
            </a:r>
            <a:endParaRPr lang="fi-FI"/>
          </a:p>
          <a:p>
            <a:pPr lvl="2"/>
            <a:r>
              <a:rPr lang="fi-FI"/>
              <a:t>Third </a:t>
            </a:r>
            <a:r>
              <a:rPr lang="fi-FI" err="1"/>
              <a:t>level</a:t>
            </a:r>
            <a:endParaRPr lang="fi-FI"/>
          </a:p>
          <a:p>
            <a:pPr lvl="3"/>
            <a:r>
              <a:rPr lang="fi-FI" err="1"/>
              <a:t>Fourth</a:t>
            </a:r>
            <a:r>
              <a:rPr lang="fi-FI"/>
              <a:t> </a:t>
            </a:r>
            <a:r>
              <a:rPr lang="fi-FI" err="1"/>
              <a:t>level</a:t>
            </a:r>
            <a:endParaRPr lang="fi-FI"/>
          </a:p>
          <a:p>
            <a:pPr lvl="4"/>
            <a:r>
              <a:rPr lang="fi-FI" err="1"/>
              <a:t>Fifth</a:t>
            </a:r>
            <a:r>
              <a:rPr lang="fi-FI"/>
              <a:t> </a:t>
            </a:r>
            <a:r>
              <a:rPr lang="fi-FI" err="1"/>
              <a:t>level</a:t>
            </a:r>
            <a:endParaRPr lang="en-US"/>
          </a:p>
        </p:txBody>
      </p:sp>
      <p:sp>
        <p:nvSpPr>
          <p:cNvPr id="15" name="Kuvan paikkamerkki 14">
            <a:extLst>
              <a:ext uri="{FF2B5EF4-FFF2-40B4-BE49-F238E27FC236}">
                <a16:creationId xmlns:a16="http://schemas.microsoft.com/office/drawing/2014/main" id="{112E130C-4CD1-428F-81B6-964A4E563D0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247419" y="1843200"/>
            <a:ext cx="4417200" cy="4147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err="1"/>
              <a:t>Click</a:t>
            </a:r>
            <a:r>
              <a:rPr lang="fi-FI"/>
              <a:t>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icon</a:t>
            </a:r>
            <a:r>
              <a:rPr lang="fi-FI"/>
              <a:t> to </a:t>
            </a:r>
            <a:r>
              <a:rPr lang="fi-FI" err="1"/>
              <a:t>insert</a:t>
            </a:r>
            <a:r>
              <a:rPr lang="fi-FI"/>
              <a:t> a </a:t>
            </a:r>
            <a:r>
              <a:rPr lang="fi-FI" err="1"/>
              <a:t>picture</a:t>
            </a:r>
            <a:r>
              <a:rPr lang="fi-FI"/>
              <a:t> 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0E5C76-121C-448D-9F68-E65E73259F63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i-FI"/>
              <a:t>Author of the presentation, Name of the event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788231-FDE9-41B6-9D5C-7B13305C9BEF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8E3A6F43-8BDE-4324-9D50-9F0AABC6B5BF}" type="datetime1">
              <a:rPr lang="fi-FI" smtClean="0"/>
              <a:t>8.1.2024</a:t>
            </a:fld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7DB659-00AB-408E-BAA4-2222F11A14CD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1" name="Ryhmä 10" descr="Logo of University of Eastern Finland">
            <a:extLst>
              <a:ext uri="{FF2B5EF4-FFF2-40B4-BE49-F238E27FC236}">
                <a16:creationId xmlns:a16="http://schemas.microsoft.com/office/drawing/2014/main" id="{6BD905CD-23DE-4767-A067-9DA32AF7A202}"/>
              </a:ext>
            </a:extLst>
          </p:cNvPr>
          <p:cNvGrpSpPr/>
          <p:nvPr userDrawn="1"/>
        </p:nvGrpSpPr>
        <p:grpSpPr>
          <a:xfrm>
            <a:off x="0" y="0"/>
            <a:ext cx="1131216" cy="1131216"/>
            <a:chOff x="0" y="0"/>
            <a:chExt cx="1131216" cy="1131216"/>
          </a:xfrm>
        </p:grpSpPr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B3520882-2102-42EB-8F13-E8D029CDB74D}"/>
                </a:ext>
              </a:extLst>
            </p:cNvPr>
            <p:cNvSpPr/>
            <p:nvPr userDrawn="1"/>
          </p:nvSpPr>
          <p:spPr>
            <a:xfrm>
              <a:off x="0" y="0"/>
              <a:ext cx="1131216" cy="11312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3" name="Kuva 12">
              <a:extLst>
                <a:ext uri="{FF2B5EF4-FFF2-40B4-BE49-F238E27FC236}">
                  <a16:creationId xmlns:a16="http://schemas.microsoft.com/office/drawing/2014/main" id="{CEB98AFE-A14F-4B3B-B642-A594CB6B5D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13801" y="288106"/>
              <a:ext cx="503614" cy="5550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61870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 1">
            <a:extLst>
              <a:ext uri="{FF2B5EF4-FFF2-40B4-BE49-F238E27FC236}">
                <a16:creationId xmlns:a16="http://schemas.microsoft.com/office/drawing/2014/main" id="{96EF3593-8F7E-42CF-A585-674ADEC0CE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9" y="657227"/>
            <a:ext cx="10273140" cy="1008064"/>
          </a:xfrm>
        </p:spPr>
        <p:txBody>
          <a:bodyPr/>
          <a:lstStyle>
            <a:lvl1pPr>
              <a:defRPr/>
            </a:lvl1pPr>
          </a:lstStyle>
          <a:p>
            <a:r>
              <a:rPr lang="fi-FI" err="1">
                <a:solidFill>
                  <a:schemeClr val="accent2"/>
                </a:solidFill>
              </a:rPr>
              <a:t>Click</a:t>
            </a:r>
            <a:r>
              <a:rPr lang="fi-FI">
                <a:solidFill>
                  <a:schemeClr val="accent2"/>
                </a:solidFill>
              </a:rPr>
              <a:t> to </a:t>
            </a:r>
            <a:r>
              <a:rPr lang="fi-FI" err="1">
                <a:solidFill>
                  <a:schemeClr val="accent2"/>
                </a:solidFill>
              </a:rPr>
              <a:t>add</a:t>
            </a:r>
            <a:r>
              <a:rPr lang="fi-FI">
                <a:solidFill>
                  <a:schemeClr val="accent2"/>
                </a:solidFill>
              </a:rPr>
              <a:t> </a:t>
            </a:r>
            <a:r>
              <a:rPr lang="fi-FI" err="1">
                <a:solidFill>
                  <a:schemeClr val="accent2"/>
                </a:solidFill>
              </a:rPr>
              <a:t>title</a:t>
            </a:r>
            <a:endParaRPr lang="en-GB"/>
          </a:p>
        </p:txBody>
      </p:sp>
      <p:sp>
        <p:nvSpPr>
          <p:cNvPr id="3" name="Taulukon paikkamerkki 2">
            <a:extLst>
              <a:ext uri="{FF2B5EF4-FFF2-40B4-BE49-F238E27FC236}">
                <a16:creationId xmlns:a16="http://schemas.microsoft.com/office/drawing/2014/main" id="{05912155-B2A1-4884-92CB-B950ECED5820}"/>
              </a:ext>
            </a:extLst>
          </p:cNvPr>
          <p:cNvSpPr>
            <a:spLocks noGrp="1"/>
          </p:cNvSpPr>
          <p:nvPr>
            <p:ph type="tbl" sz="quarter" idx="17" hasCustomPrompt="1"/>
          </p:nvPr>
        </p:nvSpPr>
        <p:spPr>
          <a:xfrm>
            <a:off x="1487487" y="1966590"/>
            <a:ext cx="10273139" cy="13811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err="1"/>
              <a:t>Click</a:t>
            </a:r>
            <a:r>
              <a:rPr lang="fi-FI"/>
              <a:t>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icon</a:t>
            </a:r>
            <a:r>
              <a:rPr lang="fi-FI"/>
              <a:t> to </a:t>
            </a:r>
            <a:r>
              <a:rPr lang="fi-FI" err="1"/>
              <a:t>add</a:t>
            </a:r>
            <a:r>
              <a:rPr lang="fi-FI"/>
              <a:t> a </a:t>
            </a:r>
            <a:r>
              <a:rPr lang="fi-FI" err="1"/>
              <a:t>table</a:t>
            </a:r>
            <a:endParaRPr lang="fi-F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9AC4A70-4FD1-4DDA-B347-1C0BB731A03C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i-FI"/>
              <a:t>Author of the presentation, Name of the event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A3530D-55B2-4B26-B10D-9AFA403119E0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8E3A6F43-8BDE-4324-9D50-9F0AABC6B5BF}" type="datetime1">
              <a:rPr lang="fi-FI" smtClean="0"/>
              <a:t>8.1.2024</a:t>
            </a:fld>
            <a:endParaRPr lang="fi-F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147887-6BC3-41E0-804F-0761D1346C7E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1" name="Ryhmä 10" descr="Logo of University of Eastern Finland">
            <a:extLst>
              <a:ext uri="{FF2B5EF4-FFF2-40B4-BE49-F238E27FC236}">
                <a16:creationId xmlns:a16="http://schemas.microsoft.com/office/drawing/2014/main" id="{6BD905CD-23DE-4767-A067-9DA32AF7A202}"/>
              </a:ext>
            </a:extLst>
          </p:cNvPr>
          <p:cNvGrpSpPr/>
          <p:nvPr userDrawn="1"/>
        </p:nvGrpSpPr>
        <p:grpSpPr>
          <a:xfrm>
            <a:off x="0" y="0"/>
            <a:ext cx="1131216" cy="1131216"/>
            <a:chOff x="0" y="0"/>
            <a:chExt cx="1131216" cy="1131216"/>
          </a:xfrm>
        </p:grpSpPr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B3520882-2102-42EB-8F13-E8D029CDB74D}"/>
                </a:ext>
              </a:extLst>
            </p:cNvPr>
            <p:cNvSpPr/>
            <p:nvPr userDrawn="1"/>
          </p:nvSpPr>
          <p:spPr>
            <a:xfrm>
              <a:off x="0" y="0"/>
              <a:ext cx="1131216" cy="11312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3" name="Kuva 12">
              <a:extLst>
                <a:ext uri="{FF2B5EF4-FFF2-40B4-BE49-F238E27FC236}">
                  <a16:creationId xmlns:a16="http://schemas.microsoft.com/office/drawing/2014/main" id="{CEB98AFE-A14F-4B3B-B642-A594CB6B5D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13801" y="288106"/>
              <a:ext cx="503614" cy="5550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62766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57C1323D-96E4-42E7-8669-040C8EB44E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657227"/>
            <a:ext cx="10177200" cy="1008000"/>
          </a:xfrm>
        </p:spPr>
        <p:txBody>
          <a:bodyPr/>
          <a:lstStyle>
            <a:lvl1pPr>
              <a:defRPr/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add</a:t>
            </a:r>
            <a:r>
              <a:rPr lang="fi-FI"/>
              <a:t> </a:t>
            </a:r>
            <a:r>
              <a:rPr lang="fi-FI" err="1"/>
              <a:t>title</a:t>
            </a:r>
            <a:endParaRPr lang="fi-F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981E9F-896D-4426-85CE-1AFBA0D53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 of the presentation, Name of the event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2E13674-EB09-4FFC-9523-9DA62D6E7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6F43-8BDE-4324-9D50-9F0AABC6B5BF}" type="datetime1">
              <a:rPr lang="fi-FI" smtClean="0"/>
              <a:t>8.1.2024</a:t>
            </a:fld>
            <a:endParaRPr lang="fi-F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FC349D6-B045-425E-A180-6A4B8CBF2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9" name="Ryhmä 8" descr="Logo of University of Eastern Finland">
            <a:extLst>
              <a:ext uri="{FF2B5EF4-FFF2-40B4-BE49-F238E27FC236}">
                <a16:creationId xmlns:a16="http://schemas.microsoft.com/office/drawing/2014/main" id="{E1FAB5EF-45B4-4FAF-959E-A3AC337201B8}"/>
              </a:ext>
            </a:extLst>
          </p:cNvPr>
          <p:cNvGrpSpPr/>
          <p:nvPr userDrawn="1"/>
        </p:nvGrpSpPr>
        <p:grpSpPr>
          <a:xfrm>
            <a:off x="0" y="0"/>
            <a:ext cx="1131216" cy="1131216"/>
            <a:chOff x="0" y="0"/>
            <a:chExt cx="1131216" cy="1131216"/>
          </a:xfrm>
        </p:grpSpPr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98133D6E-B6FA-453E-B0C9-FB648F608BC4}"/>
                </a:ext>
              </a:extLst>
            </p:cNvPr>
            <p:cNvSpPr/>
            <p:nvPr userDrawn="1"/>
          </p:nvSpPr>
          <p:spPr>
            <a:xfrm>
              <a:off x="0" y="0"/>
              <a:ext cx="1131216" cy="11312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2" name="Kuva 11">
              <a:extLst>
                <a:ext uri="{FF2B5EF4-FFF2-40B4-BE49-F238E27FC236}">
                  <a16:creationId xmlns:a16="http://schemas.microsoft.com/office/drawing/2014/main" id="{8A2528DF-BE35-4F38-9D1B-67BAE1846C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13801" y="288106"/>
              <a:ext cx="503614" cy="5550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401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2895741D-55A6-4D26-88B2-DE0DBE9E5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496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with Turquois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27382" y="491073"/>
            <a:ext cx="11137237" cy="5616624"/>
          </a:xfrm>
          <a:prstGeom prst="rect">
            <a:avLst/>
          </a:prstGeom>
          <a:solidFill>
            <a:srgbClr val="009F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8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07435" y="2564905"/>
            <a:ext cx="10177131" cy="777687"/>
          </a:xfrm>
        </p:spPr>
        <p:txBody>
          <a:bodyPr anchor="t" anchorCtr="0"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add</a:t>
            </a:r>
            <a:r>
              <a:rPr lang="fi-FI"/>
              <a:t> </a:t>
            </a:r>
            <a:r>
              <a:rPr lang="fi-FI" err="1"/>
              <a:t>title</a:t>
            </a:r>
            <a:endParaRPr lang="en-US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B6E1454-B059-46CA-B900-9286B7604C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07435" y="3342592"/>
            <a:ext cx="10177200" cy="922338"/>
          </a:xfrm>
        </p:spPr>
        <p:txBody>
          <a:bodyPr anchor="t" anchorCtr="0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fi-FI" sz="2800" kern="0" err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Click</a:t>
            </a:r>
            <a:r>
              <a:rPr lang="fi-FI" sz="2800" ker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to </a:t>
            </a:r>
            <a:r>
              <a:rPr lang="fi-FI" sz="2800" kern="0" err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add</a:t>
            </a:r>
            <a:r>
              <a:rPr lang="fi-FI" sz="2800" ker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fi-FI" sz="2800" kern="0" err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subtitle</a:t>
            </a:r>
            <a:r>
              <a:rPr lang="fi-FI" sz="2800" ker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/</a:t>
            </a:r>
            <a:r>
              <a:rPr lang="fi-FI" sz="2800" kern="0" err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text</a:t>
            </a:r>
            <a:endParaRPr lang="en-US" sz="2800" kern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1F420-2A4C-4F65-9864-2214932B491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Author of the presentation, Name of the event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7A2E6B-4338-42DC-B1E2-D2973111CA26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9835201" y="6217199"/>
            <a:ext cx="1211830" cy="288000"/>
          </a:xfrm>
        </p:spPr>
        <p:txBody>
          <a:bodyPr/>
          <a:lstStyle/>
          <a:p>
            <a:fld id="{569E2235-F8DF-47C7-86F2-B50E00A866DC}" type="datetime1">
              <a:rPr lang="fi-FI" smtClean="0"/>
              <a:t>8.1.2024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D4687-C847-40EC-8AA9-6B3943AAAC9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047030" y="6217199"/>
            <a:ext cx="617589" cy="288000"/>
          </a:xfrm>
        </p:spPr>
        <p:txBody>
          <a:bodyPr/>
          <a:lstStyle/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5936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with Blac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27382" y="491073"/>
            <a:ext cx="11137237" cy="561662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80">
              <a:solidFill>
                <a:srgbClr val="FFFFFF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07435" y="2564905"/>
            <a:ext cx="10177131" cy="777687"/>
          </a:xfrm>
        </p:spPr>
        <p:txBody>
          <a:bodyPr anchor="t" anchorCtr="0"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add</a:t>
            </a:r>
            <a:r>
              <a:rPr lang="fi-FI"/>
              <a:t> </a:t>
            </a:r>
            <a:r>
              <a:rPr lang="fi-FI" err="1"/>
              <a:t>title</a:t>
            </a:r>
            <a:endParaRPr lang="en-US"/>
          </a:p>
        </p:txBody>
      </p:sp>
      <p:sp>
        <p:nvSpPr>
          <p:cNvPr id="12" name="Tekstin paikkamerkki 3">
            <a:extLst>
              <a:ext uri="{FF2B5EF4-FFF2-40B4-BE49-F238E27FC236}">
                <a16:creationId xmlns:a16="http://schemas.microsoft.com/office/drawing/2014/main" id="{FD887A96-DA96-4A82-9613-0D39F17DBAB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07435" y="3342592"/>
            <a:ext cx="10177200" cy="922338"/>
          </a:xfrm>
        </p:spPr>
        <p:txBody>
          <a:bodyPr anchor="t" anchorCtr="0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fi-FI" sz="2800" kern="0" err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Click</a:t>
            </a:r>
            <a:r>
              <a:rPr lang="fi-FI" sz="2800" ker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to </a:t>
            </a:r>
            <a:r>
              <a:rPr lang="fi-FI" sz="2800" kern="0" err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add</a:t>
            </a:r>
            <a:r>
              <a:rPr lang="fi-FI" sz="2800" ker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fi-FI" sz="2800" kern="0" err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subtitle</a:t>
            </a:r>
            <a:r>
              <a:rPr lang="fi-FI" sz="2800" ker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/</a:t>
            </a:r>
            <a:r>
              <a:rPr lang="fi-FI" sz="2800" kern="0" err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text</a:t>
            </a:r>
            <a:endParaRPr lang="en-US" sz="2800" kern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1FA344-2427-4425-9C01-5CC67C2DD0E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Author of the presentation, Name of the event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541C6E-C6CD-4860-B9CB-5C7F08D4CBD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69E2235-F8DF-47C7-86F2-B50E00A866DC}" type="datetime1">
              <a:rPr lang="fi-FI" smtClean="0"/>
              <a:t>8.1.2024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C684CB-01DB-4135-82A6-4679164B1B1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5730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Turquois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2">
            <a:extLst>
              <a:ext uri="{FF2B5EF4-FFF2-40B4-BE49-F238E27FC236}">
                <a16:creationId xmlns:a16="http://schemas.microsoft.com/office/drawing/2014/main" id="{4E2694E9-BF7F-491D-9672-2EE929EC0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2800" y="613548"/>
            <a:ext cx="11066400" cy="5443200"/>
            <a:chOff x="562800" y="613548"/>
            <a:chExt cx="11066400" cy="5443200"/>
          </a:xfrm>
        </p:grpSpPr>
        <p:sp>
          <p:nvSpPr>
            <p:cNvPr id="7" name="Suorakulmio 6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562800" y="613548"/>
              <a:ext cx="11066400" cy="5443200"/>
            </a:xfrm>
            <a:prstGeom prst="rect">
              <a:avLst/>
            </a:prstGeom>
            <a:solidFill>
              <a:srgbClr val="009FB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fi-FI" sz="1680"/>
            </a:p>
          </p:txBody>
        </p:sp>
        <p:sp>
          <p:nvSpPr>
            <p:cNvPr id="14" name="Rectangle 1">
              <a:extLst>
                <a:ext uri="{FF2B5EF4-FFF2-40B4-BE49-F238E27FC236}">
                  <a16:creationId xmlns:a16="http://schemas.microsoft.com/office/drawing/2014/main" id="{C1992930-75A6-46C0-B658-B2FF4B2943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91600" y="1656087"/>
              <a:ext cx="10008801" cy="40271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68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endParaRPr>
            </a:p>
          </p:txBody>
        </p:sp>
      </p:grpSp>
      <p:sp>
        <p:nvSpPr>
          <p:cNvPr id="2" name="Otsikko 1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1599" y="878400"/>
            <a:ext cx="10008802" cy="777687"/>
          </a:xfrm>
          <a:prstGeom prst="rect">
            <a:avLst/>
          </a:prstGeom>
        </p:spPr>
        <p:txBody>
          <a:bodyPr anchor="t" anchorCtr="0"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add</a:t>
            </a:r>
            <a:r>
              <a:rPr lang="fi-FI"/>
              <a:t> </a:t>
            </a:r>
            <a:r>
              <a:rPr lang="fi-FI" err="1"/>
              <a:t>title</a:t>
            </a:r>
            <a:endParaRPr lang="en-US"/>
          </a:p>
        </p:txBody>
      </p:sp>
      <p:sp>
        <p:nvSpPr>
          <p:cNvPr id="16" name="Tekstin paikkamerkki 15">
            <a:extLst>
              <a:ext uri="{FF2B5EF4-FFF2-40B4-BE49-F238E27FC236}">
                <a16:creationId xmlns:a16="http://schemas.microsoft.com/office/drawing/2014/main" id="{1FDAE47C-4FB2-4282-8099-61EC40F42E1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88336" y="1847438"/>
            <a:ext cx="9215329" cy="3613052"/>
          </a:xfrm>
        </p:spPr>
        <p:txBody>
          <a:bodyPr anchor="t" anchorCtr="0"/>
          <a:lstStyle>
            <a:lvl1pPr marL="0" indent="0">
              <a:buFont typeface="Arial" panose="020B0604020202020204" pitchFamily="34" charset="0"/>
              <a:buNone/>
              <a:defRPr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add</a:t>
            </a:r>
            <a:r>
              <a:rPr lang="fi-FI"/>
              <a:t> </a:t>
            </a:r>
            <a:r>
              <a:rPr lang="fi-FI" err="1"/>
              <a:t>subtitle</a:t>
            </a:r>
            <a:r>
              <a:rPr lang="fi-FI"/>
              <a:t>/</a:t>
            </a:r>
            <a:r>
              <a:rPr lang="fi-FI" err="1"/>
              <a:t>text</a:t>
            </a:r>
            <a:endParaRPr lang="fi-FI"/>
          </a:p>
          <a:p>
            <a:pPr lvl="1"/>
            <a:endParaRPr lang="fi-FI"/>
          </a:p>
          <a:p>
            <a:pPr lvl="0"/>
            <a:endParaRPr lang="fi-FI"/>
          </a:p>
          <a:p>
            <a:pPr lvl="0"/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39C72-AF57-499F-8540-6BB6C1E7A30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Author of the presentation, Name of the event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DF370-9834-44B4-A4CD-E36EF19F511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69E2235-F8DF-47C7-86F2-B50E00A866DC}" type="datetime1">
              <a:rPr lang="fi-FI" smtClean="0"/>
              <a:t>8.1.2024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2CF83-2C9A-4E96-8F46-F851C515238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371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7488" y="657227"/>
            <a:ext cx="10128779" cy="1008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add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
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7488" y="1844677"/>
            <a:ext cx="10128779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0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add</a:t>
            </a:r>
            <a:r>
              <a:rPr lang="fi-FI"/>
              <a:t> </a:t>
            </a:r>
            <a:r>
              <a:rPr lang="fi-FI" err="1"/>
              <a:t>text</a:t>
            </a:r>
            <a:endParaRPr lang="fi-FI"/>
          </a:p>
          <a:p>
            <a:pPr lvl="1"/>
            <a:r>
              <a:rPr lang="fi-FI"/>
              <a:t>Second </a:t>
            </a:r>
            <a:r>
              <a:rPr lang="fi-FI" err="1"/>
              <a:t>level</a:t>
            </a:r>
            <a:endParaRPr lang="fi-FI"/>
          </a:p>
          <a:p>
            <a:pPr lvl="2"/>
            <a:r>
              <a:rPr lang="fi-FI"/>
              <a:t>Third </a:t>
            </a:r>
            <a:r>
              <a:rPr lang="fi-FI" err="1"/>
              <a:t>level</a:t>
            </a:r>
            <a:endParaRPr lang="fi-FI"/>
          </a:p>
          <a:p>
            <a:pPr lvl="3"/>
            <a:r>
              <a:rPr lang="fi-FI" err="1"/>
              <a:t>Fourth</a:t>
            </a:r>
            <a:r>
              <a:rPr lang="fi-FI"/>
              <a:t> </a:t>
            </a:r>
            <a:r>
              <a:rPr lang="fi-FI" err="1"/>
              <a:t>level</a:t>
            </a:r>
            <a:endParaRPr lang="fi-FI"/>
          </a:p>
          <a:p>
            <a:pPr lvl="4"/>
            <a:r>
              <a:rPr lang="fi-FI" err="1"/>
              <a:t>Fifth</a:t>
            </a:r>
            <a:r>
              <a:rPr lang="fi-FI"/>
              <a:t> </a:t>
            </a:r>
            <a:r>
              <a:rPr lang="fi-FI" err="1"/>
              <a:t>level</a:t>
            </a:r>
            <a:endParaRPr lang="fi-FI"/>
          </a:p>
        </p:txBody>
      </p:sp>
      <p:sp>
        <p:nvSpPr>
          <p:cNvPr id="2" name="Tekstiruutu 1"/>
          <p:cNvSpPr txBox="1"/>
          <p:nvPr/>
        </p:nvSpPr>
        <p:spPr>
          <a:xfrm>
            <a:off x="432000" y="6217199"/>
            <a:ext cx="4704523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UEF</a:t>
            </a:r>
            <a:r>
              <a:rPr lang="fi-FI" sz="1400" spc="-1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fi-FI"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fi-FI" sz="140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</a:t>
            </a:r>
            <a:r>
              <a:rPr lang="fi-FI"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Eastern Finland</a:t>
            </a: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FDAD0391-EAEE-7843-BEA7-288335C8E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302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4000" b="1" i="0">
          <a:solidFill>
            <a:schemeClr val="tx1"/>
          </a:solidFill>
          <a:latin typeface="Open Sans Extrabold" panose="020B0606030504020204" pitchFamily="34" charset="0"/>
          <a:ea typeface="Open Sans Extrabold" panose="020B0606030504020204" pitchFamily="34" charset="0"/>
          <a:cs typeface="Open Sans Extrabold" panose="020B0606030504020204" pitchFamily="34" charset="0"/>
        </a:defRPr>
      </a:lvl1pPr>
      <a:lvl2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2pPr>
      <a:lvl3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3pPr>
      <a:lvl4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4pPr>
      <a:lvl5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5pPr>
      <a:lvl6pPr marL="548626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6pPr>
      <a:lvl7pPr marL="1097253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7pPr>
      <a:lvl8pPr marL="1645879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8pPr>
      <a:lvl9pPr marL="2194505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9pPr>
    </p:titleStyle>
    <p:bodyStyle>
      <a:lvl1pPr marL="219071" indent="-219071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Font typeface="Wingdings" pitchFamily="2" charset="2"/>
        <a:buChar char="§"/>
        <a:defRPr sz="2800" b="0" i="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52457" indent="-318128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Char char="–"/>
        <a:defRPr sz="2400" b="0" i="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81070" indent="-213355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Char char="•"/>
        <a:defRPr sz="2000" b="0" i="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5876" indent="-209545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Char char="–"/>
        <a:defRPr sz="1800" b="0" i="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47825" indent="-226690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Char char="»"/>
        <a:defRPr sz="1600" b="0" i="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96451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6pPr>
      <a:lvl7pPr marL="3145077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7pPr>
      <a:lvl8pPr marL="3693704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8pPr>
      <a:lvl9pPr marL="4242330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26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53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879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05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131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758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384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01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Otsikko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1487488" y="657227"/>
            <a:ext cx="10177199" cy="10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add</a:t>
            </a:r>
            <a:r>
              <a:rPr lang="fi-FI"/>
              <a:t> </a:t>
            </a:r>
            <a:r>
              <a:rPr lang="fi-FI" err="1"/>
              <a:t>title</a:t>
            </a:r>
            <a:endParaRPr lang="fi-FI"/>
          </a:p>
        </p:txBody>
      </p:sp>
      <p:sp>
        <p:nvSpPr>
          <p:cNvPr id="1027" name="Rectangle 3" descr="Sisältö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487487" y="1844676"/>
            <a:ext cx="10177200" cy="4196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0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add</a:t>
            </a:r>
            <a:r>
              <a:rPr lang="fi-FI"/>
              <a:t> </a:t>
            </a:r>
            <a:r>
              <a:rPr lang="fi-FI" err="1"/>
              <a:t>text</a:t>
            </a:r>
            <a:endParaRPr lang="fi-FI"/>
          </a:p>
          <a:p>
            <a:pPr lvl="1"/>
            <a:r>
              <a:rPr lang="fi-FI"/>
              <a:t>Second </a:t>
            </a:r>
            <a:r>
              <a:rPr lang="fi-FI" err="1"/>
              <a:t>level</a:t>
            </a:r>
            <a:endParaRPr lang="fi-FI"/>
          </a:p>
          <a:p>
            <a:pPr lvl="2"/>
            <a:r>
              <a:rPr lang="fi-FI"/>
              <a:t>Third </a:t>
            </a:r>
            <a:r>
              <a:rPr lang="fi-FI" err="1"/>
              <a:t>level</a:t>
            </a:r>
            <a:endParaRPr lang="fi-FI"/>
          </a:p>
          <a:p>
            <a:pPr lvl="3"/>
            <a:r>
              <a:rPr lang="fi-FI" err="1"/>
              <a:t>Fourth</a:t>
            </a:r>
            <a:r>
              <a:rPr lang="fi-FI"/>
              <a:t> </a:t>
            </a:r>
            <a:r>
              <a:rPr lang="fi-FI" err="1"/>
              <a:t>level</a:t>
            </a:r>
            <a:endParaRPr lang="fi-FI"/>
          </a:p>
          <a:p>
            <a:pPr lvl="4"/>
            <a:r>
              <a:rPr lang="fi-FI" err="1"/>
              <a:t>Fifth</a:t>
            </a:r>
            <a:r>
              <a:rPr lang="fi-FI"/>
              <a:t> </a:t>
            </a:r>
            <a:r>
              <a:rPr lang="fi-FI" err="1"/>
              <a:t>level</a:t>
            </a:r>
            <a:endParaRPr lang="fi-FI"/>
          </a:p>
        </p:txBody>
      </p:sp>
      <p:sp>
        <p:nvSpPr>
          <p:cNvPr id="17" name="Alatunnisteen paikkamerkki 3">
            <a:extLst>
              <a:ext uri="{FF2B5EF4-FFF2-40B4-BE49-F238E27FC236}">
                <a16:creationId xmlns:a16="http://schemas.microsoft.com/office/drawing/2014/main" id="{201B5D9D-32F8-420B-A119-93039E2A2A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3172" y="6217199"/>
            <a:ext cx="6251944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i-FI"/>
              <a:t>Author of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presentation</a:t>
            </a:r>
            <a:r>
              <a:rPr lang="fi-FI"/>
              <a:t>, Name of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event</a:t>
            </a:r>
            <a:endParaRPr lang="fi-FI"/>
          </a:p>
        </p:txBody>
      </p:sp>
      <p:sp>
        <p:nvSpPr>
          <p:cNvPr id="16" name="Päivämäärän paikkamerkki 2">
            <a:extLst>
              <a:ext uri="{FF2B5EF4-FFF2-40B4-BE49-F238E27FC236}">
                <a16:creationId xmlns:a16="http://schemas.microsoft.com/office/drawing/2014/main" id="{FA21F258-BC22-4053-B6F4-DA7B6909D7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09313" y="6215924"/>
            <a:ext cx="1233727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fld id="{8E3A6F43-8BDE-4324-9D50-9F0AABC6B5BF}" type="datetime1">
              <a:rPr lang="fi-FI" smtClean="0"/>
              <a:pPr algn="r"/>
              <a:t>8.1.2024</a:t>
            </a:fld>
            <a:endParaRPr lang="fi-FI"/>
          </a:p>
        </p:txBody>
      </p:sp>
      <p:sp>
        <p:nvSpPr>
          <p:cNvPr id="18" name="Dian numeron paikkamerkki 4">
            <a:extLst>
              <a:ext uri="{FF2B5EF4-FFF2-40B4-BE49-F238E27FC236}">
                <a16:creationId xmlns:a16="http://schemas.microsoft.com/office/drawing/2014/main" id="{98F9103E-9854-4552-ABB5-F3417E133E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3040" y="6215924"/>
            <a:ext cx="617589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" name="Tekstiruutu 1"/>
          <p:cNvSpPr txBox="1"/>
          <p:nvPr/>
        </p:nvSpPr>
        <p:spPr>
          <a:xfrm>
            <a:off x="431371" y="6215924"/>
            <a:ext cx="4704523" cy="288000"/>
          </a:xfrm>
          <a:prstGeom prst="rect">
            <a:avLst/>
          </a:prstGeom>
          <a:noFill/>
        </p:spPr>
        <p:txBody>
          <a:bodyPr vert="horz" wrap="square" lIns="90000" tIns="46800" rIns="90000" bIns="46800" rtlCol="0" anchor="ctr" anchorCtr="0">
            <a:noAutofit/>
          </a:bodyPr>
          <a:lstStyle/>
          <a:p>
            <a:r>
              <a:rPr lang="fi-FI" sz="14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UEF</a:t>
            </a:r>
            <a:r>
              <a:rPr lang="fi-FI" sz="1400" spc="-1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fi-FI"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fi-FI" sz="140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</a:t>
            </a:r>
            <a:r>
              <a:rPr lang="fi-FI"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Eastern Finland</a:t>
            </a:r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D9C35FBA-2021-8F42-B6EE-3DA741C8F8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742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</p:sldLayoutIdLst>
  <p:hf hdr="0"/>
  <p:txStyles>
    <p:titleStyle>
      <a:lvl1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4000" b="1" i="0">
          <a:solidFill>
            <a:schemeClr val="tx1"/>
          </a:solidFill>
          <a:latin typeface="Open Sans Extrabold" panose="020B0606030504020204" pitchFamily="34" charset="0"/>
          <a:ea typeface="Open Sans Extrabold" panose="020B0606030504020204" pitchFamily="34" charset="0"/>
          <a:cs typeface="Open Sans Extrabold" panose="020B0606030504020204" pitchFamily="34" charset="0"/>
        </a:defRPr>
      </a:lvl1pPr>
      <a:lvl2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2pPr>
      <a:lvl3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3pPr>
      <a:lvl4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4pPr>
      <a:lvl5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5pPr>
      <a:lvl6pPr marL="548626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6pPr>
      <a:lvl7pPr marL="1097253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7pPr>
      <a:lvl8pPr marL="1645879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8pPr>
      <a:lvl9pPr marL="2194505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9pPr>
    </p:titleStyle>
    <p:bodyStyle>
      <a:lvl1pPr marL="219071" indent="-219071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Font typeface="Wingdings" pitchFamily="2" charset="2"/>
        <a:buChar char="§"/>
        <a:defRPr sz="28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52457" indent="-318128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Char char="–"/>
        <a:defRPr sz="24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81070" indent="-213355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Char char="•"/>
        <a:defRPr sz="2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5876" indent="-209545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Char char="–"/>
        <a:defRPr sz="18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47825" indent="-226690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Char char="»"/>
        <a:defRPr sz="16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96451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6pPr>
      <a:lvl7pPr marL="3145077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7pPr>
      <a:lvl8pPr marL="3693704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8pPr>
      <a:lvl9pPr marL="4242330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26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53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879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05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131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758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384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01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7292" y="2824132"/>
            <a:ext cx="10657416" cy="691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add</a:t>
            </a:r>
            <a:r>
              <a:rPr lang="fi-FI"/>
              <a:t> </a:t>
            </a:r>
            <a:r>
              <a:rPr lang="fi-FI" err="1"/>
              <a:t>title</a:t>
            </a:r>
            <a:endParaRPr lang="fi-FI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7292" y="3479205"/>
            <a:ext cx="10657416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0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add</a:t>
            </a:r>
            <a:r>
              <a:rPr lang="fi-FI"/>
              <a:t> </a:t>
            </a:r>
            <a:r>
              <a:rPr lang="fi-FI" err="1"/>
              <a:t>subtitle</a:t>
            </a:r>
            <a:r>
              <a:rPr lang="fi-FI"/>
              <a:t>/</a:t>
            </a:r>
            <a:r>
              <a:rPr lang="fi-FI" err="1"/>
              <a:t>text</a:t>
            </a:r>
            <a:endParaRPr lang="fi-FI"/>
          </a:p>
        </p:txBody>
      </p:sp>
      <p:sp>
        <p:nvSpPr>
          <p:cNvPr id="16" name="Tekstiruutu 15"/>
          <p:cNvSpPr txBox="1"/>
          <p:nvPr/>
        </p:nvSpPr>
        <p:spPr>
          <a:xfrm>
            <a:off x="431371" y="6217200"/>
            <a:ext cx="4704523" cy="288000"/>
          </a:xfrm>
          <a:prstGeom prst="rect">
            <a:avLst/>
          </a:prstGeom>
          <a:noFill/>
        </p:spPr>
        <p:txBody>
          <a:bodyPr wrap="square" lIns="90000" tIns="46800" rIns="90000" bIns="46800" rtlCol="0" anchor="ctr" anchorCtr="0">
            <a:spAutoFit/>
          </a:bodyPr>
          <a:lstStyle/>
          <a:p>
            <a:r>
              <a:rPr lang="fi-FI" sz="14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UEF</a:t>
            </a:r>
            <a:r>
              <a:rPr lang="fi-FI" sz="1400" spc="-1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fi-FI"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fi-FI" sz="140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</a:t>
            </a:r>
            <a:r>
              <a:rPr lang="fi-FI"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Eastern Finland</a:t>
            </a:r>
          </a:p>
        </p:txBody>
      </p:sp>
      <p:sp>
        <p:nvSpPr>
          <p:cNvPr id="17" name="Alatunnisteen paikkamerkki 3">
            <a:extLst>
              <a:ext uri="{FF2B5EF4-FFF2-40B4-BE49-F238E27FC236}">
                <a16:creationId xmlns:a16="http://schemas.microsoft.com/office/drawing/2014/main" id="{FEC21096-5745-4587-AAF1-4FA0C90BCF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2000" y="6217199"/>
            <a:ext cx="62532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i-FI"/>
              <a:t>Author of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presentation</a:t>
            </a:r>
            <a:r>
              <a:rPr lang="fi-FI"/>
              <a:t>, Name of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event</a:t>
            </a:r>
            <a:endParaRPr lang="fi-FI"/>
          </a:p>
        </p:txBody>
      </p:sp>
      <p:sp>
        <p:nvSpPr>
          <p:cNvPr id="15" name="Päivämäärän paikkamerkki 2">
            <a:extLst>
              <a:ext uri="{FF2B5EF4-FFF2-40B4-BE49-F238E27FC236}">
                <a16:creationId xmlns:a16="http://schemas.microsoft.com/office/drawing/2014/main" id="{46225150-54C7-4A08-B06D-1382B9545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68948" y="6217199"/>
            <a:ext cx="1173651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fld id="{569E2235-F8DF-47C7-86F2-B50E00A866DC}" type="datetime1">
              <a:rPr lang="fi-FI" smtClean="0"/>
              <a:pPr algn="r"/>
              <a:t>8.1.2024</a:t>
            </a:fld>
            <a:endParaRPr lang="fi-FI"/>
          </a:p>
        </p:txBody>
      </p:sp>
      <p:sp>
        <p:nvSpPr>
          <p:cNvPr id="18" name="Dian numeron paikkamerkki 4">
            <a:extLst>
              <a:ext uri="{FF2B5EF4-FFF2-40B4-BE49-F238E27FC236}">
                <a16:creationId xmlns:a16="http://schemas.microsoft.com/office/drawing/2014/main" id="{C83E7D4A-667A-4582-916F-91E8C7FC19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000" y="6217199"/>
            <a:ext cx="617589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3836E4BB-6822-4C48-8978-A0DE71611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427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hf hdr="0"/>
  <p:txStyles>
    <p:titleStyle>
      <a:lvl1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4000" b="1" i="0">
          <a:solidFill>
            <a:schemeClr val="tx1"/>
          </a:solidFill>
          <a:latin typeface="Open Sans Extrabold" panose="020B0606030504020204" pitchFamily="34" charset="0"/>
          <a:ea typeface="Open Sans Extrabold" panose="020B0606030504020204" pitchFamily="34" charset="0"/>
          <a:cs typeface="Open Sans Extrabold" panose="020B0606030504020204" pitchFamily="34" charset="0"/>
        </a:defRPr>
      </a:lvl1pPr>
      <a:lvl2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2pPr>
      <a:lvl3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3pPr>
      <a:lvl4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4pPr>
      <a:lvl5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5pPr>
      <a:lvl6pPr marL="548626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6pPr>
      <a:lvl7pPr marL="1097253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7pPr>
      <a:lvl8pPr marL="1645879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8pPr>
      <a:lvl9pPr marL="2194505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None/>
        <a:defRPr sz="2800" b="0" i="0">
          <a:solidFill>
            <a:schemeClr val="tx1"/>
          </a:solidFill>
          <a:latin typeface="Open Sans SemiBold" panose="020B0706030804020204" pitchFamily="34" charset="0"/>
          <a:ea typeface="Open Sans SemiBold" panose="020B0706030804020204" pitchFamily="34" charset="0"/>
          <a:cs typeface="Open Sans SemiBold" panose="020B0706030804020204" pitchFamily="34" charset="0"/>
        </a:defRPr>
      </a:lvl1pPr>
      <a:lvl2pPr marL="434329" indent="0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None/>
        <a:defRPr>
          <a:solidFill>
            <a:srgbClr val="353535"/>
          </a:solidFill>
          <a:latin typeface="+mn-lt"/>
        </a:defRPr>
      </a:lvl2pPr>
      <a:lvl3pPr marL="967716" indent="0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None/>
        <a:defRPr sz="1920">
          <a:solidFill>
            <a:srgbClr val="353535"/>
          </a:solidFill>
          <a:latin typeface="+mn-lt"/>
        </a:defRPr>
      </a:lvl3pPr>
      <a:lvl4pPr marL="1396330" indent="0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None/>
        <a:defRPr sz="1680">
          <a:solidFill>
            <a:srgbClr val="353535"/>
          </a:solidFill>
          <a:latin typeface="+mn-lt"/>
        </a:defRPr>
      </a:lvl4pPr>
      <a:lvl5pPr marL="1821134" indent="0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None/>
        <a:defRPr sz="1680">
          <a:solidFill>
            <a:srgbClr val="353535"/>
          </a:solidFill>
          <a:latin typeface="+mn-lt"/>
        </a:defRPr>
      </a:lvl5pPr>
      <a:lvl6pPr marL="2596451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6pPr>
      <a:lvl7pPr marL="3145077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7pPr>
      <a:lvl8pPr marL="3693704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8pPr>
      <a:lvl9pPr marL="4242330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26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53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879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05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131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758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384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01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on paikkamerkki 4">
            <a:extLst>
              <a:ext uri="{FF2B5EF4-FFF2-40B4-BE49-F238E27FC236}">
                <a16:creationId xmlns:a16="http://schemas.microsoft.com/office/drawing/2014/main" id="{DE9C5905-11AF-4A81-B918-315966311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6800" y="365125"/>
            <a:ext cx="10274398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add</a:t>
            </a:r>
            <a:r>
              <a:rPr lang="fi-FI"/>
              <a:t> </a:t>
            </a:r>
            <a:r>
              <a:rPr lang="fi-FI" err="1"/>
              <a:t>title</a:t>
            </a:r>
            <a:endParaRPr lang="fi-FI"/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A911E493-C6E1-4F25-82FE-640647329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6800" y="1825625"/>
            <a:ext cx="10274398" cy="4107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add</a:t>
            </a:r>
            <a:r>
              <a:rPr lang="fi-FI"/>
              <a:t> </a:t>
            </a:r>
            <a:r>
              <a:rPr lang="fi-FI" err="1"/>
              <a:t>text</a:t>
            </a:r>
            <a:endParaRPr lang="fi-FI"/>
          </a:p>
          <a:p>
            <a:pPr lvl="1"/>
            <a:r>
              <a:rPr lang="fi-FI"/>
              <a:t>Second </a:t>
            </a:r>
            <a:r>
              <a:rPr lang="fi-FI" err="1"/>
              <a:t>level</a:t>
            </a:r>
            <a:endParaRPr lang="fi-FI"/>
          </a:p>
          <a:p>
            <a:pPr lvl="2"/>
            <a:r>
              <a:rPr lang="fi-FI"/>
              <a:t>Third </a:t>
            </a:r>
            <a:r>
              <a:rPr lang="fi-FI" err="1"/>
              <a:t>level</a:t>
            </a:r>
            <a:endParaRPr lang="fi-FI"/>
          </a:p>
          <a:p>
            <a:pPr lvl="3"/>
            <a:r>
              <a:rPr lang="fi-FI" err="1"/>
              <a:t>Fourth</a:t>
            </a:r>
            <a:r>
              <a:rPr lang="fi-FI"/>
              <a:t> </a:t>
            </a:r>
            <a:r>
              <a:rPr lang="fi-FI" err="1"/>
              <a:t>level</a:t>
            </a:r>
            <a:endParaRPr lang="fi-FI"/>
          </a:p>
          <a:p>
            <a:pPr lvl="4"/>
            <a:r>
              <a:rPr lang="fi-FI" err="1"/>
              <a:t>Fifth</a:t>
            </a:r>
            <a:r>
              <a:rPr lang="fi-FI"/>
              <a:t> </a:t>
            </a:r>
            <a:r>
              <a:rPr lang="fi-FI" err="1"/>
              <a:t>level</a:t>
            </a:r>
            <a:endParaRPr lang="fi-FI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4198E355-A7E0-4858-BF2F-D2C9A14EBCDA}"/>
              </a:ext>
            </a:extLst>
          </p:cNvPr>
          <p:cNvSpPr txBox="1"/>
          <p:nvPr/>
        </p:nvSpPr>
        <p:spPr>
          <a:xfrm>
            <a:off x="431371" y="6217200"/>
            <a:ext cx="4704523" cy="288000"/>
          </a:xfrm>
          <a:prstGeom prst="rect">
            <a:avLst/>
          </a:prstGeom>
          <a:noFill/>
        </p:spPr>
        <p:txBody>
          <a:bodyPr wrap="square" lIns="90000" tIns="46800" rIns="90000" bIns="46800" rtlCol="0" anchor="ctr" anchorCtr="0">
            <a:spAutoFit/>
          </a:bodyPr>
          <a:lstStyle/>
          <a:p>
            <a:r>
              <a:rPr lang="fi-FI" sz="14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UEF</a:t>
            </a:r>
            <a:r>
              <a:rPr lang="fi-FI" sz="1400" spc="-1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fi-FI"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fi-FI" sz="140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</a:t>
            </a:r>
            <a:r>
              <a:rPr lang="fi-FI"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Eastern Finland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3F5C535-0370-4080-BB9D-023BC87A87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2000" y="6217200"/>
            <a:ext cx="62532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r>
              <a:rPr lang="fi-FI"/>
              <a:t>Author of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presentation</a:t>
            </a:r>
            <a:r>
              <a:rPr lang="fi-FI"/>
              <a:t>, Name of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event</a:t>
            </a:r>
            <a:endParaRPr lang="fi-FI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3A45D08-D7BD-4296-8D1D-D35BD3F370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88826" y="6217200"/>
            <a:ext cx="1153174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fld id="{4537718C-E7C6-4A7E-9A57-A0461A6E8F98}" type="datetimeFigureOut">
              <a:rPr lang="fi-FI" smtClean="0"/>
              <a:pPr algn="r"/>
              <a:t>8.1.2024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871E3D4-4CC6-49C2-9ED5-54B7010E08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000" y="6217200"/>
            <a:ext cx="6192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EDA13E43-8BC8-48FB-A94B-C304C3541EE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363C0CE2-764E-EA45-B55A-F7E46D2E4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7" r:id="rId2"/>
  </p:sldLayoutIdLst>
  <p:hf hdr="0"/>
  <p:txStyles>
    <p:titleStyle>
      <a:lvl1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4000" b="1">
          <a:solidFill>
            <a:srgbClr val="353535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2pPr>
      <a:lvl3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3pPr>
      <a:lvl4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4pPr>
      <a:lvl5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5pPr>
      <a:lvl6pPr marL="548626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6pPr>
      <a:lvl7pPr marL="1097253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7pPr>
      <a:lvl8pPr marL="1645879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8pPr>
      <a:lvl9pPr marL="2194505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9pPr>
    </p:titleStyle>
    <p:bodyStyle>
      <a:lvl1pPr marL="219071" indent="-219071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Char char="•"/>
        <a:defRPr sz="2800">
          <a:solidFill>
            <a:srgbClr val="353535"/>
          </a:solidFill>
          <a:latin typeface="+mn-lt"/>
          <a:ea typeface="+mn-ea"/>
          <a:cs typeface="+mn-cs"/>
        </a:defRPr>
      </a:lvl1pPr>
      <a:lvl2pPr marL="752457" indent="-318128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Char char="–"/>
        <a:defRPr sz="2400">
          <a:solidFill>
            <a:srgbClr val="353535"/>
          </a:solidFill>
          <a:latin typeface="+mn-lt"/>
        </a:defRPr>
      </a:lvl2pPr>
      <a:lvl3pPr marL="1181070" indent="-213355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Char char="•"/>
        <a:defRPr sz="2000">
          <a:solidFill>
            <a:srgbClr val="353535"/>
          </a:solidFill>
          <a:latin typeface="+mn-lt"/>
        </a:defRPr>
      </a:lvl3pPr>
      <a:lvl4pPr marL="1605876" indent="-209545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Char char="–"/>
        <a:defRPr sz="1800">
          <a:solidFill>
            <a:srgbClr val="353535"/>
          </a:solidFill>
          <a:latin typeface="+mn-lt"/>
        </a:defRPr>
      </a:lvl4pPr>
      <a:lvl5pPr marL="2047825" indent="-226690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Char char="»"/>
        <a:defRPr sz="1600">
          <a:solidFill>
            <a:srgbClr val="353535"/>
          </a:solidFill>
          <a:latin typeface="+mn-lt"/>
        </a:defRPr>
      </a:lvl5pPr>
      <a:lvl6pPr marL="2596451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6pPr>
      <a:lvl7pPr marL="3145077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7pPr>
      <a:lvl8pPr marL="3693704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8pPr>
      <a:lvl9pPr marL="4242330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26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53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879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05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131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758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384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01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7382" y="657226"/>
            <a:ext cx="11088885" cy="1008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382" y="1844676"/>
            <a:ext cx="1108888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0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2" name="Tekstiruutu 1"/>
          <p:cNvSpPr txBox="1"/>
          <p:nvPr userDrawn="1"/>
        </p:nvSpPr>
        <p:spPr>
          <a:xfrm>
            <a:off x="431371" y="6225814"/>
            <a:ext cx="4704523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20" b="1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UEF</a:t>
            </a:r>
            <a:r>
              <a:rPr lang="fi-FI" sz="132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 // </a:t>
            </a:r>
            <a:r>
              <a:rPr lang="fi-FI" sz="1320" err="1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University</a:t>
            </a:r>
            <a:r>
              <a:rPr lang="fi-FI" sz="132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 of Eastern Finland</a:t>
            </a:r>
          </a:p>
        </p:txBody>
      </p:sp>
      <p:sp>
        <p:nvSpPr>
          <p:cNvPr id="11" name="Suorakulmio 10"/>
          <p:cNvSpPr/>
          <p:nvPr userDrawn="1"/>
        </p:nvSpPr>
        <p:spPr>
          <a:xfrm>
            <a:off x="527382" y="6739949"/>
            <a:ext cx="11137237" cy="14543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16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84317" y="6272344"/>
            <a:ext cx="1166283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320">
                <a:solidFill>
                  <a:srgbClr val="353535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8.1.2024</a:t>
            </a:fld>
            <a:endParaRPr lang="fi-FI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0353" y="6272344"/>
            <a:ext cx="5913967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32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i-FI"/>
              <a:t>Opiskelijan IT-palvelut ja tietoturva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35784" y="6257521"/>
            <a:ext cx="480483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320" b="1">
                <a:solidFill>
                  <a:srgbClr val="353535"/>
                </a:solidFill>
                <a:latin typeface="Myriad pro"/>
                <a:cs typeface="Myriad pro"/>
              </a:defRPr>
            </a:lvl1pPr>
          </a:lstStyle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729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8" r:id="rId3"/>
    <p:sldLayoutId id="2147483812" r:id="rId4"/>
  </p:sldLayoutIdLst>
  <p:hf hdr="0"/>
  <p:txStyles>
    <p:titleStyle>
      <a:lvl1pPr algn="l" rtl="0" eaLnBrk="0" fontAlgn="base" hangingPunct="0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rgbClr val="353535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2pPr>
      <a:lvl3pPr algn="l" rtl="0" eaLnBrk="0" fontAlgn="base" hangingPunct="0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3pPr>
      <a:lvl4pPr algn="l" rtl="0" eaLnBrk="0" fontAlgn="base" hangingPunct="0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4pPr>
      <a:lvl5pPr algn="l" rtl="0" eaLnBrk="0" fontAlgn="base" hangingPunct="0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5pPr>
      <a:lvl6pPr marL="548640" algn="l" rtl="0" fontAlgn="base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6pPr>
      <a:lvl7pPr marL="1097280" algn="l" rtl="0" fontAlgn="base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7pPr>
      <a:lvl8pPr marL="1645920" algn="l" rtl="0" fontAlgn="base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8pPr>
      <a:lvl9pPr marL="2194560" algn="l" rtl="0" fontAlgn="base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9pPr>
    </p:titleStyle>
    <p:bodyStyle>
      <a:lvl1pPr marL="219076" indent="-219076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•"/>
        <a:defRPr sz="2400">
          <a:solidFill>
            <a:srgbClr val="353535"/>
          </a:solidFill>
          <a:latin typeface="+mn-lt"/>
          <a:ea typeface="+mn-ea"/>
          <a:cs typeface="+mn-cs"/>
        </a:defRPr>
      </a:lvl1pPr>
      <a:lvl2pPr marL="752476" indent="-318136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–"/>
        <a:defRPr>
          <a:solidFill>
            <a:srgbClr val="353535"/>
          </a:solidFill>
          <a:latin typeface="+mn-lt"/>
        </a:defRPr>
      </a:lvl2pPr>
      <a:lvl3pPr marL="1181100" indent="-213360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•"/>
        <a:defRPr sz="1920">
          <a:solidFill>
            <a:srgbClr val="353535"/>
          </a:solidFill>
          <a:latin typeface="+mn-lt"/>
        </a:defRPr>
      </a:lvl3pPr>
      <a:lvl4pPr marL="1605916" indent="-209550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–"/>
        <a:defRPr sz="1680">
          <a:solidFill>
            <a:srgbClr val="353535"/>
          </a:solidFill>
          <a:latin typeface="+mn-lt"/>
        </a:defRPr>
      </a:lvl4pPr>
      <a:lvl5pPr marL="2047876" indent="-226696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»"/>
        <a:defRPr sz="1680">
          <a:solidFill>
            <a:srgbClr val="353535"/>
          </a:solidFill>
          <a:latin typeface="+mn-lt"/>
        </a:defRPr>
      </a:lvl5pPr>
      <a:lvl6pPr marL="2596516" indent="-226696" algn="l" rtl="0" fontAlgn="base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6pPr>
      <a:lvl7pPr marL="3145156" indent="-226696" algn="l" rtl="0" fontAlgn="base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7pPr>
      <a:lvl8pPr marL="3693796" indent="-226696" algn="l" rtl="0" fontAlgn="base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8pPr>
      <a:lvl9pPr marL="4242436" indent="-226696" algn="l" rtl="0" fontAlgn="base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uef.sharepoint.com/sites/heimo_en/services/software-and-licenses/Pages/Software-for-home-computers.asp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at.eduroam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asiointi.uef.fi/ssc/app#/tips/-1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uef.sharepoint.com/sites/heimo_en/services/file-saving-and-sharing/Pages/home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eb.yammer.com/main/groups/eyJfdHlwZSI6Ikdyb3VwIiwiaWQiOiIyMTQ1MDUifQ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uef.sharepoint.com/sites/heimo_en/services/user-account-and-access-rights/Pages/Access-rights-associated-with-usernames.aspx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uef.fi/en/digital-servic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2EAD3F-CE3D-4D80-8104-1869838D09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UEF usernames and Information Security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18EC9F-BD6E-422C-BFAF-BF59E3BF0C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Digital Services 2024</a:t>
            </a:r>
          </a:p>
        </p:txBody>
      </p:sp>
    </p:spTree>
    <p:extLst>
      <p:ext uri="{BB962C8B-B14F-4D97-AF65-F5344CB8AC3E}">
        <p14:creationId xmlns:p14="http://schemas.microsoft.com/office/powerpoint/2010/main" val="504893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E1880-05B0-AEA2-8255-F55F42A64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Email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6B3C1-A180-2215-707E-0DB003914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Your student email address is formatted as username@student.uef.fi.</a:t>
            </a:r>
          </a:p>
          <a:p>
            <a:pPr lvl="1"/>
            <a:r>
              <a:rPr lang="fi-FI" dirty="0"/>
              <a:t>The student email address is always used as a default in the UEF systems and it cannot be changed.</a:t>
            </a:r>
          </a:p>
          <a:p>
            <a:r>
              <a:rPr lang="fi-FI" dirty="0"/>
              <a:t>You can access your email:</a:t>
            </a:r>
          </a:p>
          <a:p>
            <a:pPr lvl="1"/>
            <a:r>
              <a:rPr lang="fi-FI" dirty="0"/>
              <a:t>Outlook.office.com</a:t>
            </a:r>
          </a:p>
          <a:p>
            <a:pPr lvl="1"/>
            <a:r>
              <a:rPr lang="fi-FI" dirty="0"/>
              <a:t>the App Launcher on the top left corner</a:t>
            </a:r>
          </a:p>
          <a:p>
            <a:pPr lvl="1"/>
            <a:r>
              <a:rPr lang="fi-FI" dirty="0"/>
              <a:t>Kamu’s Tools page</a:t>
            </a:r>
            <a:endParaRPr lang="fi-FI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828753-FA89-31A1-F640-5EE117B13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Digital Services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B6BA1F-0515-CB12-9381-0BA06875C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E3A6F43-8BDE-4324-9D50-9F0AABC6B5BF}" type="datetime1">
              <a:rPr lang="fi-FI" smtClean="0"/>
              <a:pPr algn="r"/>
              <a:t>8.1.2024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24E82-803C-6C18-DEB9-E276E5019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10</a:t>
            </a:fld>
            <a:endParaRPr lang="fi-FI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B19410B-3DB0-D55E-7BFF-91FDC6F7E4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5725" y="4654920"/>
            <a:ext cx="2229161" cy="676369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6B474496-D186-B925-D081-6AFB3A871166}"/>
              </a:ext>
            </a:extLst>
          </p:cNvPr>
          <p:cNvSpPr/>
          <p:nvPr/>
        </p:nvSpPr>
        <p:spPr>
          <a:xfrm>
            <a:off x="8068386" y="4510329"/>
            <a:ext cx="762794" cy="67636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126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E1880-05B0-AEA2-8255-F55F42A64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6B3C1-A180-2215-707E-0DB003914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Some software for home computers is provided by the university, you can check them </a:t>
            </a:r>
            <a:r>
              <a:rPr lang="fi-FI">
                <a:hlinkClick r:id="rId2"/>
              </a:rPr>
              <a:t>in Heimo</a:t>
            </a:r>
            <a:r>
              <a:rPr lang="fi-FI"/>
              <a:t>.</a:t>
            </a:r>
          </a:p>
          <a:p>
            <a:pPr lvl="1"/>
            <a:r>
              <a:rPr lang="fi-FI"/>
              <a:t>Note that the access to this software is only valid as long as you are a student.</a:t>
            </a:r>
          </a:p>
          <a:p>
            <a:r>
              <a:rPr lang="fi-FI"/>
              <a:t>The university’s campus computers have some additional software that can be used. </a:t>
            </a:r>
          </a:p>
          <a:p>
            <a:pPr lvl="1"/>
            <a:r>
              <a:rPr lang="fi-FI"/>
              <a:t>Check the App-V folder in Start menu and Software Center for software installation.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828753-FA89-31A1-F640-5EE117B13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Digital Services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B6BA1F-0515-CB12-9381-0BA06875C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E3A6F43-8BDE-4324-9D50-9F0AABC6B5BF}" type="datetime1">
              <a:rPr lang="fi-FI" smtClean="0"/>
              <a:pPr algn="r"/>
              <a:t>8.1.2024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24E82-803C-6C18-DEB9-E276E5019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1416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E1880-05B0-AEA2-8255-F55F42A64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Wireless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6B3C1-A180-2215-707E-0DB003914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7" y="1665291"/>
            <a:ext cx="10177200" cy="4176713"/>
          </a:xfrm>
        </p:spPr>
        <p:txBody>
          <a:bodyPr/>
          <a:lstStyle/>
          <a:p>
            <a:r>
              <a:rPr lang="fi-FI" sz="2600"/>
              <a:t>There are two wireless networks accessable on campus: Eduroam and UEF-open.</a:t>
            </a:r>
          </a:p>
          <a:p>
            <a:r>
              <a:rPr lang="fi-FI" sz="2600"/>
              <a:t>You can login to Eduroam using your username@uef.fi and UEF password.</a:t>
            </a:r>
          </a:p>
          <a:p>
            <a:pPr lvl="1"/>
            <a:r>
              <a:rPr lang="fi-FI"/>
              <a:t>If needed, install the Eduroam configuration profile from </a:t>
            </a:r>
            <a:r>
              <a:rPr lang="fi-FI">
                <a:hlinkClick r:id="rId2"/>
              </a:rPr>
              <a:t>cat.eduroam.org</a:t>
            </a:r>
            <a:r>
              <a:rPr lang="fi-FI"/>
              <a:t>. </a:t>
            </a:r>
          </a:p>
          <a:p>
            <a:pPr lvl="1"/>
            <a:r>
              <a:rPr lang="fi-FI"/>
              <a:t>Eduroam can be found on many different universities across Europe.</a:t>
            </a:r>
          </a:p>
          <a:p>
            <a:r>
              <a:rPr lang="fi-FI" sz="2600"/>
              <a:t>UEF-open is not recommended for continuing use as it is not a secured network.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828753-FA89-31A1-F640-5EE117B13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Digital Services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B6BA1F-0515-CB12-9381-0BA06875C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E3A6F43-8BDE-4324-9D50-9F0AABC6B5BF}" type="datetime1">
              <a:rPr lang="fi-FI" smtClean="0"/>
              <a:pPr algn="r"/>
              <a:t>8.1.2024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24E82-803C-6C18-DEB9-E276E5019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8601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B5757-0F20-91E0-B9EE-3B072132F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Information security – email 1/2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90F4B-523C-D049-2F78-835026F98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Don’t open links or attachments from unknown sources.</a:t>
            </a:r>
          </a:p>
          <a:p>
            <a:r>
              <a:rPr lang="en-US" sz="2400" dirty="0"/>
              <a:t>Be aware of deceptive and phishing messages, a sudden lottery win and other messages inquiring your personal or banking information are usually unreal​.</a:t>
            </a:r>
          </a:p>
          <a:p>
            <a:r>
              <a:rPr lang="en-US" sz="2400" dirty="0"/>
              <a:t>Check the email address twice when sending emails​.</a:t>
            </a:r>
          </a:p>
          <a:p>
            <a:r>
              <a:rPr lang="en-US" sz="2400" dirty="0"/>
              <a:t>If you receive emails meant for another person, inform the sender and delete the message​.</a:t>
            </a:r>
          </a:p>
          <a:p>
            <a:r>
              <a:rPr lang="en-US" sz="2400" b="1" dirty="0"/>
              <a:t>Don’t send confidential information through email with no encryption​.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AE1FB4-D2C2-BE3B-11AF-95659E12E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Digital Services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2B948-C9C3-FE8D-16D5-91971BB41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E3A6F43-8BDE-4324-9D50-9F0AABC6B5BF}" type="datetime1">
              <a:rPr lang="fi-FI" smtClean="0"/>
              <a:pPr algn="r"/>
              <a:t>8.1.2024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1BD03-96D5-FE51-DDFE-C9CD9AD5A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5304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E1880-05B0-AEA2-8255-F55F42A64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Information security – email 2/2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6B3C1-A180-2215-707E-0DB003914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The email communication between UEF addresses is always secured.</a:t>
            </a:r>
          </a:p>
          <a:p>
            <a:r>
              <a:rPr lang="fi-FI" dirty="0"/>
              <a:t>You can also use the secure email service to send secure emails to external addresses.</a:t>
            </a:r>
          </a:p>
          <a:p>
            <a:pPr lvl="1"/>
            <a:r>
              <a:rPr lang="fi-FI" dirty="0"/>
              <a:t>Just add .s after the email address (e.g. test@gmail.com.s).</a:t>
            </a:r>
          </a:p>
          <a:p>
            <a:r>
              <a:rPr lang="fi-FI" dirty="0"/>
              <a:t>More detailed instructions in </a:t>
            </a:r>
            <a:r>
              <a:rPr lang="fi-FI" dirty="0">
                <a:hlinkClick r:id="rId2"/>
              </a:rPr>
              <a:t>asiointi.uef.fi</a:t>
            </a:r>
            <a:r>
              <a:rPr lang="fi-FI" dirty="0"/>
              <a:t>: Secure email for UEF user and Secure email for external users.</a:t>
            </a:r>
          </a:p>
          <a:p>
            <a:pPr lvl="1"/>
            <a:endParaRPr lang="fi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828753-FA89-31A1-F640-5EE117B13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Digital Services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B6BA1F-0515-CB12-9381-0BA06875C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E3A6F43-8BDE-4324-9D50-9F0AABC6B5BF}" type="datetime1">
              <a:rPr lang="fi-FI" smtClean="0"/>
              <a:pPr algn="r"/>
              <a:t>8.1.2024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24E82-803C-6C18-DEB9-E276E5019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8630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B5757-0F20-91E0-B9EE-3B072132F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Information security - username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90F4B-523C-D049-2F78-835026F98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b="1" dirty="0"/>
              <a:t>YOU are the key element of information security. </a:t>
            </a:r>
          </a:p>
          <a:p>
            <a:r>
              <a:rPr lang="fi-FI" sz="2400" dirty="0"/>
              <a:t>Never lend your username and password to anyone, </a:t>
            </a:r>
            <a:r>
              <a:rPr lang="fi-FI" sz="2400" b="1" dirty="0"/>
              <a:t>you are always accountable for the use of your username</a:t>
            </a:r>
            <a:r>
              <a:rPr lang="fi-FI" sz="2400" dirty="0"/>
              <a:t>.</a:t>
            </a:r>
          </a:p>
          <a:p>
            <a:r>
              <a:rPr lang="fi-FI" sz="2400" dirty="0"/>
              <a:t>Don’t use the same password for UEF username and external services. Consider using a password manager.</a:t>
            </a:r>
          </a:p>
          <a:p>
            <a:endParaRPr lang="fi-FI" sz="2400" dirty="0"/>
          </a:p>
          <a:p>
            <a:r>
              <a:rPr lang="fi-FI" sz="2400" b="1" dirty="0"/>
              <a:t>IT Servicedesk never asks for your password from you.</a:t>
            </a:r>
          </a:p>
          <a:p>
            <a:endParaRPr lang="fi-FI" sz="2400" dirty="0"/>
          </a:p>
          <a:p>
            <a:endParaRPr lang="fi-FI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AE1FB4-D2C2-BE3B-11AF-95659E12E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Digital Services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2B948-C9C3-FE8D-16D5-91971BB41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E3A6F43-8BDE-4324-9D50-9F0AABC6B5BF}" type="datetime1">
              <a:rPr lang="fi-FI" smtClean="0"/>
              <a:pPr algn="r"/>
              <a:t>8.1.2024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1BD03-96D5-FE51-DDFE-C9CD9AD5A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7696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EF492-0156-6142-DFDC-0B42AAAE8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Information security - password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B233F-8F7E-AB6E-1B5B-154B36996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844677"/>
            <a:ext cx="9764712" cy="4147200"/>
          </a:xfrm>
        </p:spPr>
        <p:txBody>
          <a:bodyPr/>
          <a:lstStyle/>
          <a:p>
            <a:r>
              <a:rPr lang="fi-FI" sz="2400" b="1" dirty="0"/>
              <a:t>Do not use parts of your name, username or birthdate in the password! </a:t>
            </a:r>
          </a:p>
          <a:p>
            <a:r>
              <a:rPr lang="fi-FI" sz="2400" dirty="0"/>
              <a:t>Your password is valid for 13 months. You will be notified about the expiration beforehand to your email.</a:t>
            </a:r>
          </a:p>
          <a:p>
            <a:r>
              <a:rPr lang="fi-FI" sz="2400" dirty="0"/>
              <a:t>You can change your password in uef.fi/password or as you login to M365 services and press ”Forgot my password”. </a:t>
            </a:r>
          </a:p>
          <a:p>
            <a:pPr lvl="1"/>
            <a:r>
              <a:rPr lang="fi-FI" sz="2000" dirty="0"/>
              <a:t>Note that M365 only works after you have logged in at least once before successfully.</a:t>
            </a:r>
          </a:p>
          <a:p>
            <a:pPr marL="0" indent="0">
              <a:buNone/>
            </a:pPr>
            <a:endParaRPr lang="fi-FI" sz="2400" dirty="0"/>
          </a:p>
          <a:p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7E878-8751-5FB8-A376-3AF783BFBF6C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i-FI"/>
              <a:t>Author of the presentation, Name of the event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331445-B892-6E77-88E7-1272ED1AA3AC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8E3A6F43-8BDE-4324-9D50-9F0AABC6B5BF}" type="datetime1">
              <a:rPr lang="fi-FI" smtClean="0"/>
              <a:t>8.1.2024</a:t>
            </a:fld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CDBFCA-E109-9FCA-F814-74C7B3F91ED0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1742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B5757-0F20-91E0-B9EE-3B072132F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Information security –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90F4B-523C-D049-2F78-835026F98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Always delete the browser history and cookies if you use general computers accessible for anyone. You can also use incognito-mode on any browser.</a:t>
            </a:r>
          </a:p>
          <a:p>
            <a:r>
              <a:rPr lang="en-US" dirty="0"/>
              <a:t>Remember to have your own devices updated with the latest security updates.</a:t>
            </a:r>
          </a:p>
          <a:p>
            <a:r>
              <a:rPr lang="en-US" dirty="0"/>
              <a:t>Have a PIN code on your mobile device to prevent unwanted access and have the latest updates installed.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AE1FB4-D2C2-BE3B-11AF-95659E12E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Digital Services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2B948-C9C3-FE8D-16D5-91971BB41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E3A6F43-8BDE-4324-9D50-9F0AABC6B5BF}" type="datetime1">
              <a:rPr lang="fi-FI" smtClean="0"/>
              <a:pPr algn="r"/>
              <a:t>8.1.2024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1BD03-96D5-FE51-DDFE-C9CD9AD5A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3902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B5757-0F20-91E0-B9EE-3B072132F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Information security – computer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90F4B-523C-D049-2F78-835026F98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6" y="1844676"/>
            <a:ext cx="10177200" cy="4176713"/>
          </a:xfrm>
        </p:spPr>
        <p:txBody>
          <a:bodyPr/>
          <a:lstStyle/>
          <a:p>
            <a:r>
              <a:rPr lang="fi-FI" b="1" dirty="0"/>
              <a:t>Easy way to lock the computer if you leave it unattended is to use the combo: Win + L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Log out of the services and the computer as you stop using the device.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AE1FB4-D2C2-BE3B-11AF-95659E12E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Digital Services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2B948-C9C3-FE8D-16D5-91971BB41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E3A6F43-8BDE-4324-9D50-9F0AABC6B5BF}" type="datetime1">
              <a:rPr lang="fi-FI" smtClean="0"/>
              <a:pPr algn="r"/>
              <a:t>8.1.2024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1BD03-96D5-FE51-DDFE-C9CD9AD5A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18</a:t>
            </a:fld>
            <a:endParaRPr lang="fi-FI"/>
          </a:p>
        </p:txBody>
      </p:sp>
      <p:pic>
        <p:nvPicPr>
          <p:cNvPr id="1026" name="Picture 2" descr="A picture of computer keyboard.">
            <a:extLst>
              <a:ext uri="{FF2B5EF4-FFF2-40B4-BE49-F238E27FC236}">
                <a16:creationId xmlns:a16="http://schemas.microsoft.com/office/drawing/2014/main" id="{0CD1A4E8-9EED-53E4-FA77-6CBACBFC1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04" y="2872723"/>
            <a:ext cx="4568562" cy="1483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017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B5757-0F20-91E0-B9EE-3B072132F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Information security –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90F4B-523C-D049-2F78-835026F98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7" y="1665291"/>
            <a:ext cx="10177200" cy="4176713"/>
          </a:xfrm>
        </p:spPr>
        <p:txBody>
          <a:bodyPr/>
          <a:lstStyle/>
          <a:p>
            <a:r>
              <a:rPr lang="fi-FI" sz="2400" b="1" dirty="0">
                <a:latin typeface="Open Sans"/>
                <a:ea typeface="Open Sans"/>
                <a:cs typeface="Open Sans"/>
              </a:rPr>
              <a:t>You are responsible for your own files: remember to back up, back up, back up. </a:t>
            </a:r>
            <a:r>
              <a:rPr lang="fi-FI" sz="2400" dirty="0">
                <a:latin typeface="Open Sans"/>
                <a:ea typeface="Open Sans"/>
                <a:cs typeface="Open Sans"/>
              </a:rPr>
              <a:t>Note that as your access rights end, all of your data has to be somewhere else if you need it as all the data in your UEF account is destroyed.</a:t>
            </a:r>
            <a:endParaRPr lang="fi-FI" dirty="0"/>
          </a:p>
          <a:p>
            <a:r>
              <a:rPr lang="fi-FI" sz="2400" dirty="0"/>
              <a:t>USB sticks should be virus checked always before and after use if you use them on general computers. </a:t>
            </a:r>
          </a:p>
          <a:p>
            <a:r>
              <a:rPr lang="fi-FI" sz="2400" dirty="0"/>
              <a:t>Note that anyone can open your USB stick if it’s not secured.</a:t>
            </a:r>
          </a:p>
          <a:p>
            <a:r>
              <a:rPr lang="fi-FI" sz="2400" dirty="0"/>
              <a:t>When using cloud file storages, make sure you share the right files with the right people.</a:t>
            </a:r>
          </a:p>
          <a:p>
            <a:r>
              <a:rPr lang="fi-FI" sz="2400" dirty="0"/>
              <a:t>We recommend using </a:t>
            </a:r>
            <a:r>
              <a:rPr lang="fi-FI" sz="2400" dirty="0">
                <a:hlinkClick r:id="rId2"/>
              </a:rPr>
              <a:t>university services </a:t>
            </a:r>
            <a:r>
              <a:rPr lang="fi-FI" sz="2400" dirty="0"/>
              <a:t>to save your study related data. </a:t>
            </a:r>
          </a:p>
          <a:p>
            <a:endParaRPr lang="fi-FI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AE1FB4-D2C2-BE3B-11AF-95659E12E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Digital Services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2B948-C9C3-FE8D-16D5-91971BB41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E3A6F43-8BDE-4324-9D50-9F0AABC6B5BF}" type="datetime1">
              <a:rPr lang="fi-FI" smtClean="0"/>
              <a:pPr algn="r"/>
              <a:t>8.1.2024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1BD03-96D5-FE51-DDFE-C9CD9AD5A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290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6074A-AF6E-CB11-330D-BA08A3CB1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Digital Services for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0F7B6-03BC-6D79-7F4D-39F3B8D4E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5775" y="1619125"/>
            <a:ext cx="10177200" cy="4176713"/>
          </a:xfrm>
        </p:spPr>
        <p:txBody>
          <a:bodyPr/>
          <a:lstStyle/>
          <a:p>
            <a:r>
              <a:rPr lang="fi-FI" sz="2400" dirty="0"/>
              <a:t>Digital Services provides most of the digital services at the university.</a:t>
            </a:r>
          </a:p>
          <a:p>
            <a:r>
              <a:rPr lang="fi-FI" sz="2400" dirty="0"/>
              <a:t>IT Servicedesk can be visited in Oppari at 10 – 14:</a:t>
            </a:r>
          </a:p>
          <a:p>
            <a:pPr marL="751840" lvl="1" indent="-317500"/>
            <a:r>
              <a:rPr lang="fi-FI" sz="2000" dirty="0"/>
              <a:t>Carelia library in Joensuu.</a:t>
            </a:r>
          </a:p>
          <a:p>
            <a:pPr marL="751840" lvl="1" indent="-317500"/>
            <a:r>
              <a:rPr lang="fi-FI" sz="2000" dirty="0"/>
              <a:t>Canthia 2nd floor in Kuopio.</a:t>
            </a:r>
          </a:p>
          <a:p>
            <a:r>
              <a:rPr lang="fi-FI" sz="2400" dirty="0">
                <a:latin typeface="Open Sans"/>
                <a:ea typeface="Open Sans"/>
                <a:cs typeface="Open Sans"/>
              </a:rPr>
              <a:t>Other contact methods are phone service, chat, email, and asiointi.uef.fi (eServices). </a:t>
            </a:r>
            <a:endParaRPr lang="fi-FI" sz="2400" dirty="0"/>
          </a:p>
          <a:p>
            <a:r>
              <a:rPr lang="fi-FI" sz="2400" b="1" dirty="0">
                <a:latin typeface="Open Sans"/>
                <a:ea typeface="Open Sans"/>
                <a:cs typeface="Open Sans"/>
              </a:rPr>
              <a:t>Please, choose only one contact method.</a:t>
            </a:r>
            <a:endParaRPr lang="fi-FI" sz="2400" b="1" dirty="0"/>
          </a:p>
          <a:p>
            <a:r>
              <a:rPr lang="fi-FI" sz="2400" dirty="0"/>
              <a:t>Service contacts and opening hours in uef.fi/servicedesk.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E2BF44-740B-7A32-F5C6-90CF9B484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Digital Services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8F661C-CF32-CBF9-3F51-CFFAC5315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E3A6F43-8BDE-4324-9D50-9F0AABC6B5BF}" type="datetime1">
              <a:rPr lang="fi-FI" smtClean="0"/>
              <a:pPr algn="r"/>
              <a:t>8.1.2024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7FC48-9786-D481-F827-D156F675F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3428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B5757-0F20-91E0-B9EE-3B072132F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Information security – phishing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90F4B-523C-D049-2F78-835026F98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7" y="1851614"/>
            <a:ext cx="5088600" cy="4176713"/>
          </a:xfrm>
        </p:spPr>
        <p:txBody>
          <a:bodyPr/>
          <a:lstStyle/>
          <a:p>
            <a:r>
              <a:rPr lang="en-US" sz="2800" dirty="0">
                <a:hlinkClick r:id="rId2"/>
              </a:rPr>
              <a:t>Digital Services Viva Engage channel </a:t>
            </a:r>
            <a:r>
              <a:rPr lang="en-US" sz="2800" dirty="0"/>
              <a:t>publishes any phishing messages going around.</a:t>
            </a:r>
          </a:p>
          <a:p>
            <a:r>
              <a:rPr lang="en-US" dirty="0"/>
              <a:t>You can report new phishing or otherwise suspicious emails to abuse@uef.fi.</a:t>
            </a:r>
            <a:br>
              <a:rPr lang="en-US" sz="2800" dirty="0"/>
            </a:br>
            <a:endParaRPr lang="fi-FI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AE1FB4-D2C2-BE3B-11AF-95659E12E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Digital Services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2B948-C9C3-FE8D-16D5-91971BB41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E3A6F43-8BDE-4324-9D50-9F0AABC6B5BF}" type="datetime1">
              <a:rPr lang="fi-FI" smtClean="0"/>
              <a:pPr algn="r"/>
              <a:t>8.1.2024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1BD03-96D5-FE51-DDFE-C9CD9AD5A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20</a:t>
            </a:fld>
            <a:endParaRPr lang="fi-FI"/>
          </a:p>
        </p:txBody>
      </p:sp>
      <p:pic>
        <p:nvPicPr>
          <p:cNvPr id="10" name="Picture 9" descr="A picture of a phishing message alert in Yammer.">
            <a:extLst>
              <a:ext uri="{FF2B5EF4-FFF2-40B4-BE49-F238E27FC236}">
                <a16:creationId xmlns:a16="http://schemas.microsoft.com/office/drawing/2014/main" id="{B226F67B-56DC-B1C8-8D2D-1E1F3E5B8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6377" y="1613178"/>
            <a:ext cx="4508310" cy="450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277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FEACB-96B0-94E7-EDAC-BD502A370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IMPORTANT!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B7FE71-FD87-9A38-1317-B1B89FC99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Digital Services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DF02D-191D-EAD9-F063-75A78602D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E3A6F43-8BDE-4324-9D50-9F0AABC6B5BF}" type="datetime1">
              <a:rPr lang="fi-FI" smtClean="0"/>
              <a:pPr algn="r"/>
              <a:t>8.1.2024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A0015-9CAB-8184-0CBE-84AD143C9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21</a:t>
            </a:fld>
            <a:endParaRPr lang="fi-FI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76D1E79-8E19-B004-D2E6-AFDADB8C2E75}"/>
              </a:ext>
            </a:extLst>
          </p:cNvPr>
          <p:cNvSpPr/>
          <p:nvPr/>
        </p:nvSpPr>
        <p:spPr>
          <a:xfrm>
            <a:off x="1487487" y="1665291"/>
            <a:ext cx="10177200" cy="418607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b="1" dirty="0">
                <a:solidFill>
                  <a:schemeClr val="tx1"/>
                </a:solidFill>
              </a:rPr>
              <a:t>If you stay in Finland and get a Finnish social security number, please inform both Student Services and your possible HR secretary!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8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schemeClr val="tx1"/>
                </a:solidFill>
              </a:rPr>
              <a:t>Neglecting to inform the SSN to the student and staff registers causes problems with your username and access rights.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schemeClr val="tx1"/>
                </a:solidFill>
              </a:rPr>
              <a:t>You will also have problems with the Finnish student healthcare service (FSHS)!</a:t>
            </a:r>
          </a:p>
          <a:p>
            <a:pPr algn="ctr"/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41797588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9225D-D1D4-F250-B44A-B93DB1E67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Thank you!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CA2EFB-E649-8367-8A0F-ADAFE89A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Digital Services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2D292-7DA6-7ED4-A3A7-8D2EFC798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AF9F-E875-4BFA-B6E2-D47D451FEEF1}" type="datetime1">
              <a:rPr lang="fi-FI" smtClean="0"/>
              <a:t>8.1.2024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308B3D-E50E-2501-82D4-320E7123F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3E43-8BC8-48FB-A94B-C304C3541EED}" type="slidenum">
              <a:rPr lang="fi-FI" smtClean="0"/>
              <a:pPr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9896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A8F45-FD4D-1026-FBD8-E412D0045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UEF username timeline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7426A2-A94A-5E21-B59F-C7AC6007A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1220" y="6213660"/>
            <a:ext cx="6251944" cy="288000"/>
          </a:xfrm>
        </p:spPr>
        <p:txBody>
          <a:bodyPr/>
          <a:lstStyle/>
          <a:p>
            <a:r>
              <a:rPr lang="fi-FI" dirty="0"/>
              <a:t>Digital Services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126EC5-A814-7402-1CF5-02C689784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E3A6F43-8BDE-4324-9D50-9F0AABC6B5BF}" type="datetime1">
              <a:rPr lang="fi-FI" smtClean="0"/>
              <a:pPr algn="r"/>
              <a:t>8.1.2024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131D0-86F2-6BDC-17A1-0930542E5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3</a:t>
            </a:fld>
            <a:endParaRPr lang="fi-FI"/>
          </a:p>
        </p:txBody>
      </p:sp>
      <p:grpSp>
        <p:nvGrpSpPr>
          <p:cNvPr id="12" name="Group 15">
            <a:extLst>
              <a:ext uri="{FF2B5EF4-FFF2-40B4-BE49-F238E27FC236}">
                <a16:creationId xmlns:a16="http://schemas.microsoft.com/office/drawing/2014/main" id="{22716D05-CF02-49D1-5C4E-54F5125BF0A2}"/>
              </a:ext>
            </a:extLst>
          </p:cNvPr>
          <p:cNvGrpSpPr/>
          <p:nvPr/>
        </p:nvGrpSpPr>
        <p:grpSpPr>
          <a:xfrm>
            <a:off x="447429" y="2444546"/>
            <a:ext cx="9359413" cy="2822065"/>
            <a:chOff x="905154" y="1641364"/>
            <a:chExt cx="6870285" cy="2351722"/>
          </a:xfrm>
        </p:grpSpPr>
        <p:sp>
          <p:nvSpPr>
            <p:cNvPr id="8" name="Arrow: Pentagon 8">
              <a:extLst>
                <a:ext uri="{FF2B5EF4-FFF2-40B4-BE49-F238E27FC236}">
                  <a16:creationId xmlns:a16="http://schemas.microsoft.com/office/drawing/2014/main" id="{E4CDC919-D82A-DC5A-4A83-F79D7197C48F}"/>
                </a:ext>
              </a:extLst>
            </p:cNvPr>
            <p:cNvSpPr/>
            <p:nvPr/>
          </p:nvSpPr>
          <p:spPr>
            <a:xfrm>
              <a:off x="905154" y="1643481"/>
              <a:ext cx="1783392" cy="1027800"/>
            </a:xfrm>
            <a:prstGeom prst="homePlat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Confirm study place</a:t>
              </a:r>
            </a:p>
          </p:txBody>
        </p:sp>
        <p:sp>
          <p:nvSpPr>
            <p:cNvPr id="9" name="Arrow: Chevron 10">
              <a:extLst>
                <a:ext uri="{FF2B5EF4-FFF2-40B4-BE49-F238E27FC236}">
                  <a16:creationId xmlns:a16="http://schemas.microsoft.com/office/drawing/2014/main" id="{54A281B7-734C-8E18-6E06-4A351F5AF52D}"/>
                </a:ext>
              </a:extLst>
            </p:cNvPr>
            <p:cNvSpPr/>
            <p:nvPr/>
          </p:nvSpPr>
          <p:spPr>
            <a:xfrm>
              <a:off x="940704" y="2965286"/>
              <a:ext cx="2521312" cy="1027800"/>
            </a:xfrm>
            <a:prstGeom prst="chevron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9728" tIns="54864" rIns="109728" bIns="54864" rtlCol="0" anchor="ctr"/>
            <a:lstStyle/>
            <a:p>
              <a:pPr algn="ctr"/>
              <a:r>
                <a:rPr lang="en-GB" sz="1600" dirty="0">
                  <a:solidFill>
                    <a:schemeClr val="bg1"/>
                  </a:solidFill>
                </a:rPr>
                <a:t>Register as present</a:t>
              </a:r>
              <a:r>
                <a:rPr lang="fi-FI" sz="1600" dirty="0">
                  <a:solidFill>
                    <a:schemeClr val="bg1"/>
                  </a:solidFill>
                </a:rPr>
                <a:t> at UEF (Student Services)</a:t>
              </a:r>
            </a:p>
          </p:txBody>
        </p:sp>
        <p:sp>
          <p:nvSpPr>
            <p:cNvPr id="10" name="Arrow: Chevron 11">
              <a:extLst>
                <a:ext uri="{FF2B5EF4-FFF2-40B4-BE49-F238E27FC236}">
                  <a16:creationId xmlns:a16="http://schemas.microsoft.com/office/drawing/2014/main" id="{2F3CC361-A048-1A15-8026-10CF73D98047}"/>
                </a:ext>
              </a:extLst>
            </p:cNvPr>
            <p:cNvSpPr/>
            <p:nvPr/>
          </p:nvSpPr>
          <p:spPr>
            <a:xfrm>
              <a:off x="5316055" y="1642415"/>
              <a:ext cx="2459384" cy="102780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9728" tIns="54864" rIns="109728" bIns="54864" rtlCol="0" anchor="ctr"/>
            <a:lstStyle/>
            <a:p>
              <a:pPr algn="ctr"/>
              <a:r>
                <a:rPr lang="en-GB" sz="1600" dirty="0">
                  <a:solidFill>
                    <a:schemeClr val="bg1"/>
                  </a:solidFill>
                </a:rPr>
                <a:t>Account activation:</a:t>
              </a:r>
            </a:p>
            <a:p>
              <a:pPr algn="ctr"/>
              <a:r>
                <a:rPr lang="en-GB" sz="1600" dirty="0">
                  <a:solidFill>
                    <a:schemeClr val="bg1"/>
                  </a:solidFill>
                </a:rPr>
                <a:t>uef.fi/</a:t>
              </a:r>
              <a:br>
                <a:rPr lang="en-GB" sz="1600" dirty="0">
                  <a:solidFill>
                    <a:schemeClr val="bg1"/>
                  </a:solidFill>
                </a:rPr>
              </a:br>
              <a:r>
                <a:rPr lang="en-GB" sz="1600" dirty="0">
                  <a:solidFill>
                    <a:schemeClr val="bg1"/>
                  </a:solidFill>
                </a:rPr>
                <a:t>username</a:t>
              </a:r>
            </a:p>
          </p:txBody>
        </p:sp>
        <p:sp>
          <p:nvSpPr>
            <p:cNvPr id="11" name="Arrow: Chevron 12">
              <a:extLst>
                <a:ext uri="{FF2B5EF4-FFF2-40B4-BE49-F238E27FC236}">
                  <a16:creationId xmlns:a16="http://schemas.microsoft.com/office/drawing/2014/main" id="{F230FF12-9ED0-7EC6-7F83-61570981A6DE}"/>
                </a:ext>
              </a:extLst>
            </p:cNvPr>
            <p:cNvSpPr/>
            <p:nvPr/>
          </p:nvSpPr>
          <p:spPr>
            <a:xfrm>
              <a:off x="2370568" y="1641364"/>
              <a:ext cx="3262884" cy="1027801"/>
            </a:xfrm>
            <a:prstGeom prst="chevron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Email from iam@uef.fi containing your</a:t>
              </a:r>
            </a:p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student number and</a:t>
              </a:r>
            </a:p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activation code</a:t>
              </a:r>
            </a:p>
          </p:txBody>
        </p:sp>
      </p:grpSp>
      <p:sp>
        <p:nvSpPr>
          <p:cNvPr id="14" name="Rectangle 14">
            <a:extLst>
              <a:ext uri="{FF2B5EF4-FFF2-40B4-BE49-F238E27FC236}">
                <a16:creationId xmlns:a16="http://schemas.microsoft.com/office/drawing/2014/main" id="{81F38DC2-2BC6-9CC6-951F-968D89FC102E}"/>
              </a:ext>
            </a:extLst>
          </p:cNvPr>
          <p:cNvSpPr/>
          <p:nvPr/>
        </p:nvSpPr>
        <p:spPr>
          <a:xfrm>
            <a:off x="8131629" y="343775"/>
            <a:ext cx="3607366" cy="16874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>
                <a:solidFill>
                  <a:schemeClr val="tx1"/>
                </a:solidFill>
              </a:rPr>
              <a:t>Note!</a:t>
            </a:r>
          </a:p>
          <a:p>
            <a:pPr algn="ctr"/>
            <a:r>
              <a:rPr lang="en-GB" sz="1800" b="1" dirty="0">
                <a:solidFill>
                  <a:schemeClr val="tx1"/>
                </a:solidFill>
              </a:rPr>
              <a:t>Do NOT activate another UEF account </a:t>
            </a:r>
            <a:r>
              <a:rPr lang="en-GB" sz="1800" dirty="0">
                <a:solidFill>
                  <a:schemeClr val="tx1"/>
                </a:solidFill>
              </a:rPr>
              <a:t>if you have ever had one previously or have one now!</a:t>
            </a:r>
          </a:p>
        </p:txBody>
      </p:sp>
      <p:cxnSp>
        <p:nvCxnSpPr>
          <p:cNvPr id="20" name="Suora nuoliyhdysviiva 19">
            <a:extLst>
              <a:ext uri="{FF2B5EF4-FFF2-40B4-BE49-F238E27FC236}">
                <a16:creationId xmlns:a16="http://schemas.microsoft.com/office/drawing/2014/main" id="{BF065731-45C3-0D79-0651-CF37C66086F4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6259286" y="1187484"/>
            <a:ext cx="1872343" cy="1233359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rrow: Chevron 2">
            <a:extLst>
              <a:ext uri="{FF2B5EF4-FFF2-40B4-BE49-F238E27FC236}">
                <a16:creationId xmlns:a16="http://schemas.microsoft.com/office/drawing/2014/main" id="{F21F0D43-06B3-6E5F-851F-9D881ED7A69A}"/>
              </a:ext>
            </a:extLst>
          </p:cNvPr>
          <p:cNvSpPr/>
          <p:nvPr/>
        </p:nvSpPr>
        <p:spPr>
          <a:xfrm>
            <a:off x="6129700" y="4033250"/>
            <a:ext cx="3773104" cy="1233360"/>
          </a:xfrm>
          <a:prstGeom prst="chevr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bg1"/>
                </a:solidFill>
              </a:rPr>
              <a:t>Strong identification remotely via Candour ID or by visiting the IT Servicedesk</a:t>
            </a: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007CDFE6-1732-F005-4E45-0B6A14D4B109}"/>
              </a:ext>
            </a:extLst>
          </p:cNvPr>
          <p:cNvSpPr/>
          <p:nvPr/>
        </p:nvSpPr>
        <p:spPr>
          <a:xfrm>
            <a:off x="3495646" y="4033251"/>
            <a:ext cx="3080441" cy="1233359"/>
          </a:xfrm>
          <a:prstGeom prst="chevron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Candour ID remote identification request via email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8E86D08-C8CD-C7E9-8099-4E018C3509D3}"/>
              </a:ext>
            </a:extLst>
          </p:cNvPr>
          <p:cNvSpPr/>
          <p:nvPr/>
        </p:nvSpPr>
        <p:spPr>
          <a:xfrm>
            <a:off x="9935312" y="3910472"/>
            <a:ext cx="2193235" cy="147891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Account activated and identified</a:t>
            </a:r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19B89242-8C37-78C7-1416-CCF61FF4E80B}"/>
              </a:ext>
            </a:extLst>
          </p:cNvPr>
          <p:cNvCxnSpPr>
            <a:cxnSpLocks/>
            <a:stCxn id="10" idx="3"/>
            <a:endCxn id="9" idx="1"/>
          </p:cNvCxnSpPr>
          <p:nvPr/>
        </p:nvCxnSpPr>
        <p:spPr>
          <a:xfrm flipH="1">
            <a:off x="1112539" y="3062487"/>
            <a:ext cx="8694303" cy="1587445"/>
          </a:xfrm>
          <a:prstGeom prst="bentConnector5">
            <a:avLst>
              <a:gd name="adj1" fmla="val -2629"/>
              <a:gd name="adj2" fmla="val 50000"/>
              <a:gd name="adj3" fmla="val 109056"/>
            </a:avLst>
          </a:prstGeom>
          <a:ln w="571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82FF5DF-B908-EC8B-DBAD-FD4138A4B157}"/>
              </a:ext>
            </a:extLst>
          </p:cNvPr>
          <p:cNvSpPr txBox="1"/>
          <p:nvPr/>
        </p:nvSpPr>
        <p:spPr>
          <a:xfrm>
            <a:off x="872670" y="1548151"/>
            <a:ext cx="5485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Blue tiles represent actions </a:t>
            </a:r>
            <a:r>
              <a:rPr lang="fi-FI" sz="1600" b="1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fi-FI" sz="16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have to do.</a:t>
            </a:r>
          </a:p>
          <a:p>
            <a:r>
              <a:rPr lang="fi-FI" sz="16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White tiles represent actions that happen automatically.</a:t>
            </a:r>
          </a:p>
        </p:txBody>
      </p:sp>
    </p:spTree>
    <p:extLst>
      <p:ext uri="{BB962C8B-B14F-4D97-AF65-F5344CB8AC3E}">
        <p14:creationId xmlns:p14="http://schemas.microsoft.com/office/powerpoint/2010/main" val="265115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F4E4D-7B9F-73BA-6F88-507ADA56C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Full access rights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5D151-D4A0-5505-CD0E-9CF8B87F3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844677"/>
            <a:ext cx="7783512" cy="4147200"/>
          </a:xfrm>
        </p:spPr>
        <p:txBody>
          <a:bodyPr/>
          <a:lstStyle/>
          <a:p>
            <a:pPr marL="0" indent="0">
              <a:buNone/>
            </a:pPr>
            <a:r>
              <a:rPr lang="en-GB" sz="2800" b="1" dirty="0"/>
              <a:t>Full access rights require: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800" dirty="0"/>
              <a:t>Strong identification has been done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800" dirty="0"/>
              <a:t>Study right is valid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800" dirty="0"/>
              <a:t>You have registered as present student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800" dirty="0"/>
              <a:t>Absent students can only access </a:t>
            </a:r>
            <a:r>
              <a:rPr lang="en-GB" sz="2800" dirty="0" err="1"/>
              <a:t>Peppi</a:t>
            </a:r>
            <a:endParaRPr lang="en-GB" sz="2800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2EFA7-6CF9-B3C6-874C-BFA6703D80D6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i-FI" dirty="0"/>
              <a:t>Digital Services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5D8307-701F-FB27-F6DA-28D89A24CB82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8E3A6F43-8BDE-4324-9D50-9F0AABC6B5BF}" type="datetime1">
              <a:rPr lang="fi-FI" smtClean="0"/>
              <a:t>8.1.2024</a:t>
            </a:fld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8B459F-268A-C9D5-EFDF-FC769466E783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3944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A3CDA-7830-20C7-3340-745783FB3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Student access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7B82C-EE71-641D-4921-68ABD1DDB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844677"/>
            <a:ext cx="10704512" cy="4147200"/>
          </a:xfrm>
        </p:spPr>
        <p:txBody>
          <a:bodyPr/>
          <a:lstStyle/>
          <a:p>
            <a:r>
              <a:rPr lang="fi-FI" b="1" dirty="0">
                <a:hlinkClick r:id="rId2"/>
              </a:rPr>
              <a:t>Student access rights include</a:t>
            </a:r>
            <a:r>
              <a:rPr lang="fi-FI" b="1" dirty="0"/>
              <a:t>:</a:t>
            </a:r>
          </a:p>
          <a:p>
            <a:pPr marL="751840" lvl="1" indent="-317500">
              <a:buFont typeface="Arial" panose="020B0604020202020204" pitchFamily="34" charset="0"/>
              <a:buChar char="•"/>
            </a:pPr>
            <a:r>
              <a:rPr lang="fi-FI" sz="2000" dirty="0"/>
              <a:t>You can find most of the services and their instructions in </a:t>
            </a:r>
            <a:r>
              <a:rPr lang="fi-FI" sz="2000" b="1" dirty="0"/>
              <a:t>kamu.uef.fi -&gt; Tools</a:t>
            </a:r>
          </a:p>
          <a:p>
            <a:pPr marL="751840" lvl="1" indent="-317500">
              <a:buFont typeface="Arial" panose="020B0604020202020204" pitchFamily="34" charset="0"/>
              <a:buChar char="•"/>
            </a:pPr>
            <a:r>
              <a:rPr lang="fi-FI" sz="2000" dirty="0"/>
              <a:t>Peppi (student and study register)</a:t>
            </a:r>
          </a:p>
          <a:p>
            <a:pPr marL="751840" lvl="1" indent="-317500">
              <a:buFont typeface="Arial" panose="020B0604020202020204" pitchFamily="34" charset="0"/>
              <a:buChar char="•"/>
            </a:pPr>
            <a:r>
              <a:rPr lang="fi-FI" sz="2000" dirty="0"/>
              <a:t>eLearn (also known as Moodle)</a:t>
            </a:r>
          </a:p>
          <a:p>
            <a:pPr marL="751840" lvl="1" indent="-317500">
              <a:buFont typeface="Arial" panose="020B0604020202020204" pitchFamily="34" charset="0"/>
              <a:buChar char="•"/>
            </a:pPr>
            <a:r>
              <a:rPr lang="fi-FI" sz="2000" dirty="0">
                <a:latin typeface="Open Sans"/>
                <a:ea typeface="Open Sans"/>
                <a:cs typeface="Open Sans"/>
              </a:rPr>
              <a:t>username@student.uef.fi email address (login with username@uef.fi)</a:t>
            </a:r>
            <a:endParaRPr lang="fi-FI" sz="2000" dirty="0"/>
          </a:p>
          <a:p>
            <a:pPr marL="751840" lvl="1" indent="-317500">
              <a:buFont typeface="Arial" panose="020B0604020202020204" pitchFamily="34" charset="0"/>
              <a:buChar char="•"/>
            </a:pPr>
            <a:r>
              <a:rPr lang="fi-FI" sz="2000" dirty="0"/>
              <a:t>Microsoft 365 license for 5 devices</a:t>
            </a:r>
          </a:p>
          <a:p>
            <a:pPr marL="751840" lvl="1" indent="-317500">
              <a:buFont typeface="Arial" panose="020B0604020202020204" pitchFamily="34" charset="0"/>
              <a:buChar char="•"/>
            </a:pPr>
            <a:r>
              <a:rPr lang="fi-FI" sz="2000" dirty="0"/>
              <a:t>Printing credit for students (9 e / per semester)</a:t>
            </a:r>
          </a:p>
          <a:p>
            <a:pPr marL="751840" lvl="1" indent="-317500">
              <a:buFont typeface="Arial" panose="020B0604020202020204" pitchFamily="34" charset="0"/>
              <a:buChar char="•"/>
            </a:pPr>
            <a:r>
              <a:rPr lang="fi-FI" sz="2000" dirty="0"/>
              <a:t>Software for home use</a:t>
            </a:r>
          </a:p>
          <a:p>
            <a:pPr marL="751840" lvl="1" indent="-317500">
              <a:buFont typeface="Arial" panose="020B0604020202020204" pitchFamily="34" charset="0"/>
              <a:buChar char="•"/>
            </a:pPr>
            <a:r>
              <a:rPr lang="fi-FI" sz="2000" dirty="0"/>
              <a:t>Electronic exam</a:t>
            </a:r>
          </a:p>
          <a:p>
            <a:pPr marL="751840" lvl="1" indent="-317500">
              <a:buFont typeface="Arial" panose="020B0604020202020204" pitchFamily="34" charset="0"/>
              <a:buChar char="•"/>
            </a:pPr>
            <a:r>
              <a:rPr lang="fi-FI" sz="2000" dirty="0"/>
              <a:t>Zoom</a:t>
            </a:r>
          </a:p>
          <a:p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3F216-392A-B9C5-7156-2F42D538B0D7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i-FI" dirty="0"/>
              <a:t>Digital Services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758A34-2864-C2D0-1660-96C95B4D8B66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8E3A6F43-8BDE-4324-9D50-9F0AABC6B5BF}" type="datetime1">
              <a:rPr lang="fi-FI" smtClean="0"/>
              <a:t>8.1.2024</a:t>
            </a:fld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3F9DF-2A3C-22AA-CF80-7610CD38D84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7794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D81DF-0133-31E0-1D63-8816EF5F3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Ending of access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56EBF-841C-D2C8-B3AE-F0E52A818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3521" y="1594420"/>
            <a:ext cx="10391245" cy="4147200"/>
          </a:xfrm>
        </p:spPr>
        <p:txBody>
          <a:bodyPr/>
          <a:lstStyle/>
          <a:p>
            <a:r>
              <a:rPr lang="en-US" sz="2400" b="1" dirty="0"/>
              <a:t>These can be checked in uef.fi/username as your study right is coming to an end.</a:t>
            </a:r>
          </a:p>
          <a:p>
            <a:r>
              <a:rPr lang="en-US" sz="2000" b="1" dirty="0"/>
              <a:t>Exchange students:</a:t>
            </a:r>
          </a:p>
          <a:p>
            <a:pPr lvl="1"/>
            <a:r>
              <a:rPr lang="en-US" sz="1800" dirty="0"/>
              <a:t>As your study right ends, your access rights end accordingly:</a:t>
            </a:r>
          </a:p>
          <a:p>
            <a:pPr lvl="2"/>
            <a:r>
              <a:rPr lang="en-US" sz="1800" b="1" dirty="0"/>
              <a:t>Immediately</a:t>
            </a:r>
            <a:r>
              <a:rPr lang="en-US" sz="1800" dirty="0"/>
              <a:t>: printing and library e-resources.</a:t>
            </a:r>
          </a:p>
          <a:p>
            <a:pPr lvl="2"/>
            <a:r>
              <a:rPr lang="en-US" sz="1800" b="1" dirty="0"/>
              <a:t>In 180 days</a:t>
            </a:r>
            <a:r>
              <a:rPr lang="en-US" sz="1800" dirty="0"/>
              <a:t>: student email and M365 (incl. </a:t>
            </a:r>
            <a:r>
              <a:rPr lang="en-US" sz="1800" dirty="0" err="1"/>
              <a:t>Peppi</a:t>
            </a:r>
            <a:r>
              <a:rPr lang="en-US" sz="1800" dirty="0"/>
              <a:t>, eLearn </a:t>
            </a:r>
            <a:r>
              <a:rPr lang="en-US" sz="1800" dirty="0" err="1"/>
              <a:t>etc</a:t>
            </a:r>
            <a:r>
              <a:rPr lang="en-US" sz="1800" dirty="0"/>
              <a:t>).</a:t>
            </a:r>
          </a:p>
          <a:p>
            <a:r>
              <a:rPr lang="en-US" sz="2000" b="1" dirty="0"/>
              <a:t>Degree students:</a:t>
            </a:r>
          </a:p>
          <a:p>
            <a:pPr lvl="1"/>
            <a:r>
              <a:rPr lang="en-US" sz="1800" dirty="0"/>
              <a:t>Your access rights end immediately if you fail to register as present or absent within the registration period or your study right ends.</a:t>
            </a:r>
          </a:p>
          <a:p>
            <a:pPr lvl="1"/>
            <a:r>
              <a:rPr lang="en-US" sz="1800" dirty="0"/>
              <a:t>As you graduate, your access rights end accordingly:</a:t>
            </a:r>
          </a:p>
          <a:p>
            <a:pPr lvl="2"/>
            <a:r>
              <a:rPr lang="en-US" sz="1800" b="1" dirty="0"/>
              <a:t>Immediately</a:t>
            </a:r>
            <a:r>
              <a:rPr lang="en-US" sz="1800" dirty="0"/>
              <a:t>: printing and library e-resources.</a:t>
            </a:r>
          </a:p>
          <a:p>
            <a:pPr lvl="2"/>
            <a:r>
              <a:rPr lang="en-US" sz="1800" b="1" dirty="0"/>
              <a:t>In 180 days</a:t>
            </a:r>
            <a:r>
              <a:rPr lang="en-US" sz="1800" dirty="0"/>
              <a:t>: student email and M365 (incl. </a:t>
            </a:r>
            <a:r>
              <a:rPr lang="en-US" sz="1800" dirty="0" err="1"/>
              <a:t>Peppi</a:t>
            </a:r>
            <a:r>
              <a:rPr lang="en-US" sz="1800" dirty="0"/>
              <a:t>, eLearn </a:t>
            </a:r>
            <a:r>
              <a:rPr lang="en-US" sz="1800" dirty="0" err="1"/>
              <a:t>etc</a:t>
            </a:r>
            <a:r>
              <a:rPr lang="en-US" sz="1800" dirty="0"/>
              <a:t>).</a:t>
            </a:r>
            <a:endParaRPr lang="en-US" sz="2800" b="1" dirty="0"/>
          </a:p>
          <a:p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0A911-7D89-19FB-A550-2A09F9D36E1D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i-FI" dirty="0"/>
              <a:t>Digital Services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B990BA-BABB-2852-7FBB-9035218D4423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8E3A6F43-8BDE-4324-9D50-9F0AABC6B5BF}" type="datetime1">
              <a:rPr lang="fi-FI" smtClean="0"/>
              <a:t>8.1.2024</a:t>
            </a:fld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DE08D-D9E4-4095-B3F0-73428C07F04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4083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E1880-05B0-AEA2-8255-F55F42A64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Microsoft 365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6B3C1-A180-2215-707E-0DB003914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/>
              <a:t>Microsoft 365 environment includes:</a:t>
            </a:r>
          </a:p>
          <a:p>
            <a:pPr lvl="1"/>
            <a:r>
              <a:rPr lang="fi-FI" sz="2000" dirty="0"/>
              <a:t>Outlook (email and calendar).</a:t>
            </a:r>
          </a:p>
          <a:p>
            <a:pPr lvl="1"/>
            <a:r>
              <a:rPr lang="fi-FI" sz="2000" dirty="0"/>
              <a:t>Onedrive (5 TB space for files and easy sharing).</a:t>
            </a:r>
          </a:p>
          <a:p>
            <a:pPr lvl="1"/>
            <a:r>
              <a:rPr lang="fi-FI" sz="2000" dirty="0"/>
              <a:t>Office products such as Word, Excel etc. on browser and also a  home license for 5 different devices.</a:t>
            </a:r>
          </a:p>
          <a:p>
            <a:pPr lvl="1"/>
            <a:r>
              <a:rPr lang="fi-FI" sz="2000" dirty="0"/>
              <a:t>Teams, Planner…</a:t>
            </a:r>
          </a:p>
          <a:p>
            <a:r>
              <a:rPr lang="fi-FI" sz="2400" b="1" dirty="0"/>
              <a:t>Note that after your access rights end, all of your data is destroyed from the M365 services.</a:t>
            </a:r>
          </a:p>
          <a:p>
            <a:r>
              <a:rPr lang="fi-FI" sz="2400" dirty="0"/>
              <a:t>To login, use your </a:t>
            </a:r>
            <a:r>
              <a:rPr lang="fi-FI" sz="2400" b="1" dirty="0"/>
              <a:t>username@uef.fi</a:t>
            </a:r>
            <a:r>
              <a:rPr lang="fi-FI" sz="2400" dirty="0"/>
              <a:t>. </a:t>
            </a:r>
          </a:p>
          <a:p>
            <a:pPr lvl="1"/>
            <a:r>
              <a:rPr lang="fi-FI" sz="2000" dirty="0"/>
              <a:t>Your email address is username@student.uef.fi but you cannot use it to login.</a:t>
            </a:r>
          </a:p>
          <a:p>
            <a:pPr lvl="1"/>
            <a:endParaRPr lang="fi-FI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828753-FA89-31A1-F640-5EE117B13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Digital Services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B6BA1F-0515-CB12-9381-0BA06875C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E3A6F43-8BDE-4324-9D50-9F0AABC6B5BF}" type="datetime1">
              <a:rPr lang="fi-FI" smtClean="0"/>
              <a:pPr algn="r"/>
              <a:t>8.1.2024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24E82-803C-6C18-DEB9-E276E5019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5691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D181F-73C3-223A-D30E-6EE8594CD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Multi-Factor Authentication 1/2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199D0-2EDB-9849-833C-30F25A72B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/>
              <a:t>Multi-Factor Authentication is required from all users that access UEF’s M365 services.</a:t>
            </a:r>
          </a:p>
          <a:p>
            <a:r>
              <a:rPr lang="fi-FI" sz="2400" dirty="0"/>
              <a:t>MFA means that you will have to provide extra confirmation that you are the one logging in to M365 services. </a:t>
            </a:r>
          </a:p>
          <a:p>
            <a:r>
              <a:rPr lang="fi-FI" sz="2400" dirty="0"/>
              <a:t>You can confirm the login request with</a:t>
            </a:r>
          </a:p>
          <a:p>
            <a:pPr lvl="1"/>
            <a:r>
              <a:rPr lang="fi-FI" sz="2000" dirty="0"/>
              <a:t>a code from a text message, a call or from the authenticator mobile app.</a:t>
            </a:r>
          </a:p>
          <a:p>
            <a:pPr lvl="1"/>
            <a:r>
              <a:rPr lang="fi-FI" sz="2000" dirty="0"/>
              <a:t>a push notification from the authenticator mobile app.</a:t>
            </a:r>
          </a:p>
          <a:p>
            <a:r>
              <a:rPr lang="fi-FI" sz="2400" b="1" dirty="0"/>
              <a:t>Do not approve a login request if you were not the one to login!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E99A52-22A4-61DE-ECF9-5E9B32ABF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Digital Services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4B30ED-2418-9837-ECEB-F8DF5C0E0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E3A6F43-8BDE-4324-9D50-9F0AABC6B5BF}" type="datetime1">
              <a:rPr lang="fi-FI" smtClean="0"/>
              <a:pPr algn="r"/>
              <a:t>8.1.2024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013DD-0675-02FA-7F8F-DC482971A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4901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D181F-73C3-223A-D30E-6EE8594CD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Multi-Factor Authentication 2/2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199D0-2EDB-9849-833C-30F25A72B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fi-FI" sz="2600" dirty="0"/>
              <a:t>First time logging in: </a:t>
            </a:r>
          </a:p>
          <a:p>
            <a:endParaRPr lang="fi-FI" sz="2600" dirty="0"/>
          </a:p>
          <a:p>
            <a:endParaRPr lang="fi-FI" sz="2600" dirty="0"/>
          </a:p>
          <a:p>
            <a:endParaRPr lang="fi-FI" sz="2600" dirty="0"/>
          </a:p>
          <a:p>
            <a:endParaRPr lang="fi-FI" sz="2600" dirty="0"/>
          </a:p>
          <a:p>
            <a:endParaRPr lang="fi-FI" sz="2600" dirty="0"/>
          </a:p>
          <a:p>
            <a:endParaRPr lang="fi-FI" sz="2600" dirty="0"/>
          </a:p>
          <a:p>
            <a:endParaRPr lang="fi-FI" sz="2600" dirty="0"/>
          </a:p>
          <a:p>
            <a:r>
              <a:rPr lang="fi-FI" sz="2600" dirty="0"/>
              <a:t>MFA settings can be changed later and they are the same settings that let you change your forgotten password, so </a:t>
            </a:r>
            <a:r>
              <a:rPr lang="fi-FI" sz="2600" b="1" dirty="0"/>
              <a:t>keep them valid. </a:t>
            </a:r>
          </a:p>
          <a:p>
            <a:pPr lvl="1"/>
            <a:r>
              <a:rPr lang="fi-FI" sz="2200" dirty="0"/>
              <a:t>More information in </a:t>
            </a:r>
            <a:r>
              <a:rPr lang="fi-FI" sz="2200" dirty="0">
                <a:hlinkClick r:id="rId2"/>
              </a:rPr>
              <a:t>uef.fi/dipa </a:t>
            </a:r>
            <a:br>
              <a:rPr lang="fi-FI" sz="2200" dirty="0"/>
            </a:br>
            <a:r>
              <a:rPr lang="fi-FI" sz="2200" dirty="0"/>
              <a:t>-&gt; MFA.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E99A52-22A4-61DE-ECF9-5E9B32ABF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Digital Services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4B30ED-2418-9837-ECEB-F8DF5C0E0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E3A6F43-8BDE-4324-9D50-9F0AABC6B5BF}" type="datetime1">
              <a:rPr lang="fi-FI" smtClean="0"/>
              <a:pPr algn="r"/>
              <a:t>8.1.2024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013DD-0675-02FA-7F8F-DC482971A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9</a:t>
            </a:fld>
            <a:endParaRPr lang="fi-FI"/>
          </a:p>
        </p:txBody>
      </p:sp>
      <p:pic>
        <p:nvPicPr>
          <p:cNvPr id="8" name="Picture 7" descr="A screenshot of a computer error&#10;&#10;Description automatically generated">
            <a:extLst>
              <a:ext uri="{FF2B5EF4-FFF2-40B4-BE49-F238E27FC236}">
                <a16:creationId xmlns:a16="http://schemas.microsoft.com/office/drawing/2014/main" id="{DF81F088-D5EB-6381-D90A-316A850178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520" y="2422019"/>
            <a:ext cx="2793545" cy="235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910779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UEF">
      <a:dk1>
        <a:srgbClr val="000000"/>
      </a:dk1>
      <a:lt1>
        <a:srgbClr val="FFFFFF"/>
      </a:lt1>
      <a:dk2>
        <a:srgbClr val="000000"/>
      </a:dk2>
      <a:lt2>
        <a:srgbClr val="D4D4D4"/>
      </a:lt2>
      <a:accent1>
        <a:srgbClr val="077E9E"/>
      </a:accent1>
      <a:accent2>
        <a:srgbClr val="006788"/>
      </a:accent2>
      <a:accent3>
        <a:srgbClr val="FFFFFF"/>
      </a:accent3>
      <a:accent4>
        <a:srgbClr val="000000"/>
      </a:accent4>
      <a:accent5>
        <a:srgbClr val="28B8CE"/>
      </a:accent5>
      <a:accent6>
        <a:srgbClr val="005D7B"/>
      </a:accent6>
      <a:hlink>
        <a:srgbClr val="009FB8"/>
      </a:hlink>
      <a:folHlink>
        <a:srgbClr val="28B8CE"/>
      </a:folHlink>
    </a:clrScheme>
    <a:fontScheme name="Otsikko UEF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ef_basic_laajamalli-3 1">
        <a:dk1>
          <a:srgbClr val="000000"/>
        </a:dk1>
        <a:lt1>
          <a:srgbClr val="FFFFFF"/>
        </a:lt1>
        <a:dk2>
          <a:srgbClr val="000000"/>
        </a:dk2>
        <a:lt2>
          <a:srgbClr val="D4D4D4"/>
        </a:lt2>
        <a:accent1>
          <a:srgbClr val="D4D800"/>
        </a:accent1>
        <a:accent2>
          <a:srgbClr val="006788"/>
        </a:accent2>
        <a:accent3>
          <a:srgbClr val="FFFFFF"/>
        </a:accent3>
        <a:accent4>
          <a:srgbClr val="000000"/>
        </a:accent4>
        <a:accent5>
          <a:srgbClr val="E6E9AA"/>
        </a:accent5>
        <a:accent6>
          <a:srgbClr val="005D7B"/>
        </a:accent6>
        <a:hlink>
          <a:srgbClr val="009FB8"/>
        </a:hlink>
        <a:folHlink>
          <a:srgbClr val="F9B7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sitys6" id="{9CA3617A-E4ED-1D42-8146-1A29699D3D27}" vid="{78D278B3-9209-8D40-9078-94D8F1503936}"/>
    </a:ext>
  </a:extLst>
</a:theme>
</file>

<file path=ppt/theme/theme2.xml><?xml version="1.0" encoding="utf-8"?>
<a:theme xmlns:a="http://schemas.openxmlformats.org/drawingml/2006/main" name="Basic">
  <a:themeElements>
    <a:clrScheme name="UEF">
      <a:dk1>
        <a:srgbClr val="000000"/>
      </a:dk1>
      <a:lt1>
        <a:srgbClr val="FFFFFF"/>
      </a:lt1>
      <a:dk2>
        <a:srgbClr val="000000"/>
      </a:dk2>
      <a:lt2>
        <a:srgbClr val="D4D4D4"/>
      </a:lt2>
      <a:accent1>
        <a:srgbClr val="077E9E"/>
      </a:accent1>
      <a:accent2>
        <a:srgbClr val="006788"/>
      </a:accent2>
      <a:accent3>
        <a:srgbClr val="FFFFFF"/>
      </a:accent3>
      <a:accent4>
        <a:srgbClr val="000000"/>
      </a:accent4>
      <a:accent5>
        <a:srgbClr val="28B8CE"/>
      </a:accent5>
      <a:accent6>
        <a:srgbClr val="005D7B"/>
      </a:accent6>
      <a:hlink>
        <a:srgbClr val="009FB8"/>
      </a:hlink>
      <a:folHlink>
        <a:srgbClr val="28B8CE"/>
      </a:folHlink>
    </a:clrScheme>
    <a:fontScheme name="UEF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ef_basic_laajamalli-3 1">
        <a:dk1>
          <a:srgbClr val="000000"/>
        </a:dk1>
        <a:lt1>
          <a:srgbClr val="FFFFFF"/>
        </a:lt1>
        <a:dk2>
          <a:srgbClr val="000000"/>
        </a:dk2>
        <a:lt2>
          <a:srgbClr val="D4D4D4"/>
        </a:lt2>
        <a:accent1>
          <a:srgbClr val="D4D800"/>
        </a:accent1>
        <a:accent2>
          <a:srgbClr val="006788"/>
        </a:accent2>
        <a:accent3>
          <a:srgbClr val="FFFFFF"/>
        </a:accent3>
        <a:accent4>
          <a:srgbClr val="000000"/>
        </a:accent4>
        <a:accent5>
          <a:srgbClr val="E6E9AA"/>
        </a:accent5>
        <a:accent6>
          <a:srgbClr val="005D7B"/>
        </a:accent6>
        <a:hlink>
          <a:srgbClr val="009FB8"/>
        </a:hlink>
        <a:folHlink>
          <a:srgbClr val="F9B7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sitys6" id="{9CA3617A-E4ED-1D42-8146-1A29699D3D27}" vid="{2D6ED54E-3A08-0C46-A562-4EDA481BD038}"/>
    </a:ext>
  </a:extLst>
</a:theme>
</file>

<file path=ppt/theme/theme3.xml><?xml version="1.0" encoding="utf-8"?>
<a:theme xmlns:a="http://schemas.openxmlformats.org/drawingml/2006/main" name="Section Headers">
  <a:themeElements>
    <a:clrScheme name="UEF">
      <a:dk1>
        <a:srgbClr val="000000"/>
      </a:dk1>
      <a:lt1>
        <a:srgbClr val="FFFFFF"/>
      </a:lt1>
      <a:dk2>
        <a:srgbClr val="000000"/>
      </a:dk2>
      <a:lt2>
        <a:srgbClr val="D4D4D4"/>
      </a:lt2>
      <a:accent1>
        <a:srgbClr val="077E9E"/>
      </a:accent1>
      <a:accent2>
        <a:srgbClr val="006788"/>
      </a:accent2>
      <a:accent3>
        <a:srgbClr val="FFFFFF"/>
      </a:accent3>
      <a:accent4>
        <a:srgbClr val="000000"/>
      </a:accent4>
      <a:accent5>
        <a:srgbClr val="28B8CE"/>
      </a:accent5>
      <a:accent6>
        <a:srgbClr val="005D7B"/>
      </a:accent6>
      <a:hlink>
        <a:srgbClr val="009FB8"/>
      </a:hlink>
      <a:folHlink>
        <a:srgbClr val="28B8CE"/>
      </a:folHlink>
    </a:clrScheme>
    <a:fontScheme name="Otsikko UEF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ef_basic_laajamalli-3 1">
        <a:dk1>
          <a:srgbClr val="000000"/>
        </a:dk1>
        <a:lt1>
          <a:srgbClr val="FFFFFF"/>
        </a:lt1>
        <a:dk2>
          <a:srgbClr val="000000"/>
        </a:dk2>
        <a:lt2>
          <a:srgbClr val="D4D4D4"/>
        </a:lt2>
        <a:accent1>
          <a:srgbClr val="D4D800"/>
        </a:accent1>
        <a:accent2>
          <a:srgbClr val="006788"/>
        </a:accent2>
        <a:accent3>
          <a:srgbClr val="FFFFFF"/>
        </a:accent3>
        <a:accent4>
          <a:srgbClr val="000000"/>
        </a:accent4>
        <a:accent5>
          <a:srgbClr val="E6E9AA"/>
        </a:accent5>
        <a:accent6>
          <a:srgbClr val="005D7B"/>
        </a:accent6>
        <a:hlink>
          <a:srgbClr val="009FB8"/>
        </a:hlink>
        <a:folHlink>
          <a:srgbClr val="F9B7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sitys6" id="{9CA3617A-E4ED-1D42-8146-1A29699D3D27}" vid="{15CBE4F8-6DF7-BA4B-B2BA-B06F3DA193C2}"/>
    </a:ext>
  </a:extLst>
</a:theme>
</file>

<file path=ppt/theme/theme4.xml><?xml version="1.0" encoding="utf-8"?>
<a:theme xmlns:a="http://schemas.openxmlformats.org/drawingml/2006/main" name="Thank You Slides">
  <a:themeElements>
    <a:clrScheme name="UEF">
      <a:dk1>
        <a:srgbClr val="000000"/>
      </a:dk1>
      <a:lt1>
        <a:srgbClr val="FFFFFF"/>
      </a:lt1>
      <a:dk2>
        <a:srgbClr val="000000"/>
      </a:dk2>
      <a:lt2>
        <a:srgbClr val="D4D4D4"/>
      </a:lt2>
      <a:accent1>
        <a:srgbClr val="077E9E"/>
      </a:accent1>
      <a:accent2>
        <a:srgbClr val="006788"/>
      </a:accent2>
      <a:accent3>
        <a:srgbClr val="FFFFFF"/>
      </a:accent3>
      <a:accent4>
        <a:srgbClr val="000000"/>
      </a:accent4>
      <a:accent5>
        <a:srgbClr val="28B8CE"/>
      </a:accent5>
      <a:accent6>
        <a:srgbClr val="005D7B"/>
      </a:accent6>
      <a:hlink>
        <a:srgbClr val="009FB8"/>
      </a:hlink>
      <a:folHlink>
        <a:srgbClr val="28B8CE"/>
      </a:folHlink>
    </a:clrScheme>
    <a:fontScheme name="Otsikko UEF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800" dirty="0">
            <a:latin typeface="Open Sans ExtraBold" panose="020B0906030804020204" pitchFamily="34" charset="0"/>
            <a:ea typeface="Open Sans ExtraBold" panose="020B0906030804020204" pitchFamily="34" charset="0"/>
            <a:cs typeface="Open Sans ExtraBold" panose="020B0906030804020204" pitchFamily="34" charset="0"/>
          </a:defRPr>
        </a:defPPr>
      </a:lstStyle>
    </a:txDef>
  </a:objectDefaults>
  <a:extraClrSchemeLst>
    <a:extraClrScheme>
      <a:clrScheme name="uef_basic_laajamalli-3 1">
        <a:dk1>
          <a:srgbClr val="000000"/>
        </a:dk1>
        <a:lt1>
          <a:srgbClr val="FFFFFF"/>
        </a:lt1>
        <a:dk2>
          <a:srgbClr val="000000"/>
        </a:dk2>
        <a:lt2>
          <a:srgbClr val="D4D4D4"/>
        </a:lt2>
        <a:accent1>
          <a:srgbClr val="D4D800"/>
        </a:accent1>
        <a:accent2>
          <a:srgbClr val="006788"/>
        </a:accent2>
        <a:accent3>
          <a:srgbClr val="FFFFFF"/>
        </a:accent3>
        <a:accent4>
          <a:srgbClr val="000000"/>
        </a:accent4>
        <a:accent5>
          <a:srgbClr val="E6E9AA"/>
        </a:accent5>
        <a:accent6>
          <a:srgbClr val="005D7B"/>
        </a:accent6>
        <a:hlink>
          <a:srgbClr val="009FB8"/>
        </a:hlink>
        <a:folHlink>
          <a:srgbClr val="F9B7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sitys6" id="{9CA3617A-E4ED-1D42-8146-1A29699D3D27}" vid="{7C2C1D81-EA1F-554F-947D-4908E9A06FA8}"/>
    </a:ext>
  </a:extLst>
</a:theme>
</file>

<file path=ppt/theme/theme5.xml><?xml version="1.0" encoding="utf-8"?>
<a:theme xmlns:a="http://schemas.openxmlformats.org/drawingml/2006/main" name="UEF Basic">
  <a:themeElements>
    <a:clrScheme name="UEF">
      <a:dk1>
        <a:srgbClr val="1D1D1C"/>
      </a:dk1>
      <a:lt1>
        <a:srgbClr val="FFFFFF"/>
      </a:lt1>
      <a:dk2>
        <a:srgbClr val="1D1D1C"/>
      </a:dk2>
      <a:lt2>
        <a:srgbClr val="D4D4D4"/>
      </a:lt2>
      <a:accent1>
        <a:srgbClr val="D4D800"/>
      </a:accent1>
      <a:accent2>
        <a:srgbClr val="008C99"/>
      </a:accent2>
      <a:accent3>
        <a:srgbClr val="FFFFFF"/>
      </a:accent3>
      <a:accent4>
        <a:srgbClr val="000000"/>
      </a:accent4>
      <a:accent5>
        <a:srgbClr val="E6E9AA"/>
      </a:accent5>
      <a:accent6>
        <a:srgbClr val="005D7B"/>
      </a:accent6>
      <a:hlink>
        <a:srgbClr val="009FB8"/>
      </a:hlink>
      <a:folHlink>
        <a:srgbClr val="F9B700"/>
      </a:folHlink>
    </a:clrScheme>
    <a:fontScheme name="uef_basic_laajamalli-3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ef_basic_laajamalli-3 1">
        <a:dk1>
          <a:srgbClr val="000000"/>
        </a:dk1>
        <a:lt1>
          <a:srgbClr val="FFFFFF"/>
        </a:lt1>
        <a:dk2>
          <a:srgbClr val="000000"/>
        </a:dk2>
        <a:lt2>
          <a:srgbClr val="D4D4D4"/>
        </a:lt2>
        <a:accent1>
          <a:srgbClr val="D4D800"/>
        </a:accent1>
        <a:accent2>
          <a:srgbClr val="006788"/>
        </a:accent2>
        <a:accent3>
          <a:srgbClr val="FFFFFF"/>
        </a:accent3>
        <a:accent4>
          <a:srgbClr val="000000"/>
        </a:accent4>
        <a:accent5>
          <a:srgbClr val="E6E9AA"/>
        </a:accent5>
        <a:accent6>
          <a:srgbClr val="005D7B"/>
        </a:accent6>
        <a:hlink>
          <a:srgbClr val="009FB8"/>
        </a:hlink>
        <a:folHlink>
          <a:srgbClr val="F9B7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03FBA2DC04894D87B1AC2B29222189" ma:contentTypeVersion="15" ma:contentTypeDescription="Create a new document." ma:contentTypeScope="" ma:versionID="faf1d1f57854cbd71f301bebc9ebeda9">
  <xsd:schema xmlns:xsd="http://www.w3.org/2001/XMLSchema" xmlns:xs="http://www.w3.org/2001/XMLSchema" xmlns:p="http://schemas.microsoft.com/office/2006/metadata/properties" xmlns:ns2="b2cb304a-30c6-4fc9-b9ce-f5c361bb838d" xmlns:ns3="6ee5c228-5ac5-4741-977b-46cc6df8bec9" targetNamespace="http://schemas.microsoft.com/office/2006/metadata/properties" ma:root="true" ma:fieldsID="31552ccdc30de5c7f6ea0481f716ce73" ns2:_="" ns3:_="">
    <xsd:import namespace="b2cb304a-30c6-4fc9-b9ce-f5c361bb838d"/>
    <xsd:import namespace="6ee5c228-5ac5-4741-977b-46cc6df8be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Julkaistu_x0020_asiointipalvelussa" minOccurs="0"/>
                <xsd:element ref="ns2:p_x00e4_ivitetty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cb304a-30c6-4fc9-b9ce-f5c361bb83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Julkaistu_x0020_asiointipalvelussa" ma:index="12" nillable="true" ma:displayName="Julkaistu asiointipalvelussa" ma:default="0" ma:format="Dropdown" ma:internalName="Julkaistu_x0020_asiointipalvelussa">
      <xsd:simpleType>
        <xsd:restriction base="dms:Boolean"/>
      </xsd:simpleType>
    </xsd:element>
    <xsd:element name="p_x00e4_ivitetty" ma:index="13" nillable="true" ma:displayName="päivitetty" ma:default="0" ma:format="Dropdown" ma:internalName="p_x00e4_ivitetty">
      <xsd:simpleType>
        <xsd:restriction base="dms:Boolean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ba83825-fb8d-42b2-af4d-523da4d0f3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5c228-5ac5-4741-977b-46cc6df8bec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d05e5008-be13-430b-81c0-f55fbe4d0ccd}" ma:internalName="TaxCatchAll" ma:showField="CatchAllData" ma:web="6ee5c228-5ac5-4741-977b-46cc6df8be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ee5c228-5ac5-4741-977b-46cc6df8bec9" xsi:nil="true"/>
    <lcf76f155ced4ddcb4097134ff3c332f xmlns="b2cb304a-30c6-4fc9-b9ce-f5c361bb838d">
      <Terms xmlns="http://schemas.microsoft.com/office/infopath/2007/PartnerControls"/>
    </lcf76f155ced4ddcb4097134ff3c332f>
    <p_x00e4_ivitetty xmlns="b2cb304a-30c6-4fc9-b9ce-f5c361bb838d">false</p_x00e4_ivitetty>
    <Julkaistu_x0020_asiointipalvelussa xmlns="b2cb304a-30c6-4fc9-b9ce-f5c361bb838d">false</Julkaistu_x0020_asiointipalvelussa>
  </documentManagement>
</p:properties>
</file>

<file path=customXml/itemProps1.xml><?xml version="1.0" encoding="utf-8"?>
<ds:datastoreItem xmlns:ds="http://schemas.openxmlformats.org/officeDocument/2006/customXml" ds:itemID="{FD92204A-A9E6-43BD-B38E-3CDF1AD241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cb304a-30c6-4fc9-b9ce-f5c361bb838d"/>
    <ds:schemaRef ds:uri="6ee5c228-5ac5-4741-977b-46cc6df8be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40AA0A-578F-4EFB-9CAC-A6A085925E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5137E3-F61B-4809-B6A9-FFA8DC551C62}">
  <ds:schemaRefs>
    <ds:schemaRef ds:uri="http://schemas.microsoft.com/office/2006/documentManagement/types"/>
    <ds:schemaRef ds:uri="http://purl.org/dc/terms/"/>
    <ds:schemaRef ds:uri="6ee5c228-5ac5-4741-977b-46cc6df8bec9"/>
    <ds:schemaRef ds:uri="http://www.w3.org/XML/1998/namespace"/>
    <ds:schemaRef ds:uri="b2cb304a-30c6-4fc9-b9ce-f5c361bb838d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UEF_PP_template</Template>
  <TotalTime>80</TotalTime>
  <Words>1540</Words>
  <Application>Microsoft Office PowerPoint</Application>
  <PresentationFormat>Widescreen</PresentationFormat>
  <Paragraphs>210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22</vt:i4>
      </vt:variant>
    </vt:vector>
  </HeadingPairs>
  <TitlesOfParts>
    <vt:vector size="36" baseType="lpstr">
      <vt:lpstr>Arial</vt:lpstr>
      <vt:lpstr>Calibri</vt:lpstr>
      <vt:lpstr>Myriad pro</vt:lpstr>
      <vt:lpstr>Open Sans</vt:lpstr>
      <vt:lpstr>Open Sans ExtraBold</vt:lpstr>
      <vt:lpstr>Open Sans ExtraBold</vt:lpstr>
      <vt:lpstr>Open Sans SemiBold</vt:lpstr>
      <vt:lpstr>Palatino Linotype</vt:lpstr>
      <vt:lpstr>Wingdings</vt:lpstr>
      <vt:lpstr>Title Slides</vt:lpstr>
      <vt:lpstr>Basic</vt:lpstr>
      <vt:lpstr>Section Headers</vt:lpstr>
      <vt:lpstr>Thank You Slides</vt:lpstr>
      <vt:lpstr>UEF Basic</vt:lpstr>
      <vt:lpstr>UEF usernames and Information Security</vt:lpstr>
      <vt:lpstr>Digital Services for students</vt:lpstr>
      <vt:lpstr>UEF username timeline</vt:lpstr>
      <vt:lpstr>Full access rights </vt:lpstr>
      <vt:lpstr>Student access rights</vt:lpstr>
      <vt:lpstr>Ending of access rights</vt:lpstr>
      <vt:lpstr>Microsoft 365 services</vt:lpstr>
      <vt:lpstr>Multi-Factor Authentication 1/2</vt:lpstr>
      <vt:lpstr>Multi-Factor Authentication 2/2</vt:lpstr>
      <vt:lpstr>Email</vt:lpstr>
      <vt:lpstr>Software</vt:lpstr>
      <vt:lpstr>Wireless networks</vt:lpstr>
      <vt:lpstr>Information security – email 1/2</vt:lpstr>
      <vt:lpstr>Information security – email 2/2</vt:lpstr>
      <vt:lpstr>Information security - username</vt:lpstr>
      <vt:lpstr>Information security - password</vt:lpstr>
      <vt:lpstr>Information security – devices</vt:lpstr>
      <vt:lpstr>Information security – computer use</vt:lpstr>
      <vt:lpstr>Information security – files</vt:lpstr>
      <vt:lpstr>Information security – phishing</vt:lpstr>
      <vt:lpstr>IMPORTANT!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Kaisa Valtanen</dc:creator>
  <cp:keywords>UEF Powerpoint template</cp:keywords>
  <cp:lastModifiedBy>Kirsi Konttinen</cp:lastModifiedBy>
  <cp:revision>4</cp:revision>
  <dcterms:created xsi:type="dcterms:W3CDTF">2023-04-25T05:43:35Z</dcterms:created>
  <dcterms:modified xsi:type="dcterms:W3CDTF">2024-01-08T14:16:18Z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EFTopic">
    <vt:lpwstr/>
  </property>
  <property fmtid="{D5CDD505-2E9C-101B-9397-08002B2CF9AE}" pid="3" name="MediaServiceImageTags">
    <vt:lpwstr/>
  </property>
  <property fmtid="{D5CDD505-2E9C-101B-9397-08002B2CF9AE}" pid="4" name="ContentTypeId">
    <vt:lpwstr>0x010100D003FBA2DC04894D87B1AC2B29222189</vt:lpwstr>
  </property>
</Properties>
</file>