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35" r:id="rId5"/>
  </p:sldMasterIdLst>
  <p:notesMasterIdLst>
    <p:notesMasterId r:id="rId19"/>
  </p:notesMasterIdLst>
  <p:sldIdLst>
    <p:sldId id="258" r:id="rId6"/>
    <p:sldId id="260" r:id="rId7"/>
    <p:sldId id="268" r:id="rId8"/>
    <p:sldId id="272" r:id="rId9"/>
    <p:sldId id="270" r:id="rId10"/>
    <p:sldId id="259" r:id="rId11"/>
    <p:sldId id="275" r:id="rId12"/>
    <p:sldId id="263" r:id="rId13"/>
    <p:sldId id="264" r:id="rId14"/>
    <p:sldId id="265" r:id="rId15"/>
    <p:sldId id="276" r:id="rId16"/>
    <p:sldId id="274" r:id="rId17"/>
    <p:sldId id="26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858F5-5314-A6C2-2B79-E640CCC07C93}" v="318" dt="2024-06-04T12:51:20.995"/>
    <p1510:client id="{1127AAA5-C627-52F5-1F81-834BFCE0A6F8}" v="14" dt="2024-06-04T04:15:43.914"/>
    <p1510:client id="{2BB39121-2910-EADA-54C7-651F97B80075}" v="60" dt="2024-06-03T17:30:39.770"/>
    <p1510:client id="{500D15CB-CC64-73EF-8D46-B5892AD885A7}" v="342" dt="2024-06-03T09:23:11.347"/>
    <p1510:client id="{56982214-31DB-0A49-C1AA-1E689F437B80}" v="511" dt="2024-06-05T06:12:40.028"/>
    <p1510:client id="{99D44F62-D52F-4778-FB52-44605F41E4A8}" v="1233" dt="2024-06-04T08:54:37.771"/>
    <p1510:client id="{A0EFE0DA-462C-F542-3222-EC24877F0010}" v="121" dt="2024-06-04T17:43:19.011"/>
    <p1510:client id="{D60CC06D-414E-A23E-CB1D-043D89C471D2}" v="140" dt="2024-06-03T09:20:38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1D1D0-7D2B-4754-8AD4-220EA5DB6571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EB06B-E2EB-4E31-AB66-0841484E9BC1}">
      <dgm:prSet phldrT="[Text]"/>
      <dgm:spPr/>
      <dgm:t>
        <a:bodyPr/>
        <a:lstStyle/>
        <a:p>
          <a:r>
            <a:rPr lang="en-US" dirty="0"/>
            <a:t>Joy</a:t>
          </a:r>
        </a:p>
      </dgm:t>
    </dgm:pt>
    <dgm:pt modelId="{877D004B-8019-436F-B52D-060F43D006AB}" type="parTrans" cxnId="{B649EC22-7ED3-48F5-B181-AD10DDDCE325}">
      <dgm:prSet/>
      <dgm:spPr/>
      <dgm:t>
        <a:bodyPr/>
        <a:lstStyle/>
        <a:p>
          <a:endParaRPr lang="en-US"/>
        </a:p>
      </dgm:t>
    </dgm:pt>
    <dgm:pt modelId="{23694182-354F-4C54-8078-87831C494EF1}" type="sibTrans" cxnId="{B649EC22-7ED3-48F5-B181-AD10DDDCE325}">
      <dgm:prSet/>
      <dgm:spPr/>
      <dgm:t>
        <a:bodyPr/>
        <a:lstStyle/>
        <a:p>
          <a:endParaRPr lang="en-US"/>
        </a:p>
      </dgm:t>
    </dgm:pt>
    <dgm:pt modelId="{3953CC88-19BB-4001-BEAA-7B7F705ECCC8}">
      <dgm:prSet phldrT="[Text]"/>
      <dgm:spPr/>
      <dgm:t>
        <a:bodyPr/>
        <a:lstStyle/>
        <a:p>
          <a:r>
            <a:rPr lang="en-US" dirty="0"/>
            <a:t>Life</a:t>
          </a:r>
        </a:p>
      </dgm:t>
    </dgm:pt>
    <dgm:pt modelId="{215BB153-181A-4F83-8930-5129A4DF883F}" type="parTrans" cxnId="{3E14F5E2-BA5E-4BDF-BB44-253A1500D0A5}">
      <dgm:prSet/>
      <dgm:spPr/>
      <dgm:t>
        <a:bodyPr/>
        <a:lstStyle/>
        <a:p>
          <a:endParaRPr lang="en-US"/>
        </a:p>
      </dgm:t>
    </dgm:pt>
    <dgm:pt modelId="{0A271B79-0257-4150-9851-81D0E7BB40DD}" type="sibTrans" cxnId="{3E14F5E2-BA5E-4BDF-BB44-253A1500D0A5}">
      <dgm:prSet/>
      <dgm:spPr/>
      <dgm:t>
        <a:bodyPr/>
        <a:lstStyle/>
        <a:p>
          <a:endParaRPr lang="en-US"/>
        </a:p>
      </dgm:t>
    </dgm:pt>
    <dgm:pt modelId="{CBD5773A-8EAB-46FA-9EE9-99F87B582988}">
      <dgm:prSet phldrT="[Text]"/>
      <dgm:spPr/>
      <dgm:t>
        <a:bodyPr/>
        <a:lstStyle/>
        <a:p>
          <a:r>
            <a:rPr lang="en-US" dirty="0"/>
            <a:t>Study</a:t>
          </a:r>
        </a:p>
      </dgm:t>
    </dgm:pt>
    <dgm:pt modelId="{F9FF8FD5-4EDE-4C06-8D43-23490788E1DC}" type="parTrans" cxnId="{65D63041-6B8D-4336-89A6-96AEEF1C995E}">
      <dgm:prSet/>
      <dgm:spPr/>
      <dgm:t>
        <a:bodyPr/>
        <a:lstStyle/>
        <a:p>
          <a:endParaRPr lang="en-US"/>
        </a:p>
      </dgm:t>
    </dgm:pt>
    <dgm:pt modelId="{7F886D3B-923E-47D2-AD3B-8B18D47EA405}" type="sibTrans" cxnId="{65D63041-6B8D-4336-89A6-96AEEF1C995E}">
      <dgm:prSet/>
      <dgm:spPr/>
      <dgm:t>
        <a:bodyPr/>
        <a:lstStyle/>
        <a:p>
          <a:endParaRPr lang="en-US"/>
        </a:p>
      </dgm:t>
    </dgm:pt>
    <dgm:pt modelId="{E8534794-2BFD-4554-B7E8-955A5CC96CF4}" type="pres">
      <dgm:prSet presAssocID="{FDA1D1D0-7D2B-4754-8AD4-220EA5DB6571}" presName="cycle" presStyleCnt="0">
        <dgm:presLayoutVars>
          <dgm:dir/>
          <dgm:resizeHandles val="exact"/>
        </dgm:presLayoutVars>
      </dgm:prSet>
      <dgm:spPr/>
    </dgm:pt>
    <dgm:pt modelId="{C9814577-CE57-44C5-982C-F4E21D65104B}" type="pres">
      <dgm:prSet presAssocID="{8BEEB06B-E2EB-4E31-AB66-0841484E9BC1}" presName="dummy" presStyleCnt="0"/>
      <dgm:spPr/>
    </dgm:pt>
    <dgm:pt modelId="{05A63B6F-7127-4EA0-8E01-76C2ED8DB5CD}" type="pres">
      <dgm:prSet presAssocID="{8BEEB06B-E2EB-4E31-AB66-0841484E9BC1}" presName="node" presStyleLbl="revTx" presStyleIdx="0" presStyleCnt="3">
        <dgm:presLayoutVars>
          <dgm:bulletEnabled val="1"/>
        </dgm:presLayoutVars>
      </dgm:prSet>
      <dgm:spPr/>
    </dgm:pt>
    <dgm:pt modelId="{23D17AA3-2540-4FE9-A40D-C54679E619BD}" type="pres">
      <dgm:prSet presAssocID="{23694182-354F-4C54-8078-87831C494EF1}" presName="sibTrans" presStyleLbl="node1" presStyleIdx="0" presStyleCnt="3"/>
      <dgm:spPr/>
    </dgm:pt>
    <dgm:pt modelId="{16332D08-F706-45CE-B3E7-EEA32113645D}" type="pres">
      <dgm:prSet presAssocID="{3953CC88-19BB-4001-BEAA-7B7F705ECCC8}" presName="dummy" presStyleCnt="0"/>
      <dgm:spPr/>
    </dgm:pt>
    <dgm:pt modelId="{2FBB5D6F-5CBC-46AC-B4FE-002EF92B0208}" type="pres">
      <dgm:prSet presAssocID="{3953CC88-19BB-4001-BEAA-7B7F705ECCC8}" presName="node" presStyleLbl="revTx" presStyleIdx="1" presStyleCnt="3">
        <dgm:presLayoutVars>
          <dgm:bulletEnabled val="1"/>
        </dgm:presLayoutVars>
      </dgm:prSet>
      <dgm:spPr/>
    </dgm:pt>
    <dgm:pt modelId="{9EE0FBF7-4213-459A-9225-B66C27BC2AFB}" type="pres">
      <dgm:prSet presAssocID="{0A271B79-0257-4150-9851-81D0E7BB40DD}" presName="sibTrans" presStyleLbl="node1" presStyleIdx="1" presStyleCnt="3"/>
      <dgm:spPr/>
    </dgm:pt>
    <dgm:pt modelId="{70B007CF-0633-4F26-8824-B6A9315532D0}" type="pres">
      <dgm:prSet presAssocID="{CBD5773A-8EAB-46FA-9EE9-99F87B582988}" presName="dummy" presStyleCnt="0"/>
      <dgm:spPr/>
    </dgm:pt>
    <dgm:pt modelId="{2AFB456C-51E9-4DFB-BDEC-EC22BA7EC0A7}" type="pres">
      <dgm:prSet presAssocID="{CBD5773A-8EAB-46FA-9EE9-99F87B582988}" presName="node" presStyleLbl="revTx" presStyleIdx="2" presStyleCnt="3">
        <dgm:presLayoutVars>
          <dgm:bulletEnabled val="1"/>
        </dgm:presLayoutVars>
      </dgm:prSet>
      <dgm:spPr/>
    </dgm:pt>
    <dgm:pt modelId="{878F144B-4A51-49AF-AD5D-4C51B1C49D4D}" type="pres">
      <dgm:prSet presAssocID="{7F886D3B-923E-47D2-AD3B-8B18D47EA405}" presName="sibTrans" presStyleLbl="node1" presStyleIdx="2" presStyleCnt="3"/>
      <dgm:spPr/>
    </dgm:pt>
  </dgm:ptLst>
  <dgm:cxnLst>
    <dgm:cxn modelId="{D8A91422-A66F-4FE0-BCC9-B4CC5435AD41}" type="presOf" srcId="{7F886D3B-923E-47D2-AD3B-8B18D47EA405}" destId="{878F144B-4A51-49AF-AD5D-4C51B1C49D4D}" srcOrd="0" destOrd="0" presId="urn:microsoft.com/office/officeart/2005/8/layout/cycle1"/>
    <dgm:cxn modelId="{B649EC22-7ED3-48F5-B181-AD10DDDCE325}" srcId="{FDA1D1D0-7D2B-4754-8AD4-220EA5DB6571}" destId="{8BEEB06B-E2EB-4E31-AB66-0841484E9BC1}" srcOrd="0" destOrd="0" parTransId="{877D004B-8019-436F-B52D-060F43D006AB}" sibTransId="{23694182-354F-4C54-8078-87831C494EF1}"/>
    <dgm:cxn modelId="{5DC57337-AF8C-4F86-B50A-DFC881D23BED}" type="presOf" srcId="{3953CC88-19BB-4001-BEAA-7B7F705ECCC8}" destId="{2FBB5D6F-5CBC-46AC-B4FE-002EF92B0208}" srcOrd="0" destOrd="0" presId="urn:microsoft.com/office/officeart/2005/8/layout/cycle1"/>
    <dgm:cxn modelId="{11B9C637-A6DB-46C9-B291-33412828C36D}" type="presOf" srcId="{0A271B79-0257-4150-9851-81D0E7BB40DD}" destId="{9EE0FBF7-4213-459A-9225-B66C27BC2AFB}" srcOrd="0" destOrd="0" presId="urn:microsoft.com/office/officeart/2005/8/layout/cycle1"/>
    <dgm:cxn modelId="{65D63041-6B8D-4336-89A6-96AEEF1C995E}" srcId="{FDA1D1D0-7D2B-4754-8AD4-220EA5DB6571}" destId="{CBD5773A-8EAB-46FA-9EE9-99F87B582988}" srcOrd="2" destOrd="0" parTransId="{F9FF8FD5-4EDE-4C06-8D43-23490788E1DC}" sibTransId="{7F886D3B-923E-47D2-AD3B-8B18D47EA405}"/>
    <dgm:cxn modelId="{92EB2399-B136-4EAC-86C7-69DEAD7778C5}" type="presOf" srcId="{FDA1D1D0-7D2B-4754-8AD4-220EA5DB6571}" destId="{E8534794-2BFD-4554-B7E8-955A5CC96CF4}" srcOrd="0" destOrd="0" presId="urn:microsoft.com/office/officeart/2005/8/layout/cycle1"/>
    <dgm:cxn modelId="{A70C75AD-CEAD-48CF-8CA2-809DE6F52CCA}" type="presOf" srcId="{8BEEB06B-E2EB-4E31-AB66-0841484E9BC1}" destId="{05A63B6F-7127-4EA0-8E01-76C2ED8DB5CD}" srcOrd="0" destOrd="0" presId="urn:microsoft.com/office/officeart/2005/8/layout/cycle1"/>
    <dgm:cxn modelId="{6E5660CB-0697-440B-9D5D-3E34C7389985}" type="presOf" srcId="{CBD5773A-8EAB-46FA-9EE9-99F87B582988}" destId="{2AFB456C-51E9-4DFB-BDEC-EC22BA7EC0A7}" srcOrd="0" destOrd="0" presId="urn:microsoft.com/office/officeart/2005/8/layout/cycle1"/>
    <dgm:cxn modelId="{58E002E0-740C-4C15-B499-2C25CD5B7F9E}" type="presOf" srcId="{23694182-354F-4C54-8078-87831C494EF1}" destId="{23D17AA3-2540-4FE9-A40D-C54679E619BD}" srcOrd="0" destOrd="0" presId="urn:microsoft.com/office/officeart/2005/8/layout/cycle1"/>
    <dgm:cxn modelId="{3E14F5E2-BA5E-4BDF-BB44-253A1500D0A5}" srcId="{FDA1D1D0-7D2B-4754-8AD4-220EA5DB6571}" destId="{3953CC88-19BB-4001-BEAA-7B7F705ECCC8}" srcOrd="1" destOrd="0" parTransId="{215BB153-181A-4F83-8930-5129A4DF883F}" sibTransId="{0A271B79-0257-4150-9851-81D0E7BB40DD}"/>
    <dgm:cxn modelId="{FEEF3283-C8C9-4063-ADDF-9BEBB8667FBB}" type="presParOf" srcId="{E8534794-2BFD-4554-B7E8-955A5CC96CF4}" destId="{C9814577-CE57-44C5-982C-F4E21D65104B}" srcOrd="0" destOrd="0" presId="urn:microsoft.com/office/officeart/2005/8/layout/cycle1"/>
    <dgm:cxn modelId="{2FC563D0-968E-4CDD-B51C-F1E45272618D}" type="presParOf" srcId="{E8534794-2BFD-4554-B7E8-955A5CC96CF4}" destId="{05A63B6F-7127-4EA0-8E01-76C2ED8DB5CD}" srcOrd="1" destOrd="0" presId="urn:microsoft.com/office/officeart/2005/8/layout/cycle1"/>
    <dgm:cxn modelId="{B6205068-3532-4A0E-9167-4582C2FCF010}" type="presParOf" srcId="{E8534794-2BFD-4554-B7E8-955A5CC96CF4}" destId="{23D17AA3-2540-4FE9-A40D-C54679E619BD}" srcOrd="2" destOrd="0" presId="urn:microsoft.com/office/officeart/2005/8/layout/cycle1"/>
    <dgm:cxn modelId="{9F989180-B477-45C3-8B38-E50749621E5E}" type="presParOf" srcId="{E8534794-2BFD-4554-B7E8-955A5CC96CF4}" destId="{16332D08-F706-45CE-B3E7-EEA32113645D}" srcOrd="3" destOrd="0" presId="urn:microsoft.com/office/officeart/2005/8/layout/cycle1"/>
    <dgm:cxn modelId="{BF36CD64-DF1B-4B9B-A4CC-14A80B5FA198}" type="presParOf" srcId="{E8534794-2BFD-4554-B7E8-955A5CC96CF4}" destId="{2FBB5D6F-5CBC-46AC-B4FE-002EF92B0208}" srcOrd="4" destOrd="0" presId="urn:microsoft.com/office/officeart/2005/8/layout/cycle1"/>
    <dgm:cxn modelId="{A304428A-DDC0-4AAA-BD74-F407D422EC32}" type="presParOf" srcId="{E8534794-2BFD-4554-B7E8-955A5CC96CF4}" destId="{9EE0FBF7-4213-459A-9225-B66C27BC2AFB}" srcOrd="5" destOrd="0" presId="urn:microsoft.com/office/officeart/2005/8/layout/cycle1"/>
    <dgm:cxn modelId="{59130380-881A-4E5A-90C2-612A4A7613A9}" type="presParOf" srcId="{E8534794-2BFD-4554-B7E8-955A5CC96CF4}" destId="{70B007CF-0633-4F26-8824-B6A9315532D0}" srcOrd="6" destOrd="0" presId="urn:microsoft.com/office/officeart/2005/8/layout/cycle1"/>
    <dgm:cxn modelId="{61D71C36-6575-48EF-ADF9-A288BDE2D3C0}" type="presParOf" srcId="{E8534794-2BFD-4554-B7E8-955A5CC96CF4}" destId="{2AFB456C-51E9-4DFB-BDEC-EC22BA7EC0A7}" srcOrd="7" destOrd="0" presId="urn:microsoft.com/office/officeart/2005/8/layout/cycle1"/>
    <dgm:cxn modelId="{F89AA7C3-DEA6-4539-9A40-C0EBC7902E06}" type="presParOf" srcId="{E8534794-2BFD-4554-B7E8-955A5CC96CF4}" destId="{878F144B-4A51-49AF-AD5D-4C51B1C49D4D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63B6F-7127-4EA0-8E01-76C2ED8DB5CD}">
      <dsp:nvSpPr>
        <dsp:cNvPr id="0" name=""/>
        <dsp:cNvSpPr/>
      </dsp:nvSpPr>
      <dsp:spPr>
        <a:xfrm>
          <a:off x="4521787" y="352454"/>
          <a:ext cx="1801202" cy="180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Joy</a:t>
          </a:r>
        </a:p>
      </dsp:txBody>
      <dsp:txXfrm>
        <a:off x="4521787" y="352454"/>
        <a:ext cx="1801202" cy="1801202"/>
      </dsp:txXfrm>
    </dsp:sp>
    <dsp:sp modelId="{23D17AA3-2540-4FE9-A40D-C54679E619BD}">
      <dsp:nvSpPr>
        <dsp:cNvPr id="0" name=""/>
        <dsp:cNvSpPr/>
      </dsp:nvSpPr>
      <dsp:spPr>
        <a:xfrm>
          <a:off x="1778168" y="-1958"/>
          <a:ext cx="4259048" cy="4259048"/>
        </a:xfrm>
        <a:prstGeom prst="circularArrow">
          <a:avLst>
            <a:gd name="adj1" fmla="val 8247"/>
            <a:gd name="adj2" fmla="val 575974"/>
            <a:gd name="adj3" fmla="val 2964510"/>
            <a:gd name="adj4" fmla="val 51284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B5D6F-5CBC-46AC-B4FE-002EF92B0208}">
      <dsp:nvSpPr>
        <dsp:cNvPr id="0" name=""/>
        <dsp:cNvSpPr/>
      </dsp:nvSpPr>
      <dsp:spPr>
        <a:xfrm>
          <a:off x="3007091" y="2975985"/>
          <a:ext cx="1801202" cy="180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Life</a:t>
          </a:r>
        </a:p>
      </dsp:txBody>
      <dsp:txXfrm>
        <a:off x="3007091" y="2975985"/>
        <a:ext cx="1801202" cy="1801202"/>
      </dsp:txXfrm>
    </dsp:sp>
    <dsp:sp modelId="{9EE0FBF7-4213-459A-9225-B66C27BC2AFB}">
      <dsp:nvSpPr>
        <dsp:cNvPr id="0" name=""/>
        <dsp:cNvSpPr/>
      </dsp:nvSpPr>
      <dsp:spPr>
        <a:xfrm>
          <a:off x="1778168" y="-1958"/>
          <a:ext cx="4259048" cy="4259048"/>
        </a:xfrm>
        <a:prstGeom prst="circularArrow">
          <a:avLst>
            <a:gd name="adj1" fmla="val 8247"/>
            <a:gd name="adj2" fmla="val 575974"/>
            <a:gd name="adj3" fmla="val 10172742"/>
            <a:gd name="adj4" fmla="val 7259516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B456C-51E9-4DFB-BDEC-EC22BA7EC0A7}">
      <dsp:nvSpPr>
        <dsp:cNvPr id="0" name=""/>
        <dsp:cNvSpPr/>
      </dsp:nvSpPr>
      <dsp:spPr>
        <a:xfrm>
          <a:off x="1492395" y="352454"/>
          <a:ext cx="1801202" cy="180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Study</a:t>
          </a:r>
        </a:p>
      </dsp:txBody>
      <dsp:txXfrm>
        <a:off x="1492395" y="352454"/>
        <a:ext cx="1801202" cy="1801202"/>
      </dsp:txXfrm>
    </dsp:sp>
    <dsp:sp modelId="{878F144B-4A51-49AF-AD5D-4C51B1C49D4D}">
      <dsp:nvSpPr>
        <dsp:cNvPr id="0" name=""/>
        <dsp:cNvSpPr/>
      </dsp:nvSpPr>
      <dsp:spPr>
        <a:xfrm>
          <a:off x="1778168" y="-1958"/>
          <a:ext cx="4259048" cy="4259048"/>
        </a:xfrm>
        <a:prstGeom prst="circularArrow">
          <a:avLst>
            <a:gd name="adj1" fmla="val 8247"/>
            <a:gd name="adj2" fmla="val 575974"/>
            <a:gd name="adj3" fmla="val 16857332"/>
            <a:gd name="adj4" fmla="val 14966694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D0B77-3B09-42AE-B648-299935129EE5}" type="datetimeFigureOut">
              <a:rPr lang="it-IT" smtClean="0"/>
              <a:t>04/09/2024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EB040-1254-48B5-A964-31AC5E134A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00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05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956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b="0" i="0">
              <a:solidFill>
                <a:srgbClr val="202124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86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b="0" i="0">
              <a:solidFill>
                <a:srgbClr val="202124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16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b="0" i="0">
              <a:solidFill>
                <a:srgbClr val="202124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199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E978F-F891-48A8-87E7-A6E964A84EC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576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31F6-82AD-64F5-C8B7-B126223C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B7E88-8FBC-B400-BB2F-0B71C411C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64A95-E877-8DF2-0C31-AF703720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DE0D1-8271-AE78-C984-82A10C39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88FC-E875-E0DC-A042-EE45E687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7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6">
            <a:extLst>
              <a:ext uri="{FF2B5EF4-FFF2-40B4-BE49-F238E27FC236}">
                <a16:creationId xmlns:a16="http://schemas.microsoft.com/office/drawing/2014/main" id="{6E8B1222-E1E1-4677-9C9B-0BAA01BAC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635" y="2637736"/>
            <a:ext cx="10466729" cy="1555373"/>
          </a:xfrm>
        </p:spPr>
        <p:txBody>
          <a:bodyPr/>
          <a:lstStyle>
            <a:lvl1pPr>
              <a:defRPr/>
            </a:lvl1pPr>
          </a:lstStyle>
          <a:p>
            <a:r>
              <a:rPr lang="en-GB" sz="4000"/>
              <a:t>Click to add a presentation title</a:t>
            </a:r>
            <a:endParaRPr lang="fi-FI" sz="4000"/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961CAF15-4E86-472B-92F9-59038918E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2636" y="4206686"/>
            <a:ext cx="10466728" cy="487862"/>
          </a:xfrm>
        </p:spPr>
        <p:txBody>
          <a:bodyPr/>
          <a:lstStyle>
            <a:lvl1pPr marL="0" indent="0">
              <a:buNone/>
              <a:defRPr sz="16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GB"/>
              <a:t>Click to add Author of the presentation, Name of the event and date</a:t>
            </a:r>
          </a:p>
        </p:txBody>
      </p:sp>
      <p:pic>
        <p:nvPicPr>
          <p:cNvPr id="10" name="Kuva 9" descr="University of Eastern Finland logo">
            <a:extLst>
              <a:ext uri="{FF2B5EF4-FFF2-40B4-BE49-F238E27FC236}">
                <a16:creationId xmlns:a16="http://schemas.microsoft.com/office/drawing/2014/main" id="{4EA83066-059C-4945-9E44-183F56EB8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-7079"/>
            <a:ext cx="2160240" cy="20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0C3C0B8B-BC55-4E54-9EE6-A36B14ED05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287" y="3263532"/>
            <a:ext cx="400199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fi-FI"/>
              <a:t>Thank you!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DE2D3C8-AAA2-4BCA-8E0D-1A040AB72F1A}"/>
              </a:ext>
            </a:extLst>
          </p:cNvPr>
          <p:cNvSpPr txBox="1">
            <a:spLocks/>
          </p:cNvSpPr>
          <p:nvPr userDrawn="1"/>
        </p:nvSpPr>
        <p:spPr>
          <a:xfrm>
            <a:off x="838200" y="4609909"/>
            <a:ext cx="10515600" cy="603222"/>
          </a:xfrm>
          <a:prstGeom prst="rect">
            <a:avLst/>
          </a:prstGeom>
        </p:spPr>
        <p:txBody>
          <a:bodyPr/>
          <a:lstStyle>
            <a:lvl1pPr marL="219071" indent="-219071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2400">
                <a:solidFill>
                  <a:srgbClr val="353535"/>
                </a:solidFill>
                <a:latin typeface="+mn-lt"/>
                <a:ea typeface="+mn-ea"/>
                <a:cs typeface="+mn-cs"/>
              </a:defRPr>
            </a:lvl1pPr>
            <a:lvl2pPr marL="752457" indent="-318128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1181070" indent="-21335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920">
                <a:solidFill>
                  <a:srgbClr val="353535"/>
                </a:solidFill>
                <a:latin typeface="+mn-lt"/>
              </a:defRPr>
            </a:lvl3pPr>
            <a:lvl4pPr marL="1605876" indent="-20954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680">
                <a:solidFill>
                  <a:srgbClr val="353535"/>
                </a:solidFill>
                <a:latin typeface="+mn-lt"/>
              </a:defRPr>
            </a:lvl4pPr>
            <a:lvl5pPr marL="2047825" indent="-22669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680">
                <a:solidFill>
                  <a:srgbClr val="353535"/>
                </a:solidFill>
                <a:latin typeface="+mn-lt"/>
              </a:defRPr>
            </a:lvl5pPr>
            <a:lvl6pPr marL="2596451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6pPr>
            <a:lvl7pPr marL="3145077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7pPr>
            <a:lvl8pPr marL="3693704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8pPr>
            <a:lvl9pPr marL="4242330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fi-FI" b="1" kern="0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uef.fi</a:t>
            </a:r>
          </a:p>
        </p:txBody>
      </p:sp>
      <p:pic>
        <p:nvPicPr>
          <p:cNvPr id="4" name="Kuva 3" descr="University of Eastern Finland logo">
            <a:extLst>
              <a:ext uri="{FF2B5EF4-FFF2-40B4-BE49-F238E27FC236}">
                <a16:creationId xmlns:a16="http://schemas.microsoft.com/office/drawing/2014/main" id="{3A4A8D27-7932-4F40-88E1-E5EEB3F31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468263"/>
            <a:ext cx="3048000" cy="26543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3F31-9BD6-46C9-9BE2-26ADB445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1D08C-1FE5-4B0C-BF33-F1052374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38A428-FE3A-4184-AD9A-A82A8558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3E43-8BC8-48FB-A94B-C304C3541EE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18F550B2-ABCA-9D46-92B2-F84A6FC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8ADC880-827C-A44D-95B2-C921C905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42" y="4723706"/>
            <a:ext cx="4727086" cy="141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7488" y="657227"/>
            <a:ext cx="10128779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7488" y="1844677"/>
            <a:ext cx="10128779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Fourthlevel</a:t>
            </a:r>
            <a:endParaRPr lang="fi-FI"/>
          </a:p>
          <a:p>
            <a:pPr lvl="4"/>
            <a:r>
              <a:rPr lang="fi-FI" err="1"/>
              <a:t>Fifthlevel</a:t>
            </a:r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432000" y="6217199"/>
            <a:ext cx="4704523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FDAD0391-EAEE-7843-BEA7-288335C8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308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1" r:id="rId2"/>
  </p:sldLayoutIdLst>
  <p:hf sldNum="0" hdr="0" dt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Font typeface="Wingdings" pitchFamily="2" charset="2"/>
        <a:buChar char="§"/>
        <a:defRPr sz="28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24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•"/>
        <a:defRPr sz="20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8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»"/>
        <a:defRPr sz="16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on paikkamerkki 4">
            <a:extLst>
              <a:ext uri="{FF2B5EF4-FFF2-40B4-BE49-F238E27FC236}">
                <a16:creationId xmlns:a16="http://schemas.microsoft.com/office/drawing/2014/main" id="{DE9C5905-11AF-4A81-B918-31596631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00" y="365125"/>
            <a:ext cx="10274398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addtitle</a:t>
            </a:r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911E493-C6E1-4F25-82FE-640647329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6800" y="1825625"/>
            <a:ext cx="10274398" cy="4107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Fourthlevel</a:t>
            </a:r>
            <a:endParaRPr lang="fi-FI"/>
          </a:p>
          <a:p>
            <a:pPr lvl="4"/>
            <a:r>
              <a:rPr lang="fi-FI" err="1"/>
              <a:t>Fifthlevel</a:t>
            </a: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198E355-A7E0-4858-BF2F-D2C9A14EBCDA}"/>
              </a:ext>
            </a:extLst>
          </p:cNvPr>
          <p:cNvSpPr txBox="1"/>
          <p:nvPr/>
        </p:nvSpPr>
        <p:spPr>
          <a:xfrm>
            <a:off x="431371" y="6217200"/>
            <a:ext cx="4704523" cy="28800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sp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3F5C535-0370-4080-BB9D-023BC87A8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2000" y="6217200"/>
            <a:ext cx="6253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fi-FI"/>
              <a:t>
              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A45D08-D7BD-4296-8D1D-D35BD3F37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8826" y="6217200"/>
            <a:ext cx="115317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871E3D4-4CC6-49C2-9ED5-54B7010E0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000" y="6217200"/>
            <a:ext cx="619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DA13E43-8BC8-48FB-A94B-C304C3541EE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63C0CE2-764E-EA45-B55A-F7E46D2E4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3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sldNum="0" hdr="0" dt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•"/>
        <a:defRPr sz="2800">
          <a:solidFill>
            <a:srgbClr val="353535"/>
          </a:solidFill>
          <a:latin typeface="+mn-lt"/>
          <a:ea typeface="+mn-ea"/>
          <a:cs typeface="+mn-cs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–"/>
        <a:defRPr sz="2400">
          <a:solidFill>
            <a:srgbClr val="353535"/>
          </a:solidFill>
          <a:latin typeface="+mn-lt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•"/>
        <a:defRPr sz="2000">
          <a:solidFill>
            <a:srgbClr val="353535"/>
          </a:solidFill>
          <a:latin typeface="+mn-lt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–"/>
        <a:defRPr sz="1800">
          <a:solidFill>
            <a:srgbClr val="353535"/>
          </a:solidFill>
          <a:latin typeface="+mn-lt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»"/>
        <a:defRPr sz="1600">
          <a:solidFill>
            <a:srgbClr val="353535"/>
          </a:solidFill>
          <a:latin typeface="+mn-lt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ijola.net/kompassi/" TargetMode="External"/><Relationship Id="rId2" Type="http://schemas.openxmlformats.org/officeDocument/2006/relationships/hyperlink" Target="https://www.kuopio.fi/tyollisyys-ja-yrittaminen/tyollisyyspalvelu/navigaattor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hyperlink" Target="https://www.linkedin.com/company/talent-hub-eastern-finland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4">
            <a:extLst>
              <a:ext uri="{FF2B5EF4-FFF2-40B4-BE49-F238E27FC236}">
                <a16:creationId xmlns:a16="http://schemas.microsoft.com/office/drawing/2014/main" id="{69FC636F-8E14-28E5-C89F-D510C43257D3}"/>
              </a:ext>
            </a:extLst>
          </p:cNvPr>
          <p:cNvSpPr txBox="1"/>
          <p:nvPr/>
        </p:nvSpPr>
        <p:spPr>
          <a:xfrm>
            <a:off x="372924" y="2311998"/>
            <a:ext cx="11412676" cy="15573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4400" b="1" dirty="0">
                <a:latin typeface="Aptos Black"/>
              </a:rPr>
              <a:t>LIFE  OF INTERNATIONAL STUDENTS IN UEF</a:t>
            </a:r>
            <a:r>
              <a:rPr lang="it-IT" sz="4800" b="1" dirty="0">
                <a:latin typeface="Aptos Black"/>
              </a:rPr>
              <a:t> (</a:t>
            </a:r>
            <a:r>
              <a:rPr lang="it-IT" sz="4400" b="1" dirty="0">
                <a:latin typeface="Aptos Black"/>
              </a:rPr>
              <a:t>KUOPIO</a:t>
            </a:r>
            <a:r>
              <a:rPr lang="it-IT" sz="4800" b="1" dirty="0">
                <a:latin typeface="Aptos Black"/>
              </a:rPr>
              <a:t>)</a:t>
            </a:r>
            <a:endParaRPr lang="it-IT" sz="4800" b="1" dirty="0">
              <a:latin typeface="Aptos Black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C1258-C5E7-86F4-38BB-1AD0FEB285C1}"/>
              </a:ext>
            </a:extLst>
          </p:cNvPr>
          <p:cNvSpPr txBox="1"/>
          <p:nvPr/>
        </p:nvSpPr>
        <p:spPr>
          <a:xfrm>
            <a:off x="546862" y="3902748"/>
            <a:ext cx="569567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i-FI" sz="2000" dirty="0">
              <a:latin typeface="Arial"/>
              <a:ea typeface="Open Sans Extrabold"/>
              <a:cs typeface="Arial"/>
            </a:endParaRPr>
          </a:p>
          <a:p>
            <a:r>
              <a:rPr lang="fi-FI" sz="2000" b="1" dirty="0">
                <a:latin typeface="Arial"/>
                <a:ea typeface="Open Sans Extrabold"/>
                <a:cs typeface="Arial"/>
              </a:rPr>
              <a:t>Mahim Afridi Musa</a:t>
            </a:r>
          </a:p>
          <a:p>
            <a:r>
              <a:rPr lang="fi-FI" sz="2000" dirty="0">
                <a:solidFill>
                  <a:schemeClr val="tx2">
                    <a:lumMod val="75000"/>
                  </a:schemeClr>
                </a:solidFill>
                <a:latin typeface="Arial"/>
                <a:ea typeface="Open Sans Extrabold"/>
                <a:cs typeface="Arial"/>
              </a:rPr>
              <a:t>International Business And Sales Management</a:t>
            </a:r>
          </a:p>
        </p:txBody>
      </p:sp>
    </p:spTree>
    <p:extLst>
      <p:ext uri="{BB962C8B-B14F-4D97-AF65-F5344CB8AC3E}">
        <p14:creationId xmlns:p14="http://schemas.microsoft.com/office/powerpoint/2010/main" val="37166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D6E16-1977-F862-B090-DFEA8EF8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32" y="356218"/>
            <a:ext cx="10561265" cy="1008064"/>
          </a:xfrm>
        </p:spPr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Mentorship for International Students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54E8D-156D-2E3D-87F7-FEFA6938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219" y="990002"/>
            <a:ext cx="10911372" cy="4670983"/>
          </a:xfrm>
        </p:spPr>
        <p:txBody>
          <a:bodyPr/>
          <a:lstStyle/>
          <a:p>
            <a:pPr marL="218440" indent="-218440"/>
            <a:r>
              <a:rPr lang="en-US" dirty="0" err="1">
                <a:latin typeface="Open Sans"/>
                <a:ea typeface="Open Sans"/>
                <a:cs typeface="Open Sans"/>
              </a:rPr>
              <a:t>Navigaattori</a:t>
            </a:r>
            <a:r>
              <a:rPr lang="en-US" dirty="0">
                <a:latin typeface="Open Sans"/>
                <a:ea typeface="Open Sans"/>
                <a:cs typeface="Open Sans"/>
              </a:rPr>
              <a:t> (Career paths, Services for Young people, Counseling for Immigrants) - Kuopio City</a:t>
            </a:r>
            <a:endParaRPr lang="en-US" dirty="0">
              <a:latin typeface="Open Sans"/>
              <a:cs typeface="Open Sans"/>
            </a:endParaRPr>
          </a:p>
          <a:p>
            <a:pPr marL="218440" indent="-218440"/>
            <a:r>
              <a:rPr lang="en-US" dirty="0" err="1">
                <a:latin typeface="Open Sans"/>
                <a:ea typeface="Open Sans"/>
                <a:cs typeface="Arial"/>
              </a:rPr>
              <a:t>Kompassi</a:t>
            </a:r>
            <a:r>
              <a:rPr lang="en-US" dirty="0">
                <a:latin typeface="Open Sans"/>
                <a:ea typeface="Open Sans"/>
                <a:cs typeface="Arial"/>
              </a:rPr>
              <a:t> (Community work, Wellbeing) - NGO </a:t>
            </a:r>
            <a:r>
              <a:rPr lang="en-US" dirty="0" err="1">
                <a:latin typeface="Open Sans"/>
                <a:ea typeface="Open Sans"/>
                <a:cs typeface="Arial"/>
              </a:rPr>
              <a:t>Setlementti</a:t>
            </a:r>
          </a:p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Talent Hub ( Match-making with Employers, Networks)</a:t>
            </a:r>
          </a:p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LINKS: 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sz="1800" dirty="0">
                <a:latin typeface="Open Sans"/>
                <a:ea typeface="Open Sans"/>
                <a:cs typeface="Open Sans"/>
                <a:hlinkClick r:id="rId2"/>
              </a:rPr>
              <a:t>https://www.kuopio.fi/tyollisyys-ja-yrittaminen/tyollisyyspalvelu/navigaattori/</a:t>
            </a:r>
            <a:endParaRPr lang="en-US" sz="18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800" dirty="0">
                <a:latin typeface="Open Sans"/>
                <a:ea typeface="Open Sans"/>
                <a:cs typeface="Open Sans"/>
                <a:hlinkClick r:id="rId3"/>
              </a:rPr>
              <a:t>https://www.puijola.net/kompassi/</a:t>
            </a:r>
            <a:br>
              <a:rPr lang="en-US" sz="1800" dirty="0">
                <a:latin typeface="Open Sans"/>
                <a:ea typeface="Open Sans"/>
                <a:cs typeface="Open Sans"/>
              </a:rPr>
            </a:br>
            <a:r>
              <a:rPr lang="en-US" sz="1800" dirty="0">
                <a:latin typeface="Open Sans"/>
                <a:ea typeface="Open Sans"/>
                <a:cs typeface="Open Sans"/>
                <a:hlinkClick r:id="rId4"/>
              </a:rPr>
              <a:t>https://www.linkedin.com/company/talent-hub-eastern-finland/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18440" indent="-218440"/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8CE5D-74A3-59A8-06FD-129A4198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E5EECD-2D15-51F6-E664-5B843808E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055" y="2930000"/>
            <a:ext cx="2853365" cy="34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To Settle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 households</a:t>
            </a:r>
          </a:p>
          <a:p>
            <a:r>
              <a:rPr lang="en-US" dirty="0"/>
              <a:t>Focus on the priorities</a:t>
            </a:r>
          </a:p>
          <a:p>
            <a:r>
              <a:rPr lang="en-US" dirty="0"/>
              <a:t>Make friends</a:t>
            </a:r>
          </a:p>
          <a:p>
            <a:r>
              <a:rPr lang="en-US" dirty="0"/>
              <a:t>Use of </a:t>
            </a:r>
            <a:r>
              <a:rPr lang="en-US" dirty="0" err="1"/>
              <a:t>Vilkku</a:t>
            </a:r>
            <a:r>
              <a:rPr lang="en-US" dirty="0"/>
              <a:t> APP</a:t>
            </a:r>
          </a:p>
          <a:p>
            <a:r>
              <a:rPr lang="en-US" dirty="0"/>
              <a:t>Never lose an opportunity</a:t>
            </a:r>
          </a:p>
          <a:p>
            <a:r>
              <a:rPr lang="en-US" dirty="0"/>
              <a:t>Be open, Be yourself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003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and writing with a black marker on a transparent board&#10;&#10;Description automatically generated">
            <a:extLst>
              <a:ext uri="{FF2B5EF4-FFF2-40B4-BE49-F238E27FC236}">
                <a16:creationId xmlns:a16="http://schemas.microsoft.com/office/drawing/2014/main" id="{ABF7CB15-5B6D-9142-67D3-D0C7473FA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583" y="68263"/>
            <a:ext cx="8106833" cy="6080125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8F3C8-8C86-7B37-0B1B-21B11FCD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9864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46D8CC-9A82-1BD4-5BAB-28F436DD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1382C6-8E62-68B5-2931-FE40EB37741E}"/>
              </a:ext>
            </a:extLst>
          </p:cNvPr>
          <p:cNvSpPr txBox="1"/>
          <p:nvPr/>
        </p:nvSpPr>
        <p:spPr>
          <a:xfrm>
            <a:off x="3732246" y="3016264"/>
            <a:ext cx="48595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800" err="1">
                <a:latin typeface="Open Sans ExtraBold"/>
                <a:ea typeface="Open Sans ExtraBold"/>
                <a:cs typeface="Open Sans ExtraBold"/>
              </a:rPr>
              <a:t>Kiitos</a:t>
            </a:r>
            <a:r>
              <a:rPr lang="it-IT" sz="4800">
                <a:latin typeface="Open Sans ExtraBold"/>
                <a:ea typeface="Open Sans ExtraBold"/>
                <a:cs typeface="Open Sans ExtraBold"/>
              </a:rPr>
              <a:t>!</a:t>
            </a:r>
            <a:endParaRPr lang="it-IT" sz="48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1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13C95-9C56-2710-9C5C-4FF1008D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261044"/>
            <a:ext cx="10128779" cy="41767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b="1" dirty="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18440" indent="-218440"/>
            <a:endParaRPr lang="fi-FI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0301" y="1411583"/>
            <a:ext cx="7148145" cy="334986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Routine Life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Everything Around The Corner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Big Library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Quite Spaces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Nice Canteen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Modern Technologies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3092" y="808892"/>
            <a:ext cx="8080131" cy="914400"/>
            <a:chOff x="1806663" y="1011115"/>
            <a:chExt cx="8080131" cy="914400"/>
          </a:xfrm>
        </p:grpSpPr>
        <p:sp>
          <p:nvSpPr>
            <p:cNvPr id="8" name="Rounded Rectangle 7"/>
            <p:cNvSpPr/>
            <p:nvPr/>
          </p:nvSpPr>
          <p:spPr>
            <a:xfrm>
              <a:off x="1806663" y="1011115"/>
              <a:ext cx="8080131" cy="9144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ptos Black"/>
                </a:rPr>
                <a:t>Life at UEF (Kuopio)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1988878" y="1100853"/>
              <a:ext cx="734923" cy="734923"/>
            </a:xfrm>
            <a:prstGeom prst="rect">
              <a:avLst/>
            </a:prstGeom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093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70658" y="934348"/>
            <a:ext cx="4065650" cy="2803358"/>
            <a:chOff x="0" y="893244"/>
            <a:chExt cx="3947747" cy="2803358"/>
          </a:xfrm>
        </p:grpSpPr>
        <p:pic>
          <p:nvPicPr>
            <p:cNvPr id="12" name="Immagine 11" descr="Immagine che contiene aria aperta, neve, cielo, inverno&#10;&#10;Descrizione generata automaticamente">
              <a:extLst>
                <a:ext uri="{FF2B5EF4-FFF2-40B4-BE49-F238E27FC236}">
                  <a16:creationId xmlns:a16="http://schemas.microsoft.com/office/drawing/2014/main" id="{525065B2-BE7D-71A3-5492-73ED0456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11353" y="1082239"/>
              <a:ext cx="2368720" cy="2860005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5F162A0-F0FB-7D49-238F-69CA2C546E67}"/>
                </a:ext>
              </a:extLst>
            </p:cNvPr>
            <p:cNvSpPr txBox="1"/>
            <p:nvPr/>
          </p:nvSpPr>
          <p:spPr>
            <a:xfrm>
              <a:off x="0" y="893244"/>
              <a:ext cx="39477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b="1" dirty="0">
                  <a:latin typeface="Aptos Black"/>
                  <a:ea typeface="Open Sans"/>
                  <a:cs typeface="Open Sans"/>
                </a:rPr>
                <a:t>      Skiing, Ice Skating   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45423" y="3094667"/>
            <a:ext cx="3112476" cy="3314929"/>
            <a:chOff x="2927838" y="3094667"/>
            <a:chExt cx="3300719" cy="3314929"/>
          </a:xfrm>
        </p:grpSpPr>
        <p:pic>
          <p:nvPicPr>
            <p:cNvPr id="8" name="Immagine 7" descr="Immagine che contiene aria aperta, erba, nuvola, albero&#10;&#10;Descrizione generata automaticamente">
              <a:extLst>
                <a:ext uri="{FF2B5EF4-FFF2-40B4-BE49-F238E27FC236}">
                  <a16:creationId xmlns:a16="http://schemas.microsoft.com/office/drawing/2014/main" id="{CDD5432E-0D7A-9141-6BC8-3569BDCC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184616" y="3365654"/>
              <a:ext cx="2787164" cy="3300719"/>
            </a:xfrm>
            <a:prstGeom prst="rect">
              <a:avLst/>
            </a:prstGeom>
          </p:spPr>
        </p:pic>
        <p:sp>
          <p:nvSpPr>
            <p:cNvPr id="6" name="CasellaDiTesto 12">
              <a:extLst>
                <a:ext uri="{FF2B5EF4-FFF2-40B4-BE49-F238E27FC236}">
                  <a16:creationId xmlns:a16="http://schemas.microsoft.com/office/drawing/2014/main" id="{75F162A0-F0FB-7D49-238F-69CA2C546E67}"/>
                </a:ext>
              </a:extLst>
            </p:cNvPr>
            <p:cNvSpPr txBox="1"/>
            <p:nvPr/>
          </p:nvSpPr>
          <p:spPr>
            <a:xfrm>
              <a:off x="3845696" y="3094667"/>
              <a:ext cx="194016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b="1" dirty="0">
                  <a:latin typeface="Aptos Black"/>
                  <a:ea typeface="Open Sans"/>
                  <a:cs typeface="Open Sans"/>
                </a:rPr>
                <a:t>Swimming         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7942" y="784164"/>
            <a:ext cx="3050549" cy="2838268"/>
            <a:chOff x="6190520" y="784164"/>
            <a:chExt cx="2928796" cy="2838268"/>
          </a:xfrm>
        </p:grpSpPr>
        <p:sp>
          <p:nvSpPr>
            <p:cNvPr id="7" name="CasellaDiTesto 12">
              <a:extLst>
                <a:ext uri="{FF2B5EF4-FFF2-40B4-BE49-F238E27FC236}">
                  <a16:creationId xmlns:a16="http://schemas.microsoft.com/office/drawing/2014/main" id="{75F162A0-F0FB-7D49-238F-69CA2C546E67}"/>
                </a:ext>
              </a:extLst>
            </p:cNvPr>
            <p:cNvSpPr txBox="1"/>
            <p:nvPr/>
          </p:nvSpPr>
          <p:spPr>
            <a:xfrm>
              <a:off x="6475547" y="784164"/>
              <a:ext cx="235874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latin typeface="Aptos Black"/>
                  <a:ea typeface="Open Sans"/>
                  <a:cs typeface="Open Sans"/>
                </a:rPr>
                <a:t>Being in the nature</a:t>
              </a:r>
              <a:r>
                <a:rPr lang="it-IT" b="1" dirty="0">
                  <a:latin typeface="Aptos Black"/>
                  <a:ea typeface="Open Sans"/>
                  <a:cs typeface="Open Sans"/>
                </a:rPr>
                <a:t>     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520" y="1179542"/>
              <a:ext cx="2928796" cy="2442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014D89B-539B-103E-A12D-5F9457E0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10" y="110950"/>
            <a:ext cx="10128779" cy="1008064"/>
          </a:xfrm>
        </p:spPr>
        <p:txBody>
          <a:bodyPr/>
          <a:lstStyle/>
          <a:p>
            <a:pPr algn="ctr"/>
            <a:r>
              <a:rPr lang="fi-FI" sz="3600" dirty="0">
                <a:latin typeface="Aptos Black"/>
                <a:ea typeface="Open Sans Extrabold"/>
                <a:cs typeface="Arial"/>
              </a:rPr>
              <a:t>LIFE OUTSIDE THE UNIVERSITY</a:t>
            </a:r>
            <a:b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38492" y="3094667"/>
            <a:ext cx="3153507" cy="3354495"/>
            <a:chOff x="9038492" y="3094667"/>
            <a:chExt cx="3153507" cy="335449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492" y="3582866"/>
              <a:ext cx="3153507" cy="2866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CasellaDiTesto 12">
              <a:extLst>
                <a:ext uri="{FF2B5EF4-FFF2-40B4-BE49-F238E27FC236}">
                  <a16:creationId xmlns:a16="http://schemas.microsoft.com/office/drawing/2014/main" id="{75F162A0-F0FB-7D49-238F-69CA2C546E67}"/>
                </a:ext>
              </a:extLst>
            </p:cNvPr>
            <p:cNvSpPr txBox="1"/>
            <p:nvPr/>
          </p:nvSpPr>
          <p:spPr>
            <a:xfrm>
              <a:off x="9603984" y="3094667"/>
              <a:ext cx="194016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b="1" dirty="0">
                  <a:latin typeface="Aptos Black"/>
                  <a:ea typeface="Open Sans"/>
                  <a:cs typeface="Open Sans"/>
                </a:rPr>
                <a:t>Aurora Hunt       </a:t>
              </a: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48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C086A-4598-489A-6369-D09469CF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1" y="525030"/>
            <a:ext cx="11430786" cy="717184"/>
          </a:xfrm>
        </p:spPr>
        <p:txBody>
          <a:bodyPr>
            <a:normAutofit fontScale="85000" lnSpcReduction="20000"/>
          </a:bodyPr>
          <a:lstStyle/>
          <a:p>
            <a:pPr marL="218440" indent="-218440"/>
            <a:r>
              <a:rPr lang="en-US" b="1" dirty="0">
                <a:latin typeface="Open Sans"/>
                <a:ea typeface="Open Sans"/>
                <a:cs typeface="Open Sans"/>
              </a:rPr>
              <a:t>PARTIES AND NIGHTLIFE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endParaRPr lang="en-US"/>
          </a:p>
        </p:txBody>
      </p:sp>
      <p:pic>
        <p:nvPicPr>
          <p:cNvPr id="2" name="Picture 1" descr="Food on a grill with a fire and a couple of tortillas&#10;&#10;Description automatically generated">
            <a:extLst>
              <a:ext uri="{FF2B5EF4-FFF2-40B4-BE49-F238E27FC236}">
                <a16:creationId xmlns:a16="http://schemas.microsoft.com/office/drawing/2014/main" id="{B92AA565-89CD-A195-204F-32984FD1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44" y="1233288"/>
            <a:ext cx="5020773" cy="4774571"/>
          </a:xfrm>
          <a:prstGeom prst="rect">
            <a:avLst/>
          </a:prstGeom>
        </p:spPr>
      </p:pic>
      <p:pic>
        <p:nvPicPr>
          <p:cNvPr id="3" name="Picture 2" descr="A group of people on a stage with a microphone and a crowd of people&#10;&#10;Description automatically generated">
            <a:extLst>
              <a:ext uri="{FF2B5EF4-FFF2-40B4-BE49-F238E27FC236}">
                <a16:creationId xmlns:a16="http://schemas.microsoft.com/office/drawing/2014/main" id="{C610CA04-7E51-D36C-E9C0-FE4D1656B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22" y="1238438"/>
            <a:ext cx="5249832" cy="47647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35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albero, cielo, neve&#10;&#10;Descrizione generata automaticamente">
            <a:extLst>
              <a:ext uri="{FF2B5EF4-FFF2-40B4-BE49-F238E27FC236}">
                <a16:creationId xmlns:a16="http://schemas.microsoft.com/office/drawing/2014/main" id="{89D6BC02-0CB7-A10E-D284-8D1AA921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48911" y="1885354"/>
            <a:ext cx="4124182" cy="3808551"/>
          </a:xfrm>
          <a:prstGeom prst="rect">
            <a:avLst/>
          </a:prstGeom>
        </p:spPr>
      </p:pic>
      <p:pic>
        <p:nvPicPr>
          <p:cNvPr id="8" name="Immagine 7" descr="Immagine che contiene mammifero, palchi, renna, corno&#10;&#10;Descrizione generata automaticamente">
            <a:extLst>
              <a:ext uri="{FF2B5EF4-FFF2-40B4-BE49-F238E27FC236}">
                <a16:creationId xmlns:a16="http://schemas.microsoft.com/office/drawing/2014/main" id="{1C964DAE-15B5-1D29-C12D-8702BA48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27624" y="1856737"/>
            <a:ext cx="4128419" cy="38275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EE843E-1D8F-FEB6-8C53-D06C2E55641F}"/>
              </a:ext>
            </a:extLst>
          </p:cNvPr>
          <p:cNvSpPr txBox="1"/>
          <p:nvPr/>
        </p:nvSpPr>
        <p:spPr>
          <a:xfrm>
            <a:off x="884211" y="1204222"/>
            <a:ext cx="66216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ea typeface="Open Sans"/>
                <a:cs typeface="Open Sans"/>
              </a:rPr>
              <a:t>      THE HARBOUR                                     PUIJO TOWER</a:t>
            </a:r>
            <a:endParaRPr lang="it-IT" b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7B7705-EFE0-6371-4738-3A7DD0ED5B00}"/>
              </a:ext>
            </a:extLst>
          </p:cNvPr>
          <p:cNvSpPr txBox="1"/>
          <p:nvPr/>
        </p:nvSpPr>
        <p:spPr>
          <a:xfrm>
            <a:off x="8611144" y="120751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ea typeface="Open Sans"/>
                <a:cs typeface="Open Sans"/>
              </a:rPr>
              <a:t>MUSEUMS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5F6B-D809-1157-397F-EB590F185964}"/>
              </a:ext>
            </a:extLst>
          </p:cNvPr>
          <p:cNvSpPr txBox="1">
            <a:spLocks/>
          </p:cNvSpPr>
          <p:nvPr/>
        </p:nvSpPr>
        <p:spPr bwMode="auto">
          <a:xfrm>
            <a:off x="294411" y="494550"/>
            <a:ext cx="11430786" cy="71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219071" indent="-219071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077E9E"/>
              </a:buClr>
              <a:buFont typeface="Wingdings" pitchFamily="2" charset="2"/>
              <a:buChar char="§"/>
              <a:defRPr sz="2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2457" indent="-318128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077E9E"/>
              </a:buClr>
              <a:buChar char="–"/>
              <a:defRPr sz="2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81070" indent="-213355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077E9E"/>
              </a:buClr>
              <a:buChar char="•"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5876" indent="-209545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077E9E"/>
              </a:buClr>
              <a:buChar char="–"/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47825" indent="-226690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077E9E"/>
              </a:buClr>
              <a:buChar char="»"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96451" indent="-226690" algn="l" rtl="0" eaLnBrk="1" fontAlgn="base" hangingPunct="1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6pPr>
            <a:lvl7pPr marL="3145077" indent="-226690" algn="l" rtl="0" eaLnBrk="1" fontAlgn="base" hangingPunct="1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7pPr>
            <a:lvl8pPr marL="3693704" indent="-226690" algn="l" rtl="0" eaLnBrk="1" fontAlgn="base" hangingPunct="1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8pPr>
            <a:lvl9pPr marL="4242330" indent="-226690" algn="l" rtl="0" eaLnBrk="1" fontAlgn="base" hangingPunct="1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9pPr>
          </a:lstStyle>
          <a:p>
            <a:pPr marL="218440" indent="-218440"/>
            <a:r>
              <a:rPr lang="en-US" b="1" kern="0">
                <a:latin typeface="Open Sans"/>
                <a:ea typeface="Open Sans"/>
                <a:cs typeface="Open Sans"/>
              </a:rPr>
              <a:t>CITY ATTRACTIONS</a:t>
            </a:r>
            <a:br>
              <a:rPr lang="en-US" kern="0">
                <a:latin typeface="Open Sans"/>
                <a:ea typeface="Open Sans"/>
                <a:cs typeface="Open Sans"/>
              </a:rPr>
            </a:br>
            <a:endParaRPr lang="en-US" kern="0"/>
          </a:p>
        </p:txBody>
      </p:sp>
      <p:pic>
        <p:nvPicPr>
          <p:cNvPr id="2" name="Picture 1" descr="A body of water with a boat in it&#10;&#10;Description automatically generated">
            <a:extLst>
              <a:ext uri="{FF2B5EF4-FFF2-40B4-BE49-F238E27FC236}">
                <a16:creationId xmlns:a16="http://schemas.microsoft.com/office/drawing/2014/main" id="{CC920032-FD67-C86C-2536-BFDDB6AAA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74" y="1724990"/>
            <a:ext cx="3933131" cy="4114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5954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12703" y="648435"/>
            <a:ext cx="10128779" cy="1008064"/>
          </a:xfrm>
        </p:spPr>
        <p:txBody>
          <a:bodyPr/>
          <a:lstStyle/>
          <a:p>
            <a:r>
              <a:rPr lang="en-US" dirty="0"/>
              <a:t>Keeping The Balance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96508721"/>
              </p:ext>
            </p:extLst>
          </p:nvPr>
        </p:nvGraphicFramePr>
        <p:xfrm>
          <a:off x="2286977" y="1608990"/>
          <a:ext cx="7815385" cy="477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80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DE46-28E4-0F6A-194E-83F5F94D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10" y="286524"/>
            <a:ext cx="10128779" cy="1008064"/>
          </a:xfrm>
        </p:spPr>
        <p:txBody>
          <a:bodyPr/>
          <a:lstStyle/>
          <a:p>
            <a:pPr>
              <a:lnSpc>
                <a:spcPts val="4079"/>
              </a:lnSpc>
            </a:pPr>
            <a:r>
              <a:rPr lang="en-US" dirty="0">
                <a:latin typeface="Open Sans Extrabold"/>
                <a:ea typeface="Open Sans Extrabold"/>
                <a:cs typeface="Open Sans Extrabold"/>
              </a:rPr>
              <a:t>Difficulties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122E4-E433-1B4E-9E6E-54ACA5FCD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39" y="1298920"/>
            <a:ext cx="10128779" cy="4176713"/>
          </a:xfrm>
        </p:spPr>
        <p:txBody>
          <a:bodyPr/>
          <a:lstStyle/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Language Barrier</a:t>
            </a:r>
            <a:endParaRPr lang="en-US" dirty="0"/>
          </a:p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Shy Finnish People</a:t>
            </a:r>
          </a:p>
          <a:p>
            <a:pPr marL="218440" indent="-218440"/>
            <a:r>
              <a:rPr lang="en-US">
                <a:latin typeface="Open Sans"/>
                <a:ea typeface="Open Sans"/>
                <a:cs typeface="Open Sans"/>
              </a:rPr>
              <a:t>Mosquitos </a:t>
            </a:r>
          </a:p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Long Winter</a:t>
            </a:r>
          </a:p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Simple Food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D33FB-F5AA-C42A-8F8E-2B1CFA0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6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1D00-9428-08DE-8BD8-E2E8C045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06" y="314879"/>
            <a:ext cx="10128779" cy="1008064"/>
          </a:xfrm>
        </p:spPr>
        <p:txBody>
          <a:bodyPr/>
          <a:lstStyle/>
          <a:p>
            <a:r>
              <a:rPr lang="en-US" dirty="0">
                <a:latin typeface="Aptos Black"/>
                <a:ea typeface="Open Sans Extrabold"/>
                <a:cs typeface="Open Sans Extrabold"/>
              </a:rPr>
              <a:t>Student Housing</a:t>
            </a:r>
            <a:endParaRPr lang="en-US" dirty="0">
              <a:latin typeface="Aptos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41365-0E0B-C4F2-734F-E5F72E5B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098" y="994329"/>
            <a:ext cx="10393822" cy="4552191"/>
          </a:xfrm>
        </p:spPr>
        <p:txBody>
          <a:bodyPr/>
          <a:lstStyle/>
          <a:p>
            <a:pPr marL="218440" indent="-218440"/>
            <a:r>
              <a:rPr lang="en-US" b="1" dirty="0" err="1">
                <a:latin typeface="Open Sans"/>
                <a:ea typeface="Open Sans"/>
                <a:cs typeface="Open Sans"/>
              </a:rPr>
              <a:t>Kuopas</a:t>
            </a:r>
            <a:r>
              <a:rPr lang="en-US" b="1" dirty="0">
                <a:latin typeface="Open Sans"/>
                <a:ea typeface="Open Sans"/>
                <a:cs typeface="Open Sans"/>
              </a:rPr>
              <a:t> </a:t>
            </a:r>
            <a:br>
              <a:rPr lang="en-US" b="1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Furnished/ Non Furnished Apartment</a:t>
            </a:r>
            <a:br>
              <a:rPr lang="en-US" dirty="0"/>
            </a:br>
            <a:r>
              <a:rPr lang="en-US" dirty="0">
                <a:latin typeface="Open Sans"/>
                <a:ea typeface="Open Sans"/>
                <a:cs typeface="Open Sans"/>
              </a:rPr>
              <a:t>- Variety in Locations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Facilities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Budget Friendliness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A0E84-B0D0-B7E7-6DD3-624E9F19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pic>
        <p:nvPicPr>
          <p:cNvPr id="7" name="Picture 6" descr="A room with a desk and chair&#10;&#10;Description automatically generated">
            <a:extLst>
              <a:ext uri="{FF2B5EF4-FFF2-40B4-BE49-F238E27FC236}">
                <a16:creationId xmlns:a16="http://schemas.microsoft.com/office/drawing/2014/main" id="{1B030748-EB86-B342-F608-1541CF0F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385" y="2031448"/>
            <a:ext cx="5471490" cy="41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95E5-EC63-1705-952A-E0DA4C7A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05" y="281749"/>
            <a:ext cx="10128779" cy="1008064"/>
          </a:xfrm>
        </p:spPr>
        <p:txBody>
          <a:bodyPr/>
          <a:lstStyle/>
          <a:p>
            <a:r>
              <a:rPr lang="en-US" dirty="0">
                <a:latin typeface="Aptos Black"/>
                <a:ea typeface="Open Sans Extrabold"/>
                <a:cs typeface="Open Sans Extrabold"/>
              </a:rPr>
              <a:t>Sports Facility</a:t>
            </a:r>
            <a:endParaRPr lang="en-US" dirty="0">
              <a:latin typeface="Aptos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0863-B27A-BBE3-3A9D-E9A9F79E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10" y="1281460"/>
            <a:ext cx="10128779" cy="4176713"/>
          </a:xfrm>
        </p:spPr>
        <p:txBody>
          <a:bodyPr/>
          <a:lstStyle/>
          <a:p>
            <a:pPr marL="218440" indent="-218440"/>
            <a:r>
              <a:rPr lang="en-US" dirty="0">
                <a:latin typeface="Open Sans"/>
                <a:ea typeface="Open Sans"/>
                <a:cs typeface="Open Sans"/>
              </a:rPr>
              <a:t>SYKETTÄ - KUOPIO UNIVERSITY SPORTS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Gym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</a:t>
            </a:r>
            <a:r>
              <a:rPr lang="en-US" dirty="0" err="1">
                <a:latin typeface="Open Sans"/>
                <a:ea typeface="Open Sans"/>
                <a:cs typeface="Open Sans"/>
              </a:rPr>
              <a:t>Badmintion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- Volleyball</a:t>
            </a:r>
            <a:br>
              <a:rPr lang="en-US" dirty="0"/>
            </a:br>
            <a:r>
              <a:rPr lang="en-US" dirty="0">
                <a:latin typeface="Open Sans"/>
                <a:ea typeface="Open Sans"/>
                <a:cs typeface="Open Sans"/>
              </a:rPr>
              <a:t>- Winter Sports</a:t>
            </a:r>
            <a:br>
              <a:rPr lang="en-US" dirty="0"/>
            </a:br>
            <a:r>
              <a:rPr lang="en-US" dirty="0">
                <a:latin typeface="Open Sans"/>
                <a:ea typeface="Open Sans"/>
                <a:cs typeface="Open Sans"/>
              </a:rPr>
              <a:t>- Sauna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8E44-6DDB-22A1-47DF-A979C3A4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7" name="Picture 6" descr="A room with exercise equipment and a bench&#10;&#10;Description automatically generated">
            <a:extLst>
              <a:ext uri="{FF2B5EF4-FFF2-40B4-BE49-F238E27FC236}">
                <a16:creationId xmlns:a16="http://schemas.microsoft.com/office/drawing/2014/main" id="{89B88BD1-620D-5429-F82E-D6356AEC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456" y="1903982"/>
            <a:ext cx="3964611" cy="2398468"/>
          </a:xfrm>
          <a:prstGeom prst="rect">
            <a:avLst/>
          </a:prstGeom>
        </p:spPr>
      </p:pic>
      <p:pic>
        <p:nvPicPr>
          <p:cNvPr id="8" name="Picture 7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25B505E6-7D0F-78DB-F32C-73E6568C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798" y="1901687"/>
            <a:ext cx="4002709" cy="38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44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tsikko 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itys6" id="{9CA3617A-E4ED-1D42-8146-1A29699D3D27}" vid="{78D278B3-9209-8D40-9078-94D8F1503936}"/>
    </a:ext>
  </a:extLst>
</a:theme>
</file>

<file path=ppt/theme/theme2.xml><?xml version="1.0" encoding="utf-8"?>
<a:theme xmlns:a="http://schemas.openxmlformats.org/drawingml/2006/main" name="Thank You Slides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tsikko 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defRPr>
        </a:defPPr>
      </a:lstStyle>
    </a:txDef>
  </a:objectDefaults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itys6" id="{9CA3617A-E4ED-1D42-8146-1A29699D3D27}" vid="{7C2C1D81-EA1F-554F-947D-4908E9A06F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0E85B540D6B49B63B855186DB3EBE" ma:contentTypeVersion="5" ma:contentTypeDescription="Create a new document." ma:contentTypeScope="" ma:versionID="e7d93e42dba2be57e6d927cfe259b8b9">
  <xsd:schema xmlns:xsd="http://www.w3.org/2001/XMLSchema" xmlns:xs="http://www.w3.org/2001/XMLSchema" xmlns:p="http://schemas.microsoft.com/office/2006/metadata/properties" xmlns:ns3="cfd938a9-3180-403c-9cb2-23d800d8d7ff" targetNamespace="http://schemas.microsoft.com/office/2006/metadata/properties" ma:root="true" ma:fieldsID="e74f60a56c11a9a4f792a48d8b1f7f1f" ns3:_="">
    <xsd:import namespace="cfd938a9-3180-403c-9cb2-23d800d8d7f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938a9-3180-403c-9cb2-23d800d8d7f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8D987B-3F5F-4BED-A109-9ACF6EB4E1B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cfd938a9-3180-403c-9cb2-23d800d8d7f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5CD434-5D61-40BF-B600-57842D16F0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3241F6-80E8-4CFD-84FA-AC32C79FCA7A}">
  <ds:schemaRefs>
    <ds:schemaRef ds:uri="cfd938a9-3180-403c-9cb2-23d800d8d7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268</Words>
  <Application>Microsoft Office PowerPoint</Application>
  <PresentationFormat>Widescreen</PresentationFormat>
  <Paragraphs>67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Aptos Black</vt:lpstr>
      <vt:lpstr>Arial</vt:lpstr>
      <vt:lpstr>Calibri</vt:lpstr>
      <vt:lpstr>Google Sans</vt:lpstr>
      <vt:lpstr>Open Sans</vt:lpstr>
      <vt:lpstr>Open Sans Extrabold</vt:lpstr>
      <vt:lpstr>Open Sans Extrabold</vt:lpstr>
      <vt:lpstr>Palatino Linotype</vt:lpstr>
      <vt:lpstr>Wingdings</vt:lpstr>
      <vt:lpstr>Title Slides</vt:lpstr>
      <vt:lpstr>Thank You Slides</vt:lpstr>
      <vt:lpstr>PowerPoint Presentation</vt:lpstr>
      <vt:lpstr>PowerPoint Presentation</vt:lpstr>
      <vt:lpstr>LIFE OUTSIDE THE UNIVERSITY </vt:lpstr>
      <vt:lpstr>PowerPoint Presentation</vt:lpstr>
      <vt:lpstr>PowerPoint Presentation</vt:lpstr>
      <vt:lpstr>Keeping The Balance</vt:lpstr>
      <vt:lpstr>Difficulties</vt:lpstr>
      <vt:lpstr>Student Housing</vt:lpstr>
      <vt:lpstr>Sports Facility</vt:lpstr>
      <vt:lpstr>Mentorship for International Students</vt:lpstr>
      <vt:lpstr>Tips To Settle Down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SO CHE TITOLO METTEREEEEEEE</dc:title>
  <dc:creator>Michela Cavallini</dc:creator>
  <cp:lastModifiedBy>Kirsi Konttinen</cp:lastModifiedBy>
  <cp:revision>124</cp:revision>
  <dcterms:created xsi:type="dcterms:W3CDTF">2024-06-01T08:30:24Z</dcterms:created>
  <dcterms:modified xsi:type="dcterms:W3CDTF">2024-09-04T08:26:58Z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0x0101006430E85B540D6B49B63B855186DB3EBE</vt:lpwstr>
  </property>
</Properties>
</file>