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0" r:id="rId6"/>
    <p:sldMasterId id="2147483674" r:id="rId7"/>
  </p:sldMasterIdLst>
  <p:notesMasterIdLst>
    <p:notesMasterId r:id="rId42"/>
  </p:notesMasterIdLst>
  <p:sldIdLst>
    <p:sldId id="258" r:id="rId8"/>
    <p:sldId id="361" r:id="rId9"/>
    <p:sldId id="363" r:id="rId10"/>
    <p:sldId id="362" r:id="rId11"/>
    <p:sldId id="360" r:id="rId12"/>
    <p:sldId id="354" r:id="rId13"/>
    <p:sldId id="381" r:id="rId14"/>
    <p:sldId id="257" r:id="rId15"/>
    <p:sldId id="369" r:id="rId16"/>
    <p:sldId id="367" r:id="rId17"/>
    <p:sldId id="368" r:id="rId18"/>
    <p:sldId id="265" r:id="rId19"/>
    <p:sldId id="370" r:id="rId20"/>
    <p:sldId id="262" r:id="rId21"/>
    <p:sldId id="372" r:id="rId22"/>
    <p:sldId id="285" r:id="rId23"/>
    <p:sldId id="286" r:id="rId24"/>
    <p:sldId id="287" r:id="rId25"/>
    <p:sldId id="374" r:id="rId26"/>
    <p:sldId id="270" r:id="rId27"/>
    <p:sldId id="376" r:id="rId28"/>
    <p:sldId id="268" r:id="rId29"/>
    <p:sldId id="375" r:id="rId30"/>
    <p:sldId id="633" r:id="rId31"/>
    <p:sldId id="378" r:id="rId32"/>
    <p:sldId id="379" r:id="rId33"/>
    <p:sldId id="612" r:id="rId34"/>
    <p:sldId id="624" r:id="rId35"/>
    <p:sldId id="630" r:id="rId36"/>
    <p:sldId id="275" r:id="rId37"/>
    <p:sldId id="425" r:id="rId38"/>
    <p:sldId id="632" r:id="rId39"/>
    <p:sldId id="271" r:id="rId40"/>
    <p:sldId id="292" r:id="rId41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3047924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3657509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4267093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4876678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B99A3-6D6F-4E4C-8F94-0BEDC72BDB61}" v="7" dt="2026-01-07T08:48:54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ABA9-1946-4E91-94A9-3BD85FFF61BB}" type="datetimeFigureOut">
              <a:rPr lang="fi-FI" smtClean="0"/>
              <a:t>8.1.2026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8F7B9-F5C3-45D7-A41F-6FA1325C85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07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5D510-79C1-42B0-A063-D82EAA16770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17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fi-FI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C489A-19FE-4BE4-96EA-E0425098AA7C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92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 descr="otsikk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22600" y="4180905"/>
            <a:ext cx="9946800" cy="777600"/>
          </a:xfrm>
        </p:spPr>
        <p:txBody>
          <a:bodyPr/>
          <a:lstStyle>
            <a:lvl1pPr>
              <a:lnSpc>
                <a:spcPts val="5040"/>
              </a:lnSpc>
              <a:defRPr sz="40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81924" name="Rectangle 4" descr="esityksen tekijä, esityspaikka, päivämäärä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22600" y="4943558"/>
            <a:ext cx="9946800" cy="432000"/>
          </a:xfrm>
        </p:spPr>
        <p:txBody>
          <a:bodyPr rIns="91440" anchor="ctr" anchorCtr="0"/>
          <a:lstStyle>
            <a:lvl1pPr marL="0" indent="0">
              <a:buFontTx/>
              <a:buNone/>
              <a:defRPr sz="1600" i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tekijä</a:t>
            </a:r>
            <a:r>
              <a:rPr lang="en-GB"/>
              <a:t>, </a:t>
            </a:r>
            <a:r>
              <a:rPr lang="en-GB" err="1"/>
              <a:t>esityspaikka</a:t>
            </a:r>
            <a:r>
              <a:rPr lang="en-GB"/>
              <a:t> ja </a:t>
            </a:r>
            <a:r>
              <a:rPr lang="en-GB" err="1"/>
              <a:t>päivämäärä</a:t>
            </a:r>
            <a:endParaRPr lang="en-GB"/>
          </a:p>
        </p:txBody>
      </p:sp>
      <p:pic>
        <p:nvPicPr>
          <p:cNvPr id="10" name="Kuva 9" descr="University of Eastern Finland, logo">
            <a:extLst>
              <a:ext uri="{FF2B5EF4-FFF2-40B4-BE49-F238E27FC236}">
                <a16:creationId xmlns:a16="http://schemas.microsoft.com/office/drawing/2014/main" id="{A88F4322-563B-45DF-87E1-6F35E5782A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0" y="489600"/>
            <a:ext cx="3076892" cy="2865600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E8480DC-CE60-4890-A24A-CEDDEE30EF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199492" y="489600"/>
            <a:ext cx="6917308" cy="2866548"/>
          </a:xfrm>
          <a:noFill/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B8AA9E5-608A-1E4C-B361-DE61F400D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22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Lisää otsikko napsauttamalla</a:t>
            </a:r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6E1454-B059-46CA-B900-9286B7604C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Lisää teksti napsauttamalla</a:t>
            </a:r>
            <a:endParaRPr lang="en-US" sz="2800" ker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25A81C3C-1157-4F65-9167-ED9BFD17D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5457" y="6217199"/>
            <a:ext cx="621457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07191858-096A-41D3-BD93-DFC5ABFB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9739" y="6217199"/>
            <a:ext cx="115893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53A0EC4D-7B4C-4199-B0C4-133D8983E2E0}" type="datetime1">
              <a:rPr lang="fi-FI" smtClean="0"/>
              <a:pPr algn="r"/>
              <a:t>8.1.2026</a:t>
            </a:fld>
            <a:endParaRPr lang="fi-FI"/>
          </a:p>
        </p:txBody>
      </p:sp>
      <p:sp>
        <p:nvSpPr>
          <p:cNvPr id="13" name="Dian numeron paikkamerkki 4">
            <a:extLst>
              <a:ext uri="{FF2B5EF4-FFF2-40B4-BE49-F238E27FC236}">
                <a16:creationId xmlns:a16="http://schemas.microsoft.com/office/drawing/2014/main" id="{F4C8B460-E831-4B6D-A564-C8E524720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78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rgbClr val="009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/>
          </a:p>
        </p:txBody>
      </p:sp>
    </p:spTree>
    <p:extLst>
      <p:ext uri="{BB962C8B-B14F-4D97-AF65-F5344CB8AC3E}">
        <p14:creationId xmlns:p14="http://schemas.microsoft.com/office/powerpoint/2010/main" val="115593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Lisää otsikko napsauttamalla</a:t>
            </a:r>
            <a:endParaRPr lang="en-US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FD887A96-DA96-4A82-9613-0D39F17DBA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Lisää teksti napsauttamalla</a:t>
            </a:r>
            <a:endParaRPr lang="en-US" sz="2800" ker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A6D9210E-3E3B-4AAC-8A0C-5D61F3EB3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5457" y="6217199"/>
            <a:ext cx="621457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8" name="Päivämäärän paikkamerkki 2">
            <a:extLst>
              <a:ext uri="{FF2B5EF4-FFF2-40B4-BE49-F238E27FC236}">
                <a16:creationId xmlns:a16="http://schemas.microsoft.com/office/drawing/2014/main" id="{33EC432F-F923-4322-9274-E6B3C2107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9679" y="6217199"/>
            <a:ext cx="1149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17613C2D-6AAF-4AB7-B754-445C42C78BD7}" type="datetime1">
              <a:rPr lang="fi-FI" smtClean="0"/>
              <a:pPr algn="r"/>
              <a:t>8.1.2026</a:t>
            </a:fld>
            <a:endParaRPr lang="fi-FI"/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8DB9423B-51A8-42B9-98A5-3794BD544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78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3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E2694E9-BF7F-491D-9672-2EE929EC0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2800" y="613548"/>
            <a:ext cx="11066400" cy="5443200"/>
            <a:chOff x="562800" y="613548"/>
            <a:chExt cx="11066400" cy="5443200"/>
          </a:xfrm>
        </p:grpSpPr>
        <p:sp>
          <p:nvSpPr>
            <p:cNvPr id="7" name="Suorakulmio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00" y="613548"/>
              <a:ext cx="11066400" cy="5443200"/>
            </a:xfrm>
            <a:prstGeom prst="rect">
              <a:avLst/>
            </a:prstGeom>
            <a:solidFill>
              <a:srgbClr val="009F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i-FI" sz="1680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C1992930-75A6-46C0-B658-B2FF4B29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600" y="1656087"/>
              <a:ext cx="10008801" cy="4027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8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99" y="878400"/>
            <a:ext cx="10008802" cy="777687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1FDAE47C-4FB2-4282-8099-61EC40F42E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8336" y="1847438"/>
            <a:ext cx="9215329" cy="3613052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fi-FI"/>
              <a:t>Lisää alaotsikko napsauttamalla</a:t>
            </a:r>
          </a:p>
          <a:p>
            <a:pPr lvl="1"/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1E5D6C09-F3A9-420B-B448-B85AAA5B1A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5457" y="6217199"/>
            <a:ext cx="621457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957F3E19-E77D-4318-BF6D-496D848AB1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0031" y="6217199"/>
            <a:ext cx="123864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23D1A131-9064-4D8D-92A1-81D67EB1834E}" type="datetime1">
              <a:rPr lang="fi-FI" smtClean="0"/>
              <a:pPr algn="r"/>
              <a:t>8.1.2026</a:t>
            </a:fld>
            <a:endParaRPr lang="fi-FI"/>
          </a:p>
        </p:txBody>
      </p:sp>
      <p:sp>
        <p:nvSpPr>
          <p:cNvPr id="13" name="Dian numeron paikkamerkki 4">
            <a:extLst>
              <a:ext uri="{FF2B5EF4-FFF2-40B4-BE49-F238E27FC236}">
                <a16:creationId xmlns:a16="http://schemas.microsoft.com/office/drawing/2014/main" id="{D491A9F6-52F6-4122-B356-154772967F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78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71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0C3C0B8B-BC55-4E54-9EE6-A36B14ED05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287" y="3263532"/>
            <a:ext cx="400199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/>
              <a:t>Thank you!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838200" y="4609909"/>
            <a:ext cx="105156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b="1" kern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09C61F45-4798-446A-A9B7-7349F63A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 / Tekijä</a:t>
            </a:r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8A333B41-FDFE-4FC0-93F7-A55BCC13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8.1.2026</a:t>
            </a:fld>
            <a:endParaRPr lang="fi-FI"/>
          </a:p>
        </p:txBody>
      </p:sp>
      <p:sp>
        <p:nvSpPr>
          <p:cNvPr id="19" name="Dian numeron paikkamerkki 18">
            <a:extLst>
              <a:ext uri="{FF2B5EF4-FFF2-40B4-BE49-F238E27FC236}">
                <a16:creationId xmlns:a16="http://schemas.microsoft.com/office/drawing/2014/main" id="{1D1E0B84-9D6A-4C78-B3B3-804BF4DB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468263"/>
            <a:ext cx="3048000" cy="2654300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E0896D3-1B00-AB43-AE45-733BBCF12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42" y="4723706"/>
            <a:ext cx="4727086" cy="14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49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CCD07C-07C0-4D45-9224-5FBA089EA2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5660" y="3246240"/>
            <a:ext cx="362027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838200" y="4609909"/>
            <a:ext cx="105156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b="1" kern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468263"/>
            <a:ext cx="3048000" cy="2654300"/>
          </a:xfrm>
          <a:prstGeom prst="rect">
            <a:avLst/>
          </a:prstGeom>
        </p:spPr>
      </p:pic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CEE9659A-710D-4760-83F5-68295FA3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 / Tekijä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5148D6BD-19CB-414A-8280-391ECCD7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8.1.2026</a:t>
            </a:fld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0E7782B-AF02-4E7A-9503-7C85DFB7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F40031E-6374-AE4B-87DF-110A951B49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42" y="4723706"/>
            <a:ext cx="4727086" cy="14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79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Kartta_InTheMiddleOfKno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ADE47-E883-4130-BCB8-FF11458DB0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340" y="328882"/>
            <a:ext cx="10922400" cy="66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Where are we?</a:t>
            </a:r>
          </a:p>
        </p:txBody>
      </p:sp>
      <p:pic>
        <p:nvPicPr>
          <p:cNvPr id="6" name="Kuva 5" descr="Kuva, joka sisältää kartan. Suomi on kartassa nostettu esille. Suomen kartalla merkattu yliopistokaupungit Kuopio ja Joensuu. Kuvassa lukee We are in the middle of knowhere.">
            <a:extLst>
              <a:ext uri="{FF2B5EF4-FFF2-40B4-BE49-F238E27FC236}">
                <a16:creationId xmlns:a16="http://schemas.microsoft.com/office/drawing/2014/main" id="{97E15904-6571-4221-AC30-06408E63D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53" y="1273588"/>
            <a:ext cx="8138294" cy="4821884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230054E-F686-4112-A31B-E74E4F4F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 / Tekijä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EA09F70-CBF1-4DF4-B8EE-6C566990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8.1.2026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6FCC2CF-CBDD-490E-B0C9-1B021D3E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67408" y="2651314"/>
            <a:ext cx="10657184" cy="1555373"/>
          </a:xfrm>
        </p:spPr>
        <p:txBody>
          <a:bodyPr/>
          <a:lstStyle>
            <a:lvl1pPr>
              <a:lnSpc>
                <a:spcPts val="5040"/>
              </a:lnSpc>
              <a:defRPr sz="4000"/>
            </a:lvl1pPr>
          </a:lstStyle>
          <a:p>
            <a:r>
              <a:rPr lang="fi-FI"/>
              <a:t>Lisää esityksen otsikko napsauttamalla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67408" y="4240215"/>
            <a:ext cx="10657184" cy="345639"/>
          </a:xfrm>
        </p:spPr>
        <p:txBody>
          <a:bodyPr rIns="91440"/>
          <a:lstStyle>
            <a:lvl1pPr marL="0" indent="0">
              <a:buFontTx/>
              <a:buNone/>
              <a:defRPr sz="1600" i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tekijä</a:t>
            </a:r>
            <a:r>
              <a:rPr lang="en-GB"/>
              <a:t>, </a:t>
            </a:r>
            <a:r>
              <a:rPr lang="en-GB" err="1"/>
              <a:t>esityspaikka</a:t>
            </a:r>
            <a:r>
              <a:rPr lang="en-GB"/>
              <a:t> ja </a:t>
            </a:r>
            <a:r>
              <a:rPr lang="en-GB" err="1"/>
              <a:t>päivämäärä</a:t>
            </a:r>
            <a:endParaRPr lang="en-GB"/>
          </a:p>
        </p:txBody>
      </p:sp>
      <p:pic>
        <p:nvPicPr>
          <p:cNvPr id="7" name="Kuva 6" descr="University of Eastern Finland logo">
            <a:extLst>
              <a:ext uri="{FF2B5EF4-FFF2-40B4-BE49-F238E27FC236}">
                <a16:creationId xmlns:a16="http://schemas.microsoft.com/office/drawing/2014/main" id="{5E555170-69CE-43CC-A417-E59AB77D3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-7079"/>
            <a:ext cx="2160240" cy="20118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B8AA9E5-608A-1E4C-B361-DE61F400D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08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17671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13" name="Ryhmä 12" descr="Logo of University of Eastern Finland">
            <a:extLst>
              <a:ext uri="{FF2B5EF4-FFF2-40B4-BE49-F238E27FC236}">
                <a16:creationId xmlns:a16="http://schemas.microsoft.com/office/drawing/2014/main" id="{9911084A-5A10-43A7-BBB7-C7CCDFFD3AE6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85D33BF-DF81-4959-8790-6F7DA577204C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BD33B217-0100-44A7-96E1-B0B36202E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529633-E1F1-4203-A25F-1384E3A8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https://www.jamk.fi/fi/projekti/cyberdi/tietopankki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CB94D2-CE81-4916-914D-E0299206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16.12.2024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C8414D-9DD4-4BE7-8410-E4C3B492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193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17671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13" name="Ryhmä 12" descr="Logo of University of Eastern Finland">
            <a:extLst>
              <a:ext uri="{FF2B5EF4-FFF2-40B4-BE49-F238E27FC236}">
                <a16:creationId xmlns:a16="http://schemas.microsoft.com/office/drawing/2014/main" id="{9911084A-5A10-43A7-BBB7-C7CCDFFD3AE6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85D33BF-DF81-4959-8790-6F7DA577204C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BD33B217-0100-44A7-96E1-B0B36202E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529633-E1F1-4203-A25F-1384E3A8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/ Tekijä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CB94D2-CE81-4916-914D-E0299206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91E5-4021-44A3-98E0-6CF44158D3DD}" type="datetime1">
              <a:rPr lang="fi-FI" smtClean="0"/>
              <a:t>8.1.2026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C8414D-9DD4-4BE7-8410-E4C3B492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20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7488" y="657227"/>
            <a:ext cx="10177131" cy="1008064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7488" y="1844677"/>
            <a:ext cx="5568619" cy="4147200"/>
          </a:xfrm>
        </p:spPr>
        <p:txBody>
          <a:bodyPr/>
          <a:lstStyle>
            <a:lvl1pPr marL="219071" indent="-219071">
              <a:buFont typeface="Wingdings" pitchFamily="2" charset="2"/>
              <a:buChar char="§"/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112E130C-4CD1-428F-81B6-964A4E563D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47419" y="1843200"/>
            <a:ext cx="4417200" cy="414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B7851D-072C-409F-A5F1-F345B7D1D1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Esityksen nimi / Tekijä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0AF355-A196-4F1C-BA2D-5D8801B56F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6A49592-CE4E-4415-AE28-3EDA73059B33}" type="datetime1">
              <a:rPr lang="fi-FI" smtClean="0"/>
              <a:t>8.1.2026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C9C550-A97F-4AEC-9833-7AC3464543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87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96EF3593-8F7E-42CF-A585-674ADEC0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9" y="657227"/>
            <a:ext cx="9245599" cy="1008064"/>
          </a:xfrm>
        </p:spPr>
        <p:txBody>
          <a:bodyPr/>
          <a:lstStyle/>
          <a:p>
            <a:r>
              <a:rPr lang="fi-FI">
                <a:solidFill>
                  <a:schemeClr val="accent2"/>
                </a:solidFill>
              </a:rPr>
              <a:t>Muokkaa ots. perustyyl. napsautt.</a:t>
            </a:r>
            <a:endParaRPr lang="en-GB"/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05912155-B2A1-4884-92CB-B950ECED5820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487488" y="1966590"/>
            <a:ext cx="9245600" cy="1381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taulukko napsauttamalla kuvaketta</a:t>
            </a:r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6C50E90-32EB-4CBA-A8F3-83006E93AB0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Esityksen nimi / Tekijä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33D2C4A-16F0-4848-BB9D-DA160C57C6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A45D41A-B0C2-410D-8D74-1F18D0CDA26B}" type="datetime1">
              <a:rPr lang="fi-FI" smtClean="0"/>
              <a:t>8.1.2026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309431-DD0C-4D2A-BAC4-1F3A2E240F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276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Logo_Alatunnis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7C1323D-96E4-42E7-8669-040C8EB4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D1D233D-3920-49B6-A29A-5685CE19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/ Tekijä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CAB789C-D4A1-4A32-A931-765C4949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E51A-3968-4D13-91FF-1E01800DDE9D}" type="datetime1">
              <a:rPr lang="fi-FI" smtClean="0"/>
              <a:t>8.1.2026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C8ECA6-DFFD-45DF-AA85-1C699877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 descr="Logo of University of Eastern Finland">
            <a:extLst>
              <a:ext uri="{FF2B5EF4-FFF2-40B4-BE49-F238E27FC236}">
                <a16:creationId xmlns:a16="http://schemas.microsoft.com/office/drawing/2014/main" id="{E1FAB5EF-45B4-4FAF-959E-A3AC337201B8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8133D6E-B6FA-453E-B0C9-FB648F608BC4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8A2528DF-BE35-4F38-9D1B-67BAE1846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01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_valkoinen_al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895741D-55A6-4D26-88B2-DE0DBE9E5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96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87487" y="657227"/>
            <a:ext cx="10177200" cy="1008064"/>
          </a:xfrm>
        </p:spPr>
        <p:txBody>
          <a:bodyPr/>
          <a:lstStyle>
            <a:lvl1pPr>
              <a:defRPr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87487" y="1844677"/>
            <a:ext cx="10177200" cy="417671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61B90-3DB4-42AE-A02A-56B040B9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6E838-F137-447E-B833-0AA55671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98765" y="6215924"/>
            <a:ext cx="1144275" cy="288000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8E3A6F43-8BDE-4324-9D50-9F0AABC6B5BF}" type="datetime1">
              <a:rPr lang="fi-FI" smtClean="0"/>
              <a:pPr algn="r"/>
              <a:t>8.1.2026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BA5AC-0417-417B-9DAD-D4E3638D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 descr="Logo of University of Eastern Finland">
            <a:extLst>
              <a:ext uri="{FF2B5EF4-FFF2-40B4-BE49-F238E27FC236}">
                <a16:creationId xmlns:a16="http://schemas.microsoft.com/office/drawing/2014/main" id="{9911084A-5A10-43A7-BBB7-C7CCDFFD3AE6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85D33BF-DF81-4959-8790-6F7DA577204C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BD33B217-0100-44A7-96E1-B0B36202E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FDAD0391-EAEE-7843-BEA7-288335C8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432000" y="6217199"/>
            <a:ext cx="4704523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7488" y="1844677"/>
            <a:ext cx="10128779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7488" y="657227"/>
            <a:ext cx="10128779" cy="10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30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9" r:id="rId3"/>
  </p:sldLayoutIdLst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id="{D9C35FBA-2021-8F42-B6EE-3DA741C8F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98F9103E-9854-4552-ABB5-F3417E13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id="{FA21F258-BC22-4053-B6F4-DA7B6909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9070" y="6217199"/>
            <a:ext cx="119352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8E3A6F43-8BDE-4324-9D50-9F0AABC6B5BF}" type="datetime1">
              <a:rPr lang="fi-FI" smtClean="0"/>
              <a:pPr algn="r"/>
              <a:t>8.1.2026</a:t>
            </a:fld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201B5D9D-32F8-420B-A119-93039E2A2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199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431371" y="6215924"/>
            <a:ext cx="4704523" cy="2880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 descr="Sisältö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487487" y="1844676"/>
            <a:ext cx="10177200" cy="41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26" name="Rectangle 2" descr="Otsikko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487487" y="657227"/>
            <a:ext cx="10177200" cy="101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4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8" r:id="rId6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836E4BB-6822-4C48-8978-A0DE7161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C83E7D4A-667A-4582-916F-91E8C7FC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46225150-54C7-4A08-B06D-1382B9545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59010" y="6217199"/>
            <a:ext cx="118359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569E2235-F8DF-47C7-86F2-B50E00A866DC}" type="datetime1">
              <a:rPr lang="fi-FI" smtClean="0"/>
              <a:pPr algn="r"/>
              <a:t>8.1.2026</a:t>
            </a:fld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FEC21096-5745-4587-AAF1-4FA0C90BC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199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7292" y="3479205"/>
            <a:ext cx="10657416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7292" y="2824132"/>
            <a:ext cx="10657416" cy="6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442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2800" b="0" i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434329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>
          <a:solidFill>
            <a:srgbClr val="353535"/>
          </a:solidFill>
          <a:latin typeface="+mn-lt"/>
        </a:defRPr>
      </a:lvl2pPr>
      <a:lvl3pPr marL="967716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920">
          <a:solidFill>
            <a:srgbClr val="353535"/>
          </a:solidFill>
          <a:latin typeface="+mn-lt"/>
        </a:defRPr>
      </a:lvl3pPr>
      <a:lvl4pPr marL="139633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4pPr>
      <a:lvl5pPr marL="1821134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on paikkamerkki 4">
            <a:extLst>
              <a:ext uri="{FF2B5EF4-FFF2-40B4-BE49-F238E27FC236}">
                <a16:creationId xmlns:a16="http://schemas.microsoft.com/office/drawing/2014/main" id="{DE9C5905-11AF-4A81-B918-31596631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911E493-C6E1-4F25-82FE-64064732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198E355-A7E0-4858-BF2F-D2C9A14EBCDA}"/>
              </a:ext>
            </a:extLst>
          </p:cNvPr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3F5C535-0370-4080-BB9D-023BC87A8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200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fi-FI"/>
              <a:t>Esityksen nimi / Tekijä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3A45D08-D7BD-4296-8D1D-D35BD3F3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59009" y="6217200"/>
            <a:ext cx="1182991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4537718C-E7C6-4A7E-9A57-A0461A6E8F98}" type="datetimeFigureOut">
              <a:rPr lang="fi-FI" smtClean="0"/>
              <a:pPr algn="r"/>
              <a:t>8.1.2026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71E3D4-4CC6-49C2-9ED5-54B7010E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200"/>
            <a:ext cx="619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63C0CE2-764E-EA45-B55A-F7E46D2E4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400">
          <a:solidFill>
            <a:srgbClr val="353535"/>
          </a:solidFill>
          <a:latin typeface="+mn-lt"/>
          <a:ea typeface="+mn-ea"/>
          <a:cs typeface="+mn-cs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1920">
          <a:solidFill>
            <a:srgbClr val="353535"/>
          </a:solidFill>
          <a:latin typeface="+mn-lt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1680">
          <a:solidFill>
            <a:srgbClr val="353535"/>
          </a:solidFill>
          <a:latin typeface="+mn-lt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»"/>
        <a:defRPr sz="168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ef.fi/dipa/" TargetMode="External"/><Relationship Id="rId2" Type="http://schemas.openxmlformats.org/officeDocument/2006/relationships/hyperlink" Target="https://asiointi.uef.fi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s://www.uef.fi/en/digital-services#paragraph-21176" TargetMode="External"/><Relationship Id="rId4" Type="http://schemas.openxmlformats.org/officeDocument/2006/relationships/hyperlink" Target="mailto:servicedesk@uef.f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uef.sharepoint.com/sites/digital-services/SitePages/Software-for-home-computers.aspx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testi@gmail.com.s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uef.sharepoint.com/sites/uefai-en/SitePages/Aiukk.aspx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uef.sharepoint.com/sites/digital-services/SitePages/File-storage-and-backup.aspx" TargetMode="External"/><Relationship Id="rId2" Type="http://schemas.openxmlformats.org/officeDocument/2006/relationships/hyperlink" Target="https://studentuef.sharepoint.com/sites/heimo_en/services/information-security/Documents/INFORMATIONSECURITYRULES-information-processing-instructions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uef.fi/en/kuopio-campus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asiointi.uef.fi/ssc/app%23/globalSearch/tips/article/KB-000210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uef.sharepoint.com/sites/digital-services/SitePages/Information-security.aspx" TargetMode="External"/><Relationship Id="rId2" Type="http://schemas.openxmlformats.org/officeDocument/2006/relationships/hyperlink" Target="https://eservices.uef.fi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ef.fi/en/joensuu-campu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amu.uef.fi/en/tietopankki/study-right-and-registra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ef.fi/en/digital-services#paragraph-21133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F544-1EA1-CC06-9274-18F11FBA1F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noProof="0" dirty="0">
                <a:latin typeface="Open Sans Extrabold"/>
                <a:ea typeface="Open Sans Extrabold"/>
                <a:cs typeface="Open Sans Extrabold"/>
              </a:rPr>
              <a:t>Digital Services, Usernames and Access Rights</a:t>
            </a:r>
            <a:endParaRPr lang="en-GB" sz="32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64963-BFC2-E16F-932C-C7F5528374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>
                <a:latin typeface="Open Sans SemiBold"/>
                <a:ea typeface="Open Sans SemiBold"/>
                <a:cs typeface="Open Sans SemiBold"/>
              </a:rPr>
              <a:t>Digital Services 2026</a:t>
            </a:r>
            <a:endParaRPr lang="en-GB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DC8365-BC86-1C7F-87D4-8DE8231AA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 noProof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274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84C1-18F6-E2DB-EFB8-9E4EE997F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UEF account access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962F7-D0DB-2381-2C49-BA83D83C1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844677"/>
            <a:ext cx="9475885" cy="4147200"/>
          </a:xfrm>
        </p:spPr>
        <p:txBody>
          <a:bodyPr/>
          <a:lstStyle/>
          <a:p>
            <a:r>
              <a:rPr lang="en-GB" sz="2400" b="1" noProof="0" dirty="0"/>
              <a:t>You will receive full access rights once the following conditions are met:</a:t>
            </a:r>
            <a:endParaRPr lang="en-GB" sz="2400" noProof="0" dirty="0"/>
          </a:p>
          <a:p>
            <a:pPr lvl="1"/>
            <a:r>
              <a:rPr lang="en-GB" sz="1800" noProof="0" dirty="0"/>
              <a:t>You have completed strong authentication (visiting our IT Servicedesk or remotely with Candour),</a:t>
            </a:r>
          </a:p>
          <a:p>
            <a:pPr lvl="1"/>
            <a:r>
              <a:rPr lang="en-GB" sz="1800" noProof="0" dirty="0"/>
              <a:t>You have registered as present (“automatic” for exchange students),</a:t>
            </a:r>
          </a:p>
          <a:p>
            <a:pPr lvl="1"/>
            <a:r>
              <a:rPr lang="en-GB" sz="1800" noProof="0" dirty="0"/>
              <a:t>Your study right is valid.</a:t>
            </a:r>
            <a:endParaRPr lang="en-GB" sz="2000" b="1" noProof="0" dirty="0"/>
          </a:p>
          <a:p>
            <a:pPr marL="0" indent="0">
              <a:buNone/>
            </a:pPr>
            <a:r>
              <a:rPr lang="en-GB" sz="2400" b="1" noProof="0" dirty="0"/>
              <a:t>Degree students:</a:t>
            </a:r>
          </a:p>
          <a:p>
            <a:r>
              <a:rPr lang="en-GB" sz="2000" noProof="0" dirty="0"/>
              <a:t>Always check the registration periods for each semester in Kamu!</a:t>
            </a:r>
          </a:p>
          <a:p>
            <a:r>
              <a:rPr lang="en-GB" sz="2000" b="1" noProof="0" dirty="0"/>
              <a:t>If you forget to register either as absent or present, all access rights will be immediately revoked after the registration period ends.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47518-D5E7-EB7B-6EAF-BBBBB64506F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249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8E1436-FC78-AF14-CCB2-9B5E85636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C744-C560-C28A-19E2-CA2407E9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UEF account access rights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DB2E-5CA1-F262-FC75-B09CFA052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844677"/>
            <a:ext cx="9343910" cy="4147200"/>
          </a:xfrm>
        </p:spPr>
        <p:txBody>
          <a:bodyPr/>
          <a:lstStyle/>
          <a:p>
            <a:r>
              <a:rPr lang="en-GB" sz="2400" b="1" noProof="0" dirty="0"/>
              <a:t>Access rights as absent</a:t>
            </a:r>
          </a:p>
          <a:p>
            <a:pPr lvl="1"/>
            <a:r>
              <a:rPr lang="en-GB" noProof="0" dirty="0"/>
              <a:t>Students who register as absent directly will only have access to the intranet and eLearn Moodle.</a:t>
            </a:r>
          </a:p>
          <a:p>
            <a:pPr lvl="1"/>
            <a:r>
              <a:rPr lang="en-GB" noProof="0" dirty="0"/>
              <a:t>Students continuing their absence from a previous term will retain access to email and M365 services.</a:t>
            </a:r>
          </a:p>
          <a:p>
            <a:pPr lvl="1"/>
            <a:r>
              <a:rPr lang="en-GB" noProof="0" dirty="0"/>
              <a:t>If you forget to register, all access rights will be immediately revoked after the registration period ends.</a:t>
            </a:r>
          </a:p>
          <a:p>
            <a:pPr lvl="2"/>
            <a:r>
              <a:rPr lang="en-GB" noProof="0" dirty="0"/>
              <a:t>This includes email access, which will not be restored until you register as present again.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D00DF-6A38-E3E6-5EB3-F511CA150A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673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CCF2-6A53-3A57-0626-5246EC85C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Ending of access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810E4-52F4-6633-28D2-177CE62D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943240"/>
            <a:ext cx="9381618" cy="4176713"/>
          </a:xfrm>
        </p:spPr>
        <p:txBody>
          <a:bodyPr/>
          <a:lstStyle/>
          <a:p>
            <a:r>
              <a:rPr lang="en-GB" sz="2400" b="1" noProof="0" dirty="0"/>
              <a:t>End of study right as exchange student or upon graduation</a:t>
            </a:r>
            <a:endParaRPr lang="en-GB" sz="2400" noProof="0" dirty="0"/>
          </a:p>
          <a:p>
            <a:pPr marL="751840" lvl="1" indent="-317500"/>
            <a:r>
              <a:rPr lang="en-GB" sz="2000" noProof="0" dirty="0">
                <a:latin typeface="Open Sans"/>
                <a:ea typeface="Open Sans"/>
                <a:cs typeface="Open Sans"/>
              </a:rPr>
              <a:t>Printing rights and access to faculty-specific materials end immediately.</a:t>
            </a:r>
          </a:p>
          <a:p>
            <a:pPr marL="751840" lvl="1" indent="-317500"/>
            <a:r>
              <a:rPr lang="en-GB" sz="2000" noProof="0" dirty="0">
                <a:latin typeface="Open Sans"/>
                <a:ea typeface="Open Sans"/>
                <a:cs typeface="Open Sans"/>
              </a:rPr>
              <a:t>Other access rights remain valid for 180 days (6 months) from the graduation date / end of study right.</a:t>
            </a:r>
          </a:p>
          <a:p>
            <a:r>
              <a:rPr lang="en-GB" sz="2400" noProof="0" dirty="0">
                <a:latin typeface="Open Sans"/>
                <a:ea typeface="Open Sans"/>
                <a:cs typeface="Open Sans"/>
              </a:rPr>
              <a:t>Your user account will be deleted after it has been closed for  90 days following the end of access rights.</a:t>
            </a:r>
          </a:p>
          <a:p>
            <a:r>
              <a:rPr lang="en-GB" sz="2400" b="1" noProof="0" dirty="0">
                <a:latin typeface="Open Sans"/>
                <a:ea typeface="Open Sans"/>
                <a:cs typeface="Open Sans"/>
              </a:rPr>
              <a:t>Degree students note! </a:t>
            </a:r>
            <a:r>
              <a:rPr lang="en-GB" sz="2400" noProof="0" dirty="0">
                <a:latin typeface="Open Sans"/>
                <a:ea typeface="Open Sans"/>
                <a:cs typeface="Open Sans"/>
              </a:rPr>
              <a:t>All access rights are immediately terminated when your study right ends, or if you fail to register as present or absent during the registration period.</a:t>
            </a:r>
          </a:p>
          <a:p>
            <a:pPr marL="0" indent="0">
              <a:buNone/>
            </a:pPr>
            <a:endParaRPr lang="en-GB" sz="2400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DFDCC-8F35-8444-3835-B40BEAC8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820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662F-92A4-50A6-1B66-7C391F0D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Uses of the UEF user account </a:t>
            </a:r>
            <a:br>
              <a:rPr lang="en-GB" noProof="0" dirty="0"/>
            </a:br>
            <a:r>
              <a:rPr lang="en-GB" sz="2400" noProof="0" dirty="0"/>
              <a:t>(for a present student)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6FA8-BE67-794B-5DF4-F80A16A95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844677"/>
            <a:ext cx="9362764" cy="4147200"/>
          </a:xfrm>
        </p:spPr>
        <p:txBody>
          <a:bodyPr/>
          <a:lstStyle/>
          <a:p>
            <a:r>
              <a:rPr lang="en-GB" sz="2000" noProof="0" dirty="0"/>
              <a:t>Computers and printing services intended for student use at the university.</a:t>
            </a:r>
          </a:p>
          <a:p>
            <a:r>
              <a:rPr lang="en-GB" sz="2000" noProof="0" dirty="0"/>
              <a:t>Microsoft 365 cloud services and Office applications.</a:t>
            </a:r>
          </a:p>
          <a:p>
            <a:r>
              <a:rPr lang="en-GB" sz="2000" noProof="0" dirty="0"/>
              <a:t>Learning environment: </a:t>
            </a:r>
            <a:r>
              <a:rPr lang="en-GB" sz="2000" b="1" noProof="0" dirty="0"/>
              <a:t>eLearn (Moodle).</a:t>
            </a:r>
            <a:endParaRPr lang="en-GB" sz="2000" noProof="0" dirty="0"/>
          </a:p>
          <a:p>
            <a:r>
              <a:rPr lang="en-GB" sz="2000" noProof="0" dirty="0"/>
              <a:t>Student information system: </a:t>
            </a:r>
            <a:r>
              <a:rPr lang="en-GB" sz="2000" b="1" noProof="0" dirty="0"/>
              <a:t>Peppi.</a:t>
            </a:r>
            <a:endParaRPr lang="en-GB" sz="2000" noProof="0" dirty="0"/>
          </a:p>
          <a:p>
            <a:r>
              <a:rPr lang="en-GB" sz="2000" noProof="0" dirty="0"/>
              <a:t>Remote meeting software: </a:t>
            </a:r>
            <a:r>
              <a:rPr lang="en-GB" sz="2000" b="1" noProof="0" dirty="0"/>
              <a:t>Zoom.</a:t>
            </a:r>
            <a:endParaRPr lang="en-GB" sz="2000" noProof="0" dirty="0"/>
          </a:p>
          <a:p>
            <a:r>
              <a:rPr lang="en-GB" sz="2000" noProof="0" dirty="0"/>
              <a:t>Library system: </a:t>
            </a:r>
            <a:r>
              <a:rPr lang="en-GB" sz="2000" b="1" noProof="0" dirty="0"/>
              <a:t>Primo</a:t>
            </a:r>
            <a:r>
              <a:rPr lang="en-GB" sz="2000" noProof="0" dirty="0"/>
              <a:t> and remote access to library materials.</a:t>
            </a:r>
          </a:p>
          <a:p>
            <a:r>
              <a:rPr lang="en-GB" sz="2000" noProof="0" dirty="0"/>
              <a:t>Electronic exam system: </a:t>
            </a:r>
            <a:r>
              <a:rPr lang="en-GB" sz="2000" b="1" noProof="0" dirty="0"/>
              <a:t>Exam.</a:t>
            </a:r>
            <a:endParaRPr lang="en-GB" sz="2000" noProof="0" dirty="0"/>
          </a:p>
          <a:p>
            <a:r>
              <a:rPr lang="en-GB" sz="2000" noProof="0" dirty="0"/>
              <a:t>Services of other universities that support </a:t>
            </a:r>
            <a:r>
              <a:rPr lang="en-GB" sz="2000" b="1" noProof="0" dirty="0"/>
              <a:t>HAKA login.</a:t>
            </a:r>
            <a:endParaRPr lang="en-GB" sz="2000" noProof="0" dirty="0"/>
          </a:p>
          <a:p>
            <a:r>
              <a:rPr lang="en-GB" sz="2000" noProof="0" dirty="0"/>
              <a:t>Wireless network: </a:t>
            </a:r>
            <a:r>
              <a:rPr lang="en-GB" sz="2000" b="1" noProof="0" dirty="0" err="1"/>
              <a:t>Eduroam</a:t>
            </a:r>
            <a:r>
              <a:rPr lang="en-GB" sz="2000" b="1" noProof="0" dirty="0"/>
              <a:t>.</a:t>
            </a:r>
            <a:endParaRPr lang="en-GB" sz="2000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BC577-6537-662A-74C6-6176F4CF2CE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13</a:t>
            </a:fld>
            <a:endParaRPr lang="en-GB" noProof="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81299D6-482E-5369-7430-C084BE45B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39" y="2807518"/>
            <a:ext cx="2674938" cy="7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86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ECC3-FCFF-0E92-C27E-F1B3C64A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UEF 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A95D5-DA11-E690-CDF4-2E62C4545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328287"/>
            <a:ext cx="10053204" cy="4693104"/>
          </a:xfrm>
        </p:spPr>
        <p:txBody>
          <a:bodyPr/>
          <a:lstStyle/>
          <a:p>
            <a:r>
              <a:rPr lang="en-GB" sz="2600" noProof="0" dirty="0"/>
              <a:t>Your password is valid for </a:t>
            </a:r>
            <a:r>
              <a:rPr lang="en-GB" sz="2600" b="1" noProof="0" dirty="0"/>
              <a:t>13 months</a:t>
            </a:r>
            <a:r>
              <a:rPr lang="en-GB" sz="2600" noProof="0" dirty="0"/>
              <a:t>. You will receive a warning about expiration in advance to your student email.</a:t>
            </a:r>
          </a:p>
          <a:p>
            <a:r>
              <a:rPr lang="en-GB" sz="2600" b="1" noProof="0" dirty="0"/>
              <a:t>You can change your password in the following ways as described in </a:t>
            </a:r>
            <a:r>
              <a:rPr lang="en-GB" sz="2600" b="1" i="1" noProof="0" dirty="0"/>
              <a:t>uef.fi/password</a:t>
            </a:r>
            <a:r>
              <a:rPr lang="en-GB" sz="2600" b="1" noProof="0" dirty="0"/>
              <a:t>:</a:t>
            </a:r>
            <a:endParaRPr lang="en-GB" sz="2600" noProof="0" dirty="0"/>
          </a:p>
          <a:p>
            <a:pPr lvl="1"/>
            <a:r>
              <a:rPr lang="en-GB" noProof="0" dirty="0"/>
              <a:t>At Identity management self-service portal using online banking credentials or your current valid password.</a:t>
            </a:r>
          </a:p>
          <a:p>
            <a:pPr lvl="1"/>
            <a:r>
              <a:rPr lang="en-GB" noProof="0" dirty="0"/>
              <a:t>At the IT Servicedesk service point with a valid ID (Finnish driver’s license, passport, EU ID card, or residence permit).</a:t>
            </a:r>
          </a:p>
          <a:p>
            <a:pPr lvl="1"/>
            <a:r>
              <a:rPr lang="en-GB" noProof="0" dirty="0"/>
              <a:t>On campus student computers while logged in (press </a:t>
            </a:r>
            <a:r>
              <a:rPr lang="en-GB" noProof="0" dirty="0" err="1"/>
              <a:t>Ctrl+Alt+Del</a:t>
            </a:r>
            <a:r>
              <a:rPr lang="en-GB" noProof="0" dirty="0"/>
              <a:t> → Change a password).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EC60A-9622-68CA-7767-D7FB11EE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8335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5537A-50C3-8FF9-BED7-276FA769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0656-7D6A-7B7B-EE0C-D665C245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Creating a 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B8C32-9C84-4A32-1C8A-8FD9AAF3B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328287"/>
            <a:ext cx="10053204" cy="4693104"/>
          </a:xfrm>
        </p:spPr>
        <p:txBody>
          <a:bodyPr/>
          <a:lstStyle/>
          <a:p>
            <a:r>
              <a:rPr lang="en-GB" sz="2400" noProof="0" dirty="0"/>
              <a:t>Your password must include at least </a:t>
            </a:r>
            <a:r>
              <a:rPr lang="en-GB" sz="2400" b="1" noProof="0" dirty="0"/>
              <a:t>three (3)</a:t>
            </a:r>
            <a:r>
              <a:rPr lang="en-GB" sz="2400" noProof="0" dirty="0"/>
              <a:t> of the following character types:</a:t>
            </a:r>
          </a:p>
          <a:p>
            <a:pPr lvl="1"/>
            <a:r>
              <a:rPr lang="en-GB" sz="2000" noProof="0" dirty="0"/>
              <a:t>Uppercase letters: </a:t>
            </a:r>
            <a:r>
              <a:rPr lang="en-GB" sz="2000" b="1" noProof="0" dirty="0"/>
              <a:t>A–Z</a:t>
            </a:r>
            <a:endParaRPr lang="en-GB" sz="2000" noProof="0" dirty="0"/>
          </a:p>
          <a:p>
            <a:pPr lvl="1"/>
            <a:r>
              <a:rPr lang="en-GB" sz="2000" noProof="0" dirty="0"/>
              <a:t>Lowercase letters: </a:t>
            </a:r>
            <a:r>
              <a:rPr lang="en-GB" sz="2000" b="1" noProof="0" dirty="0"/>
              <a:t>a–z</a:t>
            </a:r>
            <a:endParaRPr lang="en-GB" sz="2000" noProof="0" dirty="0"/>
          </a:p>
          <a:p>
            <a:pPr lvl="1"/>
            <a:r>
              <a:rPr lang="en-GB" sz="2000" noProof="0" dirty="0"/>
              <a:t>Numbers: </a:t>
            </a:r>
            <a:r>
              <a:rPr lang="en-GB" sz="2000" b="1" noProof="0" dirty="0"/>
              <a:t>0–9</a:t>
            </a:r>
            <a:endParaRPr lang="en-GB" sz="2000" noProof="0" dirty="0"/>
          </a:p>
          <a:p>
            <a:pPr lvl="1"/>
            <a:r>
              <a:rPr lang="en-GB" sz="2000" noProof="0" dirty="0"/>
              <a:t>Allowed special characters: </a:t>
            </a:r>
            <a:r>
              <a:rPr lang="en-GB" sz="2000" b="1" noProof="0" dirty="0"/>
              <a:t>!@#$%/,.;:-_*=+?</a:t>
            </a:r>
            <a:endParaRPr lang="en-GB" sz="2000" noProof="0" dirty="0"/>
          </a:p>
          <a:p>
            <a:r>
              <a:rPr lang="en-GB" sz="2400" b="1" noProof="0" dirty="0"/>
              <a:t>Restrictions:</a:t>
            </a:r>
            <a:endParaRPr lang="en-GB" sz="2400" noProof="0" dirty="0"/>
          </a:p>
          <a:p>
            <a:pPr lvl="1"/>
            <a:r>
              <a:rPr lang="en-GB" sz="2000" noProof="0" dirty="0"/>
              <a:t>Do </a:t>
            </a:r>
            <a:r>
              <a:rPr lang="en-GB" sz="2000" b="1" noProof="0" dirty="0"/>
              <a:t>not</a:t>
            </a:r>
            <a:r>
              <a:rPr lang="en-GB" sz="2000" noProof="0" dirty="0"/>
              <a:t> include your name or parts of it, your username, date of birth, social security number, or previous passwords.</a:t>
            </a:r>
          </a:p>
          <a:p>
            <a:pPr lvl="1"/>
            <a:r>
              <a:rPr lang="en-GB" sz="2000" noProof="0" dirty="0"/>
              <a:t>Do </a:t>
            </a:r>
            <a:r>
              <a:rPr lang="en-GB" sz="2000" b="1" noProof="0" dirty="0"/>
              <a:t>not</a:t>
            </a:r>
            <a:r>
              <a:rPr lang="en-GB" sz="2000" noProof="0" dirty="0"/>
              <a:t> use Scandinavian characters (</a:t>
            </a:r>
            <a:r>
              <a:rPr lang="en-GB" sz="2000" b="1" noProof="0" dirty="0"/>
              <a:t>å, ä, ö, Å, Ä, Ö</a:t>
            </a:r>
            <a:r>
              <a:rPr lang="en-GB" sz="2000" noProof="0" dirty="0"/>
              <a:t>).</a:t>
            </a:r>
          </a:p>
          <a:p>
            <a:pPr lvl="1"/>
            <a:r>
              <a:rPr lang="en-GB" sz="2000" noProof="0" dirty="0"/>
              <a:t>Passwords longer than </a:t>
            </a:r>
            <a:r>
              <a:rPr lang="en-GB" sz="2000" b="1" noProof="0" dirty="0"/>
              <a:t>16 characters</a:t>
            </a:r>
            <a:r>
              <a:rPr lang="en-GB" sz="2000" noProof="0" dirty="0"/>
              <a:t> may cause issues in some external systems.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D2984-1F1B-EF40-4065-FF075D79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719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F8FB-2D0A-2913-370E-483D7295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900" noProof="0" dirty="0"/>
              <a:t>How do I log in with my UEF username?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2EF0-DC38-DB65-FADD-6F726E6B5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noProof="0" dirty="0"/>
              <a:t>When logging in, use the form </a:t>
            </a:r>
            <a:r>
              <a:rPr lang="en-GB" sz="2400" b="1" noProof="0" dirty="0"/>
              <a:t>username@uef.fi</a:t>
            </a:r>
            <a:r>
              <a:rPr lang="en-GB" sz="2400" noProof="0" dirty="0"/>
              <a:t>.</a:t>
            </a:r>
          </a:p>
          <a:p>
            <a:pPr lvl="1"/>
            <a:r>
              <a:rPr lang="en-GB" sz="2000" noProof="0" dirty="0"/>
              <a:t>Email address </a:t>
            </a:r>
            <a:r>
              <a:rPr lang="en-GB" sz="2000" i="1" noProof="0" dirty="0"/>
              <a:t>username@student.uef.fi </a:t>
            </a:r>
            <a:r>
              <a:rPr lang="en-GB" sz="2000" noProof="0" dirty="0"/>
              <a:t>does not work for logging in.</a:t>
            </a:r>
          </a:p>
          <a:p>
            <a:endParaRPr lang="en-GB" noProof="0" dirty="0"/>
          </a:p>
          <a:p>
            <a:r>
              <a:rPr lang="en-GB" sz="2400" noProof="0" dirty="0"/>
              <a:t>Only the printers require the username without @uef.fi-suffix.</a:t>
            </a:r>
            <a:endParaRPr lang="en-GB" sz="2000" noProof="0" dirty="0"/>
          </a:p>
          <a:p>
            <a:pPr marL="434329" lvl="1" indent="0">
              <a:buNone/>
            </a:pPr>
            <a:endParaRPr lang="en-GB" sz="1800" noProof="0" dirty="0"/>
          </a:p>
          <a:p>
            <a:pPr marL="0" indent="0">
              <a:buNone/>
            </a:pPr>
            <a:endParaRPr lang="en-GB" noProof="0" dirty="0"/>
          </a:p>
          <a:p>
            <a:pPr lvl="1"/>
            <a:endParaRPr lang="en-GB" noProof="0" dirty="0"/>
          </a:p>
        </p:txBody>
      </p:sp>
      <p:pic>
        <p:nvPicPr>
          <p:cNvPr id="9" name="Picture Placeholder 8" descr="A screenshot of a computer">
            <a:extLst>
              <a:ext uri="{FF2B5EF4-FFF2-40B4-BE49-F238E27FC236}">
                <a16:creationId xmlns:a16="http://schemas.microsoft.com/office/drawing/2014/main" id="{A94F4E60-CD42-9B0B-50E5-C9071717630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27" r="127"/>
          <a:stretch/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262DB-CD86-A324-178C-439CB2294C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902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CD4E-E1D4-2E8F-610A-BD9D8457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Multi-factor Authentication MFA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C5588-D558-0958-B795-144569C6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852888"/>
            <a:ext cx="10177200" cy="4176713"/>
          </a:xfrm>
        </p:spPr>
        <p:txBody>
          <a:bodyPr/>
          <a:lstStyle/>
          <a:p>
            <a:r>
              <a:rPr lang="en-GB" sz="2400" b="1" noProof="0" dirty="0"/>
              <a:t>Multi-Factor Authentication (MFA)</a:t>
            </a:r>
            <a:r>
              <a:rPr lang="en-GB" sz="2400" noProof="0" dirty="0"/>
              <a:t> is enabled for all users logging into UEF’s Microsoft 365 services.</a:t>
            </a:r>
          </a:p>
          <a:p>
            <a:r>
              <a:rPr lang="en-GB" sz="2400" noProof="0" dirty="0"/>
              <a:t>In addition to your username and password, authentication is completed using your mobile device. The available methods are:</a:t>
            </a:r>
          </a:p>
          <a:p>
            <a:pPr lvl="1"/>
            <a:r>
              <a:rPr lang="en-GB" sz="2000" noProof="0" dirty="0"/>
              <a:t>Text message (SMS).</a:t>
            </a:r>
          </a:p>
          <a:p>
            <a:pPr lvl="1"/>
            <a:r>
              <a:rPr lang="en-GB" sz="2000" noProof="0" dirty="0"/>
              <a:t>Verification code in a mobile app.</a:t>
            </a:r>
          </a:p>
          <a:p>
            <a:pPr lvl="1"/>
            <a:r>
              <a:rPr lang="en-GB" sz="2000" noProof="0" dirty="0"/>
              <a:t>Approval notification in a mobile app.</a:t>
            </a:r>
          </a:p>
          <a:p>
            <a:pPr lvl="1"/>
            <a:r>
              <a:rPr lang="en-GB" sz="2000" noProof="0" dirty="0"/>
              <a:t>Phone call (not recommended as the primary method).</a:t>
            </a:r>
          </a:p>
          <a:p>
            <a:pPr lvl="1"/>
            <a:endParaRPr lang="en-GB" sz="2000" noProof="0" dirty="0"/>
          </a:p>
          <a:p>
            <a:pPr marL="0" indent="0">
              <a:buNone/>
            </a:pPr>
            <a:r>
              <a:rPr lang="en-GB" sz="2400" noProof="0" dirty="0"/>
              <a:t>⚠️ </a:t>
            </a:r>
            <a:r>
              <a:rPr lang="en-GB" sz="2400" b="1" noProof="0" dirty="0"/>
              <a:t>Do not approve a login request unless you initiated it yourself!</a:t>
            </a:r>
            <a:endParaRPr lang="en-GB" sz="2400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2272E-8031-B8B9-72A2-BF7665CB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1126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CD4E-E1D4-2E8F-610A-BD9D8457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Multi-factor Authentication MFA 2/2</a:t>
            </a:r>
            <a:endParaRPr lang="en-GB" sz="16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C5588-D558-0958-B795-144569C6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663979"/>
            <a:ext cx="10177200" cy="4176713"/>
          </a:xfrm>
        </p:spPr>
        <p:txBody>
          <a:bodyPr/>
          <a:lstStyle/>
          <a:p>
            <a:r>
              <a:rPr lang="en-GB" sz="2400" noProof="0" dirty="0"/>
              <a:t>You must set up </a:t>
            </a:r>
            <a:r>
              <a:rPr lang="en-GB" sz="2400" b="1" noProof="0" dirty="0"/>
              <a:t>at least one authentication method</a:t>
            </a:r>
            <a:r>
              <a:rPr lang="en-GB" sz="2400" noProof="0" dirty="0"/>
              <a:t> the first time you log in to any Microsoft 365 service (e.g., Outlook). Follow the setup instructions provided.</a:t>
            </a:r>
          </a:p>
          <a:p>
            <a:r>
              <a:rPr lang="en-GB" sz="2400" noProof="0" dirty="0"/>
              <a:t>We </a:t>
            </a:r>
            <a:r>
              <a:rPr lang="en-GB" sz="2400" b="1" noProof="0" dirty="0"/>
              <a:t>strongly recommend setting up at least two different authentication methods</a:t>
            </a:r>
            <a:r>
              <a:rPr lang="en-GB" sz="2400" noProof="0" dirty="0"/>
              <a:t> for backup.</a:t>
            </a:r>
          </a:p>
          <a:p>
            <a:pPr lvl="1"/>
            <a:r>
              <a:rPr lang="en-GB" sz="2200" noProof="0" dirty="0"/>
              <a:t>Later, you can update your settings via the “Edit MFA authentication settings” section found in </a:t>
            </a:r>
            <a:r>
              <a:rPr lang="en-GB" sz="2200" i="1" noProof="0" dirty="0"/>
              <a:t>uef.fi/</a:t>
            </a:r>
            <a:r>
              <a:rPr lang="en-GB" sz="2200" i="1" noProof="0" dirty="0" err="1"/>
              <a:t>dipa</a:t>
            </a:r>
            <a:r>
              <a:rPr lang="en-GB" sz="2200" noProof="0" dirty="0"/>
              <a:t>.</a:t>
            </a:r>
          </a:p>
          <a:p>
            <a:r>
              <a:rPr lang="en-GB" sz="2400" dirty="0"/>
              <a:t>MFA reset is available if you have Finnish online banking codes. Otherwise contact IT Servicedesk for strong authentication.</a:t>
            </a:r>
            <a:endParaRPr lang="en-GB" sz="2600" dirty="0"/>
          </a:p>
          <a:p>
            <a:pPr marL="0" indent="0">
              <a:buNone/>
            </a:pPr>
            <a:r>
              <a:rPr lang="en-GB" sz="2400" noProof="0" dirty="0"/>
              <a:t>🔒 </a:t>
            </a:r>
            <a:r>
              <a:rPr lang="en-GB" sz="2400" b="1" noProof="0" dirty="0"/>
              <a:t>Keep your authentication settings up to date!</a:t>
            </a:r>
            <a:endParaRPr lang="en-GB" sz="2400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2272E-8031-B8B9-72A2-BF7665CB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67972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FE8A-E43E-A4E8-D2FD-E8F70918A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Microsoft 365 and software</a:t>
            </a:r>
          </a:p>
        </p:txBody>
      </p:sp>
    </p:spTree>
    <p:extLst>
      <p:ext uri="{BB962C8B-B14F-4D97-AF65-F5344CB8AC3E}">
        <p14:creationId xmlns:p14="http://schemas.microsoft.com/office/powerpoint/2010/main" val="367284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97C72-A23F-3F97-54BB-39BAD3357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7C24C6-FBC0-8C0C-13EF-F25744FA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IT Servicedesk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7EA55A-46E7-BC26-3642-30E700C3ABA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02E49F26-78AB-598C-CA39-607BDCF0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131" y="1698019"/>
            <a:ext cx="8605311" cy="4356096"/>
          </a:xfrm>
        </p:spPr>
        <p:txBody>
          <a:bodyPr wrap="square" anchor="t">
            <a:noAutofit/>
          </a:bodyPr>
          <a:lstStyle/>
          <a:p>
            <a:pPr marL="0" indent="0">
              <a:buNone/>
            </a:pPr>
            <a:r>
              <a:rPr lang="en-GB" b="1" noProof="0" dirty="0"/>
              <a:t>Service channels:</a:t>
            </a:r>
          </a:p>
          <a:p>
            <a:r>
              <a:rPr lang="en-GB" noProof="0" dirty="0">
                <a:hlinkClick r:id="rId2"/>
              </a:rPr>
              <a:t>eservices.uef.fi</a:t>
            </a:r>
            <a:endParaRPr lang="en-GB" noProof="0" dirty="0"/>
          </a:p>
          <a:p>
            <a:r>
              <a:rPr lang="en-GB" noProof="0" dirty="0"/>
              <a:t>Phone: 029 445 8880</a:t>
            </a:r>
          </a:p>
          <a:p>
            <a:r>
              <a:rPr lang="en-GB" noProof="0" dirty="0"/>
              <a:t>IT Servicedesk chat: </a:t>
            </a:r>
            <a:r>
              <a:rPr lang="en-GB" noProof="0" dirty="0">
                <a:hlinkClick r:id="rId2"/>
              </a:rPr>
              <a:t>eservices.uef.fi</a:t>
            </a:r>
            <a:r>
              <a:rPr lang="en-GB" noProof="0" dirty="0"/>
              <a:t> and </a:t>
            </a:r>
            <a:r>
              <a:rPr lang="en-GB" noProof="0" dirty="0">
                <a:hlinkClick r:id="rId3"/>
              </a:rPr>
              <a:t>uef.fi/</a:t>
            </a:r>
            <a:r>
              <a:rPr lang="en-GB" noProof="0" dirty="0" err="1">
                <a:hlinkClick r:id="rId3"/>
              </a:rPr>
              <a:t>dipa</a:t>
            </a:r>
            <a:endParaRPr lang="en-GB" noProof="0" dirty="0"/>
          </a:p>
          <a:p>
            <a:r>
              <a:rPr lang="en-GB" noProof="0" dirty="0"/>
              <a:t>E-mail: </a:t>
            </a:r>
            <a:r>
              <a:rPr lang="en-GB" noProof="0" dirty="0">
                <a:hlinkClick r:id="rId4"/>
              </a:rPr>
              <a:t>servicedesk@uef.fi</a:t>
            </a:r>
            <a:endParaRPr lang="en-GB" noProof="0" dirty="0"/>
          </a:p>
          <a:p>
            <a:r>
              <a:rPr lang="en-GB" noProof="0" dirty="0"/>
              <a:t>Service points: Kuopio and Joensuu</a:t>
            </a:r>
          </a:p>
          <a:p>
            <a:r>
              <a:rPr lang="en-GB" noProof="0" dirty="0"/>
              <a:t>Opening hours and exceptions </a:t>
            </a:r>
            <a:r>
              <a:rPr lang="en-GB" noProof="0" dirty="0">
                <a:hlinkClick r:id="rId5"/>
              </a:rPr>
              <a:t>uef.fi/servicedesk</a:t>
            </a:r>
            <a:endParaRPr lang="en-GB" noProof="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1FA58D8-DF89-67A9-38F1-7B14DA700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839" b="1"/>
          <a:stretch/>
        </p:blipFill>
        <p:spPr>
          <a:xfrm>
            <a:off x="685799" y="2739208"/>
            <a:ext cx="2165869" cy="301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1083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D964-64AB-0C2E-57D7-F8D36579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E5A86-0EFB-B1A5-5983-511E27FE2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844677"/>
            <a:ext cx="5752409" cy="4211878"/>
          </a:xfrm>
        </p:spPr>
        <p:txBody>
          <a:bodyPr/>
          <a:lstStyle/>
          <a:p>
            <a:r>
              <a:rPr lang="en-GB" sz="2000" noProof="0" dirty="0"/>
              <a:t>When logging in, enter your username in the format: </a:t>
            </a:r>
            <a:r>
              <a:rPr lang="en-GB" sz="2000" b="1" noProof="0" dirty="0"/>
              <a:t>username@uef.fi</a:t>
            </a:r>
          </a:p>
          <a:p>
            <a:pPr lvl="1"/>
            <a:r>
              <a:rPr lang="en-GB" sz="1800" noProof="0" dirty="0"/>
              <a:t>Your student email address is in the format: </a:t>
            </a:r>
            <a:r>
              <a:rPr lang="en-GB" sz="1800" b="1" noProof="0" dirty="0"/>
              <a:t>username@student.uef.fi</a:t>
            </a:r>
            <a:endParaRPr lang="en-GB" sz="1800" noProof="0" dirty="0"/>
          </a:p>
          <a:p>
            <a:pPr lvl="1"/>
            <a:r>
              <a:rPr lang="en-GB" sz="1800" noProof="0" dirty="0"/>
              <a:t>Your email address is always the primary email in UEF’s systems and </a:t>
            </a:r>
            <a:r>
              <a:rPr lang="en-GB" sz="1800" b="1" noProof="0" dirty="0"/>
              <a:t>cannot be changed</a:t>
            </a:r>
            <a:r>
              <a:rPr lang="en-GB" sz="1800" noProof="0" dirty="0"/>
              <a:t>.</a:t>
            </a:r>
          </a:p>
          <a:p>
            <a:r>
              <a:rPr lang="en-GB" sz="2000" noProof="0" dirty="0"/>
              <a:t>You can access your email via:</a:t>
            </a:r>
          </a:p>
          <a:p>
            <a:pPr lvl="1"/>
            <a:r>
              <a:rPr lang="en-GB" sz="1800" i="1" noProof="0" dirty="0"/>
              <a:t>outlook.office.com.</a:t>
            </a:r>
          </a:p>
          <a:p>
            <a:pPr lvl="1"/>
            <a:r>
              <a:rPr lang="en-GB" sz="1800" noProof="0" dirty="0"/>
              <a:t>Any Microsoft 365 service via the </a:t>
            </a:r>
            <a:r>
              <a:rPr lang="en-GB" sz="1800" b="1" noProof="0" dirty="0"/>
              <a:t>App launcher.</a:t>
            </a:r>
            <a:endParaRPr lang="en-GB" sz="1800" noProof="0" dirty="0"/>
          </a:p>
          <a:p>
            <a:pPr lvl="1"/>
            <a:r>
              <a:rPr lang="en-GB" sz="1800" noProof="0" dirty="0"/>
              <a:t>The </a:t>
            </a:r>
            <a:r>
              <a:rPr lang="en-GB" sz="1800" b="1" noProof="0" dirty="0"/>
              <a:t>Tools</a:t>
            </a:r>
            <a:r>
              <a:rPr lang="en-GB" sz="1800" noProof="0" dirty="0"/>
              <a:t> page in Kamu.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4D8D5-4D11-0451-AEF9-7C83085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20</a:t>
            </a:fld>
            <a:endParaRPr lang="en-GB" noProof="0" dirty="0"/>
          </a:p>
        </p:txBody>
      </p:sp>
      <p:pic>
        <p:nvPicPr>
          <p:cNvPr id="9" name="Picture 8" descr="A screenshot of a computer">
            <a:extLst>
              <a:ext uri="{FF2B5EF4-FFF2-40B4-BE49-F238E27FC236}">
                <a16:creationId xmlns:a16="http://schemas.microsoft.com/office/drawing/2014/main" id="{9F480DC8-8C19-3429-6C03-BC692AC09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357" y="1333631"/>
            <a:ext cx="4264686" cy="303138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0AADC9-95A5-2CE0-8841-C0572C1DF56E}"/>
              </a:ext>
            </a:extLst>
          </p:cNvPr>
          <p:cNvCxnSpPr>
            <a:cxnSpLocks/>
          </p:cNvCxnSpPr>
          <p:nvPr/>
        </p:nvCxnSpPr>
        <p:spPr>
          <a:xfrm flipV="1">
            <a:off x="6743700" y="1695626"/>
            <a:ext cx="1693290" cy="314579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creenshot of a computer">
            <a:extLst>
              <a:ext uri="{FF2B5EF4-FFF2-40B4-BE49-F238E27FC236}">
                <a16:creationId xmlns:a16="http://schemas.microsoft.com/office/drawing/2014/main" id="{6923B786-EB71-2AC7-1C2E-D7D9BCCAA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514" y="5445393"/>
            <a:ext cx="5106113" cy="53347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897612-E708-3EC9-09EF-39A89F04DE58}"/>
              </a:ext>
            </a:extLst>
          </p:cNvPr>
          <p:cNvCxnSpPr>
            <a:cxnSpLocks/>
          </p:cNvCxnSpPr>
          <p:nvPr/>
        </p:nvCxnSpPr>
        <p:spPr>
          <a:xfrm flipV="1">
            <a:off x="5081047" y="5729015"/>
            <a:ext cx="6060953" cy="172164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461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5730D-9DA8-D1DA-61C9-6221613FB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288E-E77E-9013-3150-58A1F9725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05BE-A4A0-C529-0938-016A6457A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844677"/>
            <a:ext cx="5752409" cy="4211878"/>
          </a:xfrm>
        </p:spPr>
        <p:txBody>
          <a:bodyPr/>
          <a:lstStyle/>
          <a:p>
            <a:r>
              <a:rPr lang="en-GB" sz="2400" noProof="0" dirty="0">
                <a:latin typeface="Open Sans"/>
                <a:ea typeface="Open Sans"/>
                <a:cs typeface="Open Sans"/>
              </a:rPr>
              <a:t>Login to </a:t>
            </a:r>
            <a:r>
              <a:rPr lang="en-GB" sz="2400" i="1" noProof="0" dirty="0">
                <a:latin typeface="Open Sans"/>
                <a:ea typeface="Open Sans"/>
                <a:cs typeface="Open Sans"/>
              </a:rPr>
              <a:t>office.com</a:t>
            </a:r>
            <a:r>
              <a:rPr lang="en-GB" sz="2400" b="1" noProof="0" dirty="0">
                <a:latin typeface="Open Sans"/>
                <a:ea typeface="Open Sans"/>
                <a:cs typeface="Open Sans"/>
              </a:rPr>
              <a:t>.</a:t>
            </a:r>
          </a:p>
          <a:p>
            <a:r>
              <a:rPr lang="en-GB" sz="2400" noProof="0" dirty="0">
                <a:latin typeface="Open Sans"/>
                <a:ea typeface="Open Sans"/>
                <a:cs typeface="Open Sans"/>
              </a:rPr>
              <a:t>Select ”Apps” on the left.</a:t>
            </a:r>
          </a:p>
          <a:p>
            <a:r>
              <a:rPr lang="en-GB" sz="2400" noProof="0" dirty="0">
                <a:latin typeface="Open Sans"/>
                <a:ea typeface="Open Sans"/>
                <a:cs typeface="Open Sans"/>
              </a:rPr>
              <a:t>On the front right select ”Install apps” and download the software for installation. </a:t>
            </a:r>
          </a:p>
          <a:p>
            <a:r>
              <a:rPr lang="en-GB" sz="2400" noProof="0" dirty="0">
                <a:latin typeface="Open Sans"/>
                <a:ea typeface="Open Sans"/>
                <a:cs typeface="Open Sans"/>
              </a:rPr>
              <a:t>Teams can be installed separately from the web.</a:t>
            </a:r>
            <a:endParaRPr lang="en-GB" sz="32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CB35C-8DAE-77BC-756A-79C4D92F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2BE0-2A2D-7A33-E3F9-C9F0947D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21</a:t>
            </a:fld>
            <a:endParaRPr lang="en-GB" noProof="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04DFCF-545F-82EC-9B5A-6671015E0A6A}"/>
              </a:ext>
            </a:extLst>
          </p:cNvPr>
          <p:cNvCxnSpPr>
            <a:cxnSpLocks/>
          </p:cNvCxnSpPr>
          <p:nvPr/>
        </p:nvCxnSpPr>
        <p:spPr>
          <a:xfrm flipV="1">
            <a:off x="7163918" y="2752627"/>
            <a:ext cx="1263645" cy="1319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computer">
            <a:extLst>
              <a:ext uri="{FF2B5EF4-FFF2-40B4-BE49-F238E27FC236}">
                <a16:creationId xmlns:a16="http://schemas.microsoft.com/office/drawing/2014/main" id="{3AC41FE0-B951-7393-8C6D-4F5DA2CBC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033" y="349666"/>
            <a:ext cx="3236556" cy="2738624"/>
          </a:xfrm>
          <a:prstGeom prst="rect">
            <a:avLst/>
          </a:prstGeom>
        </p:spPr>
      </p:pic>
      <p:pic>
        <p:nvPicPr>
          <p:cNvPr id="13" name="Picture 12" descr="A screenshot of a computer">
            <a:extLst>
              <a:ext uri="{FF2B5EF4-FFF2-40B4-BE49-F238E27FC236}">
                <a16:creationId xmlns:a16="http://schemas.microsoft.com/office/drawing/2014/main" id="{5CF9BEA5-F5FC-4C53-AE87-8913D91E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374" y="3469465"/>
            <a:ext cx="3153215" cy="293410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F5E8B3-3F46-8158-CE3E-831BFD504AB9}"/>
              </a:ext>
            </a:extLst>
          </p:cNvPr>
          <p:cNvCxnSpPr>
            <a:cxnSpLocks/>
          </p:cNvCxnSpPr>
          <p:nvPr/>
        </p:nvCxnSpPr>
        <p:spPr>
          <a:xfrm>
            <a:off x="6814159" y="3469465"/>
            <a:ext cx="3327152" cy="30024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117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8118-B92B-192A-7B29-678F9A37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Software for home computers</a:t>
            </a:r>
            <a:endParaRPr lang="en-GB" sz="1800" noProof="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D7FB2-EFFE-07BB-35EF-96BE3DC9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694" y="1665291"/>
            <a:ext cx="10177200" cy="3770559"/>
          </a:xfrm>
        </p:spPr>
        <p:txBody>
          <a:bodyPr/>
          <a:lstStyle/>
          <a:p>
            <a:r>
              <a:rPr lang="en-GB" sz="2600" noProof="0" dirty="0"/>
              <a:t>If your studies require special software, the teachers responsible for the course will know about its availability.</a:t>
            </a:r>
          </a:p>
          <a:p>
            <a:r>
              <a:rPr lang="en-GB" sz="2600" noProof="0" dirty="0"/>
              <a:t>Examples of commonly used software (more information available on </a:t>
            </a:r>
            <a:r>
              <a:rPr lang="en-GB" sz="2600" noProof="0" dirty="0">
                <a:hlinkClick r:id="rId2"/>
              </a:rPr>
              <a:t>intranet</a:t>
            </a:r>
            <a:r>
              <a:rPr lang="en-GB" sz="2600" noProof="0" dirty="0"/>
              <a:t>):</a:t>
            </a:r>
          </a:p>
          <a:p>
            <a:pPr lvl="1"/>
            <a:r>
              <a:rPr lang="en-GB" sz="2000" noProof="0" dirty="0"/>
              <a:t>Remote Desktop</a:t>
            </a:r>
          </a:p>
          <a:p>
            <a:pPr lvl="1"/>
            <a:r>
              <a:rPr lang="en-GB" sz="2000" noProof="0" dirty="0"/>
              <a:t>SPSS and Amos</a:t>
            </a:r>
          </a:p>
          <a:p>
            <a:pPr lvl="1"/>
            <a:r>
              <a:rPr lang="en-GB" sz="2000" noProof="0" dirty="0" err="1"/>
              <a:t>Matlab</a:t>
            </a:r>
            <a:endParaRPr lang="en-GB" sz="2000" noProof="0" dirty="0"/>
          </a:p>
          <a:p>
            <a:pPr lvl="1"/>
            <a:r>
              <a:rPr lang="en-GB" sz="2000" noProof="0" dirty="0" err="1"/>
              <a:t>Atlas.ti</a:t>
            </a:r>
            <a:endParaRPr lang="en-GB" sz="2000" noProof="0" dirty="0"/>
          </a:p>
          <a:p>
            <a:r>
              <a:rPr lang="en-GB" sz="2600" noProof="0" dirty="0"/>
              <a:t>You can also find free and discounted software at: </a:t>
            </a:r>
            <a:r>
              <a:rPr lang="en-GB" sz="2600" i="1" noProof="0" dirty="0"/>
              <a:t>uef.onthehub.com</a:t>
            </a:r>
            <a:endParaRPr lang="en-GB" sz="2400" i="1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5AA39-93A1-2359-7A44-D4C8E24F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5256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71F6E-E070-7B9D-6C69-D62D977A0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9325-2D0E-469A-E861-89D53058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Secure 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1B065-9E70-2F23-C71B-7AD1C39E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844677"/>
            <a:ext cx="9654513" cy="4211878"/>
          </a:xfrm>
        </p:spPr>
        <p:txBody>
          <a:bodyPr/>
          <a:lstStyle/>
          <a:p>
            <a:r>
              <a:rPr lang="en-GB" sz="2400" noProof="0" dirty="0"/>
              <a:t>Communication between UEF email </a:t>
            </a:r>
            <a:br>
              <a:rPr lang="en-GB" sz="2400" noProof="0" dirty="0"/>
            </a:br>
            <a:r>
              <a:rPr lang="en-GB" sz="2400" noProof="0" dirty="0"/>
              <a:t>addresses is always </a:t>
            </a:r>
            <a:r>
              <a:rPr lang="en-GB" sz="2400" b="1" noProof="0" dirty="0"/>
              <a:t>encrypted</a:t>
            </a:r>
            <a:r>
              <a:rPr lang="en-GB" sz="2400" noProof="0" dirty="0"/>
              <a:t>.</a:t>
            </a:r>
          </a:p>
          <a:p>
            <a:r>
              <a:rPr lang="en-GB" sz="2400" noProof="0" dirty="0"/>
              <a:t>You also have access to a secure email service, which allows you to send encrypted emails to external email addresses.</a:t>
            </a:r>
          </a:p>
          <a:p>
            <a:pPr lvl="1"/>
            <a:r>
              <a:rPr lang="en-GB" sz="2000" noProof="0" dirty="0"/>
              <a:t>To use it, simply add </a:t>
            </a:r>
            <a:r>
              <a:rPr lang="en-GB" sz="2000" b="1" noProof="0" dirty="0"/>
              <a:t>“.s”</a:t>
            </a:r>
            <a:r>
              <a:rPr lang="en-GB" sz="2000" noProof="0" dirty="0"/>
              <a:t> to the end of the recipient’s email address (e.g. </a:t>
            </a:r>
            <a:r>
              <a:rPr lang="en-GB" sz="2000" b="1" noProof="0" dirty="0" err="1">
                <a:hlinkClick r:id="rId2"/>
              </a:rPr>
              <a:t>testi@gmail.com.s</a:t>
            </a:r>
            <a:r>
              <a:rPr lang="en-GB" sz="2000" noProof="0" dirty="0"/>
              <a:t>).</a:t>
            </a:r>
          </a:p>
          <a:p>
            <a:r>
              <a:rPr lang="en-GB" sz="2400" noProof="0" dirty="0"/>
              <a:t>For detailed instructions, visit:</a:t>
            </a:r>
            <a:br>
              <a:rPr lang="en-GB" sz="2400" noProof="0" dirty="0"/>
            </a:br>
            <a:r>
              <a:rPr lang="en-GB" sz="2400" i="1" noProof="0" dirty="0"/>
              <a:t>intra.uef.fi </a:t>
            </a:r>
            <a:r>
              <a:rPr lang="en-GB" sz="2400" noProof="0" dirty="0"/>
              <a:t>→ Digital Services → Information Security → Email and Secure Mail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A883F-B53C-7F5E-E8B3-4EB94F6CE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23</a:t>
            </a:fld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111FA-E85D-FABD-E905-CD5677D25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378" y="352801"/>
            <a:ext cx="3508309" cy="17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03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D74F-5B9A-C36D-A87C-EC1B0930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6CD08-906C-FB8D-28C4-604008066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Read about the use of AI in intra: start from the page </a:t>
            </a:r>
            <a:r>
              <a:rPr lang="en-GB" noProof="0" dirty="0">
                <a:hlinkClick r:id="rId2"/>
              </a:rPr>
              <a:t>AI FAQ</a:t>
            </a:r>
            <a:r>
              <a:rPr lang="en-GB" noProof="0" dirty="0"/>
              <a:t>.</a:t>
            </a:r>
          </a:p>
          <a:p>
            <a:r>
              <a:rPr lang="en-GB" noProof="0" dirty="0"/>
              <a:t>You can use Microsoft Copilot, but you must login with your UEF account (otherwise you are using the consumer side that is not protected).</a:t>
            </a:r>
          </a:p>
          <a:p>
            <a:r>
              <a:rPr lang="en-GB" noProof="0" dirty="0"/>
              <a:t>Check the </a:t>
            </a:r>
            <a:r>
              <a:rPr lang="en-GB" b="1" noProof="0" dirty="0"/>
              <a:t>AI policy of the UEF</a:t>
            </a:r>
            <a:r>
              <a:rPr lang="en-GB" noProof="0" dirty="0"/>
              <a:t>. You cannot use your UEF account or email to register to an external AI service.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B213F-F65B-7A83-752D-A0E9DBB2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24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806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0F2-E673-2943-76F9-9BD635B1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Eduroam</a:t>
            </a:r>
            <a:r>
              <a:rPr lang="en-GB" noProof="0" dirty="0"/>
              <a:t> wireless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C4608-2BB3-AE81-B870-96174953A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noProof="0" dirty="0"/>
              <a:t>You can use the </a:t>
            </a:r>
            <a:r>
              <a:rPr lang="en-GB" sz="2400" b="1" noProof="0" dirty="0" err="1"/>
              <a:t>Eduroam</a:t>
            </a:r>
            <a:r>
              <a:rPr lang="en-GB" sz="2400" noProof="0" dirty="0"/>
              <a:t> wireless network on campus with your personal devices. </a:t>
            </a:r>
            <a:r>
              <a:rPr lang="en-GB" sz="2400" noProof="0" dirty="0" err="1"/>
              <a:t>Eduroam</a:t>
            </a:r>
            <a:r>
              <a:rPr lang="en-GB" sz="2400" noProof="0" dirty="0"/>
              <a:t> is also available at many other European campuses.</a:t>
            </a:r>
          </a:p>
          <a:p>
            <a:pPr lvl="1"/>
            <a:r>
              <a:rPr lang="en-GB" b="1" noProof="0" dirty="0"/>
              <a:t>Login format:</a:t>
            </a:r>
            <a:r>
              <a:rPr lang="en-GB" noProof="0" dirty="0"/>
              <a:t> username@uef.fi and your UEF password.</a:t>
            </a:r>
          </a:p>
          <a:p>
            <a:r>
              <a:rPr lang="en-GB" sz="2400" b="1" noProof="0" dirty="0"/>
              <a:t>TIP! </a:t>
            </a:r>
            <a:r>
              <a:rPr lang="en-GB" sz="2400" noProof="0" dirty="0"/>
              <a:t>The easiest way to connect your device to </a:t>
            </a:r>
            <a:r>
              <a:rPr lang="en-GB" sz="2400" noProof="0" dirty="0" err="1"/>
              <a:t>Eduroam</a:t>
            </a:r>
            <a:r>
              <a:rPr lang="en-GB" sz="2400" noProof="0" dirty="0"/>
              <a:t> is to install the setup profile from </a:t>
            </a:r>
            <a:r>
              <a:rPr lang="en-GB" sz="2400" i="1" noProof="0" dirty="0"/>
              <a:t>cat.eduroam.org</a:t>
            </a:r>
            <a:r>
              <a:rPr lang="en-GB" sz="2400" noProof="0" dirty="0"/>
              <a:t>, which guides you through the necessary steps for login.</a:t>
            </a:r>
          </a:p>
          <a:p>
            <a:r>
              <a:rPr lang="en-GB" sz="2400" b="1" noProof="0" dirty="0"/>
              <a:t>NOTE! </a:t>
            </a:r>
            <a:r>
              <a:rPr lang="en-GB" sz="2400" noProof="0" dirty="0"/>
              <a:t>The wireless networks UEF and UEF2 are reserved only for UEF-managed devices.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E2496-CA04-15CD-63B5-2A08A897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25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9841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684E-E0BD-FCAA-4488-4679C030F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3373256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E089F71-C53E-4482-A3BF-4EA74A85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/>
          <a:lstStyle/>
          <a:p>
            <a:r>
              <a:rPr lang="en-GB" noProof="0" dirty="0"/>
              <a:t>Main information security threats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05096-80A7-45C9-AC64-F3951DB8E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263515"/>
          </a:xfrm>
        </p:spPr>
        <p:txBody>
          <a:bodyPr/>
          <a:lstStyle/>
          <a:p>
            <a:r>
              <a:rPr lang="en-GB" noProof="0" dirty="0">
                <a:latin typeface="Open Sans"/>
                <a:ea typeface="Open Sans"/>
                <a:cs typeface="Open Sans"/>
              </a:rPr>
              <a:t>Cyber criminals are mostly driven by the economic profit.</a:t>
            </a:r>
          </a:p>
          <a:p>
            <a:r>
              <a:rPr lang="en-GB" noProof="0" dirty="0"/>
              <a:t>Information is valuable. It can be sold or used for extortion.</a:t>
            </a:r>
          </a:p>
          <a:p>
            <a:r>
              <a:rPr lang="en-GB" noProof="0" dirty="0"/>
              <a:t>User authentication is the main control to access information.</a:t>
            </a:r>
          </a:p>
          <a:p>
            <a:pPr marL="751840" lvl="1" indent="-317500"/>
            <a:r>
              <a:rPr lang="en-GB" noProof="0" dirty="0">
                <a:latin typeface="Open Sans"/>
                <a:ea typeface="Open Sans"/>
                <a:cs typeface="Open Sans"/>
              </a:rPr>
              <a:t>Adversaries aim to get the user credentials by sending phishing messages, cracking weak passwords or trying with leaked passwords.</a:t>
            </a:r>
          </a:p>
          <a:p>
            <a:r>
              <a:rPr lang="en-GB" noProof="0" dirty="0">
                <a:latin typeface="Open Sans"/>
                <a:ea typeface="Open Sans"/>
                <a:cs typeface="Open Sans"/>
              </a:rPr>
              <a:t>Adversaries also use software vulnerabilities.</a:t>
            </a:r>
          </a:p>
        </p:txBody>
      </p:sp>
    </p:spTree>
    <p:extLst>
      <p:ext uri="{BB962C8B-B14F-4D97-AF65-F5344CB8AC3E}">
        <p14:creationId xmlns:p14="http://schemas.microsoft.com/office/powerpoint/2010/main" val="2284753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963660-C940-9033-AFBF-FA6CA5FD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User accounts, passwords, multifactor authentication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F2DA40-03DA-C314-C40C-A803D26BE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372522"/>
          </a:xfrm>
        </p:spPr>
        <p:txBody>
          <a:bodyPr/>
          <a:lstStyle/>
          <a:p>
            <a:r>
              <a:rPr lang="en-GB" sz="2400" noProof="0" dirty="0"/>
              <a:t>Users are personally responsible for their user accounts.</a:t>
            </a:r>
          </a:p>
          <a:p>
            <a:r>
              <a:rPr lang="en-GB" sz="2400" noProof="0" dirty="0">
                <a:latin typeface="Open Sans"/>
                <a:ea typeface="Open Sans"/>
                <a:cs typeface="Open Sans"/>
              </a:rPr>
              <a:t>User accounts are personal, don’t share it.</a:t>
            </a:r>
            <a:endParaRPr lang="en-GB" sz="2000" b="1" noProof="0" dirty="0">
              <a:latin typeface="Open Sans"/>
              <a:ea typeface="Open Sans"/>
              <a:cs typeface="Open Sans"/>
            </a:endParaRPr>
          </a:p>
          <a:p>
            <a:pPr marL="434340" lvl="1" indent="0">
              <a:buNone/>
            </a:pPr>
            <a:r>
              <a:rPr lang="en-GB" sz="1600" b="1" noProof="0" dirty="0">
                <a:latin typeface="Open Sans"/>
                <a:ea typeface="Open Sans"/>
                <a:cs typeface="Open Sans"/>
              </a:rPr>
              <a:t>If there is reason to believe that a password has been compromised, the password must be changed immediately.</a:t>
            </a:r>
          </a:p>
          <a:p>
            <a:r>
              <a:rPr lang="en-GB" sz="2400" noProof="0" dirty="0"/>
              <a:t>Use long passwords or passphrases.</a:t>
            </a:r>
          </a:p>
          <a:p>
            <a:r>
              <a:rPr lang="en-GB" sz="2400" noProof="0" dirty="0"/>
              <a:t>Use Multifactor authentication (MFA/2FA) when possible.</a:t>
            </a:r>
          </a:p>
          <a:p>
            <a:r>
              <a:rPr lang="en-GB" sz="2400" noProof="0" dirty="0">
                <a:latin typeface="Open Sans"/>
                <a:ea typeface="Open Sans"/>
                <a:cs typeface="Open Sans"/>
              </a:rPr>
              <a:t>Use different passwords for different services. Compromise in one service does not expose all your services and data.</a:t>
            </a:r>
          </a:p>
          <a:p>
            <a:r>
              <a:rPr lang="en-GB" sz="2400" noProof="0" dirty="0">
                <a:latin typeface="Open Sans"/>
                <a:ea typeface="Open Sans"/>
                <a:cs typeface="Open Sans"/>
              </a:rPr>
              <a:t>Save passwords only to a secure and trusted location.</a:t>
            </a:r>
          </a:p>
          <a:p>
            <a:r>
              <a:rPr lang="en-GB" sz="2400" noProof="0" dirty="0"/>
              <a:t>When using shared public computers, remember to log out.</a:t>
            </a:r>
          </a:p>
          <a:p>
            <a:endParaRPr lang="en-GB" sz="2400" noProof="0" dirty="0"/>
          </a:p>
          <a:p>
            <a:endParaRPr lang="en-GB" sz="2400" noProof="0" dirty="0">
              <a:latin typeface="Open Sans"/>
              <a:ea typeface="Open Sans"/>
              <a:cs typeface="Open Sans"/>
            </a:endParaRPr>
          </a:p>
          <a:p>
            <a:endParaRPr lang="en-GB" sz="2400" noProof="0" dirty="0"/>
          </a:p>
        </p:txBody>
      </p:sp>
    </p:spTree>
    <p:extLst>
      <p:ext uri="{BB962C8B-B14F-4D97-AF65-F5344CB8AC3E}">
        <p14:creationId xmlns:p14="http://schemas.microsoft.com/office/powerpoint/2010/main" val="3395349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71D360E-91E5-20BA-8493-22E80F45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/>
          <a:lstStyle/>
          <a:p>
            <a:r>
              <a:rPr lang="en-GB" noProof="0" dirty="0"/>
              <a:t>Devices, software and data security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A8B60A-0413-9AE1-4B7E-A35600AEF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176713"/>
          </a:xfrm>
        </p:spPr>
        <p:txBody>
          <a:bodyPr>
            <a:normAutofit fontScale="85000" lnSpcReduction="20000"/>
          </a:bodyPr>
          <a:lstStyle/>
          <a:p>
            <a:r>
              <a:rPr lang="en-GB" noProof="0" dirty="0"/>
              <a:t>You are responsible of your own devices. Keep the devices and </a:t>
            </a:r>
            <a:r>
              <a:rPr lang="en-GB" noProof="0" dirty="0" err="1"/>
              <a:t>softwares</a:t>
            </a:r>
            <a:r>
              <a:rPr lang="en-GB" noProof="0" dirty="0"/>
              <a:t> updated. Especially note web browsers and mobile devices.</a:t>
            </a:r>
          </a:p>
          <a:p>
            <a:r>
              <a:rPr lang="en-GB" noProof="0" dirty="0"/>
              <a:t>Install and update software only from trusted sources.</a:t>
            </a:r>
          </a:p>
          <a:p>
            <a:r>
              <a:rPr lang="en-GB" noProof="0" dirty="0"/>
              <a:t>Consider what data to save where.</a:t>
            </a:r>
          </a:p>
          <a:p>
            <a:pPr lvl="1"/>
            <a:r>
              <a:rPr lang="en-GB" noProof="0" dirty="0"/>
              <a:t>For data related to your studies, it’s recommended to use services provided by the university.</a:t>
            </a:r>
          </a:p>
          <a:p>
            <a:pPr lvl="1"/>
            <a:r>
              <a:rPr lang="en-GB" noProof="0" dirty="0"/>
              <a:t>For sensitive information please note </a:t>
            </a:r>
            <a:r>
              <a:rPr lang="en-GB" noProof="0" dirty="0">
                <a:hlinkClick r:id="rId2"/>
              </a:rPr>
              <a:t>UEF information processing instructions</a:t>
            </a:r>
            <a:endParaRPr lang="en-GB" noProof="0" dirty="0"/>
          </a:p>
          <a:p>
            <a:r>
              <a:rPr lang="en-GB" noProof="0" dirty="0"/>
              <a:t>When sharing files, verify you are sharing correct files with correct people.</a:t>
            </a:r>
          </a:p>
          <a:p>
            <a:r>
              <a:rPr lang="en-GB" noProof="0" dirty="0"/>
              <a:t>Make sure to backup your important files.</a:t>
            </a:r>
          </a:p>
          <a:p>
            <a:pPr lvl="1"/>
            <a:r>
              <a:rPr lang="en-GB" noProof="0" dirty="0"/>
              <a:t>More information: </a:t>
            </a:r>
            <a:r>
              <a:rPr lang="en-GB" noProof="0" dirty="0">
                <a:hlinkClick r:id="rId3"/>
              </a:rPr>
              <a:t>File storage and backup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55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515EA-D10F-F5D6-2D89-2B866E295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F6B1F2-1D58-D99A-97EB-B7AFA5E5670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CEA2B0-CA08-9940-E651-B66DE96196E4}"/>
              </a:ext>
            </a:extLst>
          </p:cNvPr>
          <p:cNvSpPr txBox="1"/>
          <p:nvPr/>
        </p:nvSpPr>
        <p:spPr>
          <a:xfrm>
            <a:off x="527381" y="1665291"/>
            <a:ext cx="5570099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34340" lvl="1">
              <a:spcAft>
                <a:spcPct val="30000"/>
              </a:spcAft>
            </a:pPr>
            <a:r>
              <a:rPr lang="en-GB" sz="2400" noProof="0" dirty="0">
                <a:latin typeface="Open Sans"/>
                <a:ea typeface="Open Sans"/>
                <a:cs typeface="Open Sans"/>
              </a:rPr>
              <a:t>Kuopio </a:t>
            </a:r>
            <a:r>
              <a:rPr lang="en-GB" sz="24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Canthia</a:t>
            </a:r>
            <a:r>
              <a:rPr lang="en-GB" sz="24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–building with Oppari</a:t>
            </a:r>
          </a:p>
          <a:p>
            <a:pPr marL="1361440" lvl="2" indent="-317500">
              <a:spcAft>
                <a:spcPct val="30000"/>
              </a:spcAft>
              <a:buFont typeface="Wingdings"/>
              <a:buChar char="§"/>
            </a:pPr>
            <a:r>
              <a:rPr lang="en-GB" sz="2400" noProof="0" dirty="0">
                <a:latin typeface="Open Sans"/>
                <a:ea typeface="Open Sans"/>
                <a:cs typeface="Open Sans"/>
              </a:rPr>
              <a:t>B-door, 2nd floor </a:t>
            </a:r>
            <a:br>
              <a:rPr lang="en-GB" sz="2400" noProof="0" dirty="0">
                <a:latin typeface="Open Sans"/>
                <a:ea typeface="Open Sans"/>
                <a:cs typeface="Open Sans"/>
              </a:rPr>
            </a:br>
            <a:r>
              <a:rPr lang="en-GB" sz="2000" noProof="0" dirty="0">
                <a:latin typeface="Open Sans"/>
                <a:ea typeface="Open Sans"/>
                <a:cs typeface="Open Sans"/>
              </a:rPr>
              <a:t>(follow the signs) </a:t>
            </a:r>
            <a:br>
              <a:rPr lang="en-GB" sz="2000" noProof="0" dirty="0">
                <a:latin typeface="Open Sans"/>
                <a:ea typeface="Open Sans"/>
                <a:cs typeface="Open Sans"/>
              </a:rPr>
            </a:br>
            <a:endParaRPr lang="en-GB" sz="2000" noProof="0" dirty="0">
              <a:latin typeface="Open Sans"/>
              <a:cs typeface="Open Sans"/>
            </a:endParaRPr>
          </a:p>
          <a:p>
            <a:pPr marL="434340" lvl="1">
              <a:spcAft>
                <a:spcPct val="30000"/>
              </a:spcAft>
            </a:pPr>
            <a:r>
              <a:rPr lang="en-GB" sz="2400" noProof="0" dirty="0">
                <a:latin typeface="Open Sans"/>
                <a:ea typeface="Open Sans"/>
                <a:cs typeface="Open Sans"/>
              </a:rPr>
              <a:t>IT Servicedesk:</a:t>
            </a:r>
            <a:endParaRPr lang="en-GB" sz="2800" noProof="0" dirty="0">
              <a:latin typeface="Open Sans"/>
              <a:cs typeface="Arial"/>
            </a:endParaRPr>
          </a:p>
          <a:p>
            <a:pPr marL="1361440" lvl="2" indent="-317500">
              <a:spcAft>
                <a:spcPct val="30000"/>
              </a:spcAft>
              <a:buFont typeface="Wingdings"/>
              <a:buChar char="§"/>
            </a:pPr>
            <a:r>
              <a:rPr lang="en-GB" sz="2400" noProof="0" dirty="0">
                <a:latin typeface="Open Sans"/>
                <a:cs typeface="Arial"/>
              </a:rPr>
              <a:t>Monday - Friday: 10-14</a:t>
            </a:r>
            <a:endParaRPr lang="en-GB" sz="2400" noProof="0" dirty="0">
              <a:latin typeface="Open Sans"/>
              <a:ea typeface="Open Sans"/>
              <a:cs typeface="Arial"/>
            </a:endParaRPr>
          </a:p>
          <a:p>
            <a:pPr marL="1361440" lvl="2" indent="-317500">
              <a:spcAft>
                <a:spcPct val="30000"/>
              </a:spcAft>
              <a:buFont typeface="Wingdings"/>
              <a:buChar char="§"/>
            </a:pPr>
            <a:endParaRPr lang="en-GB" sz="2800" noProof="0" dirty="0">
              <a:latin typeface="Open Sans"/>
              <a:cs typeface="Arial"/>
            </a:endParaRPr>
          </a:p>
          <a:p>
            <a:pPr marL="434340" lvl="1">
              <a:spcAft>
                <a:spcPct val="30000"/>
              </a:spcAft>
            </a:pPr>
            <a:r>
              <a:rPr lang="en-GB" sz="2000" noProof="0" dirty="0">
                <a:latin typeface="Open Sans"/>
                <a:ea typeface="Open Sans"/>
                <a:cs typeface="Arial"/>
              </a:rPr>
              <a:t>Campus map:</a:t>
            </a:r>
          </a:p>
          <a:p>
            <a:pPr marL="434340" lvl="1">
              <a:spcAft>
                <a:spcPct val="30000"/>
              </a:spcAft>
            </a:pPr>
            <a:r>
              <a:rPr lang="en-GB" sz="2000" noProof="0" dirty="0">
                <a:latin typeface="Open Sans"/>
                <a:cs typeface="Segoe UI"/>
                <a:hlinkClick r:id="rId2"/>
              </a:rPr>
              <a:t>https://www.uef.fi/en/kuopio-campus​</a:t>
            </a:r>
            <a:endParaRPr lang="en-GB" sz="2000" noProof="0" dirty="0">
              <a:latin typeface="Open Sans"/>
              <a:ea typeface="Open Sans"/>
              <a:cs typeface="Segoe UI"/>
            </a:endParaRPr>
          </a:p>
        </p:txBody>
      </p:sp>
      <p:pic>
        <p:nvPicPr>
          <p:cNvPr id="21" name="Picture 20" descr="A map of campus">
            <a:extLst>
              <a:ext uri="{FF2B5EF4-FFF2-40B4-BE49-F238E27FC236}">
                <a16:creationId xmlns:a16="http://schemas.microsoft.com/office/drawing/2014/main" id="{476FCEC9-A5EF-CFC2-CA11-3538C90C1A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2821"/>
          <a:stretch/>
        </p:blipFill>
        <p:spPr>
          <a:xfrm>
            <a:off x="6877722" y="741276"/>
            <a:ext cx="5314278" cy="5501847"/>
          </a:xfrm>
          <a:prstGeom prst="rect">
            <a:avLst/>
          </a:prstGeom>
        </p:spPr>
      </p:pic>
      <p:sp>
        <p:nvSpPr>
          <p:cNvPr id="22" name="Tekstiruutu 7">
            <a:extLst>
              <a:ext uri="{FF2B5EF4-FFF2-40B4-BE49-F238E27FC236}">
                <a16:creationId xmlns:a16="http://schemas.microsoft.com/office/drawing/2014/main" id="{70B2A613-F706-99E9-427C-8CD0E48E4DC6}"/>
              </a:ext>
            </a:extLst>
          </p:cNvPr>
          <p:cNvSpPr txBox="1"/>
          <p:nvPr/>
        </p:nvSpPr>
        <p:spPr>
          <a:xfrm>
            <a:off x="8852994" y="1844677"/>
            <a:ext cx="178446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Canthia</a:t>
            </a:r>
            <a:endParaRPr lang="en-GB" sz="3200" b="1" noProof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F5A1E5-F1E4-793D-2248-9CBC997D93AD}"/>
              </a:ext>
            </a:extLst>
          </p:cNvPr>
          <p:cNvCxnSpPr>
            <a:cxnSpLocks/>
          </p:cNvCxnSpPr>
          <p:nvPr/>
        </p:nvCxnSpPr>
        <p:spPr>
          <a:xfrm flipV="1">
            <a:off x="5835192" y="2083324"/>
            <a:ext cx="2121031" cy="3461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1E98DCEF-788B-5623-042D-079717DD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Service point Kuopio</a:t>
            </a:r>
          </a:p>
        </p:txBody>
      </p:sp>
    </p:spTree>
    <p:extLst>
      <p:ext uri="{BB962C8B-B14F-4D97-AF65-F5344CB8AC3E}">
        <p14:creationId xmlns:p14="http://schemas.microsoft.com/office/powerpoint/2010/main" val="287130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9A96-A028-2584-2FFE-83B084FE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Email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E16C5-8538-F90A-B2AE-2BB33CB68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When sending email verify the recipient address is correct before sending.</a:t>
            </a:r>
          </a:p>
          <a:p>
            <a:r>
              <a:rPr lang="en-GB" noProof="0" dirty="0"/>
              <a:t>If you receive email addressed to someone else, inform the sender and delete the email.</a:t>
            </a:r>
          </a:p>
          <a:p>
            <a:r>
              <a:rPr lang="en-GB" noProof="0" dirty="0"/>
              <a:t>UEF email is recommended to be used for all communication related to your studies.</a:t>
            </a:r>
          </a:p>
          <a:p>
            <a:r>
              <a:rPr lang="en-GB" noProof="0" dirty="0"/>
              <a:t>Confidential information shall not be sent outside UEF via email without encryption. Please use </a:t>
            </a:r>
            <a:r>
              <a:rPr lang="en-GB" noProof="0" dirty="0">
                <a:hlinkClick r:id="rId2"/>
              </a:rPr>
              <a:t>secure e-mail service </a:t>
            </a:r>
            <a:r>
              <a:rPr lang="en-GB" noProof="0" dirty="0"/>
              <a:t>for sending sensitive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253961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71D360E-91E5-20BA-8493-22E80F45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/>
          <a:lstStyle/>
          <a:p>
            <a:r>
              <a:rPr lang="en-GB" noProof="0" dirty="0"/>
              <a:t>Phishing and Fraud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A8B60A-0413-9AE1-4B7E-A35600AEF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665288"/>
            <a:ext cx="10177462" cy="4619897"/>
          </a:xfrm>
        </p:spPr>
        <p:txBody>
          <a:bodyPr/>
          <a:lstStyle/>
          <a:p>
            <a:r>
              <a:rPr lang="en-GB" sz="2000" noProof="0" dirty="0"/>
              <a:t>Phishing and fraud messages may aim to:</a:t>
            </a:r>
          </a:p>
          <a:p>
            <a:pPr lvl="1"/>
            <a:r>
              <a:rPr lang="en-GB" sz="1800" noProof="0" dirty="0"/>
              <a:t>Receive reply to the message.</a:t>
            </a:r>
          </a:p>
          <a:p>
            <a:pPr lvl="1"/>
            <a:r>
              <a:rPr lang="en-GB" sz="1800" noProof="0" dirty="0"/>
              <a:t>Have recipient to enter their username and password or to give authorization for some action.</a:t>
            </a:r>
          </a:p>
          <a:p>
            <a:pPr lvl="1"/>
            <a:r>
              <a:rPr lang="en-GB" sz="1800" noProof="0" dirty="0"/>
              <a:t>Get approval for purchase or money transfer or just get recipient to purchase something.</a:t>
            </a:r>
          </a:p>
          <a:p>
            <a:r>
              <a:rPr lang="en-GB" sz="2000" noProof="0" dirty="0"/>
              <a:t>Notice the signs of typical phishing or fraud: hurry, intimidation, appealing to your willingness to help, change of something or unique opportunity.</a:t>
            </a:r>
          </a:p>
          <a:p>
            <a:r>
              <a:rPr lang="en-GB" sz="2000" noProof="0" dirty="0"/>
              <a:t>Verify the sender email address (examples on the next slide).</a:t>
            </a:r>
          </a:p>
          <a:p>
            <a:r>
              <a:rPr lang="en-GB" sz="2000" noProof="0" dirty="0"/>
              <a:t>Check the link address before opening. Do not rush – think before you click!</a:t>
            </a:r>
          </a:p>
          <a:p>
            <a:r>
              <a:rPr lang="en-GB" sz="2000" noProof="0" dirty="0"/>
              <a:t>Ask for assistance if you feel uncertain.</a:t>
            </a:r>
          </a:p>
          <a:p>
            <a:r>
              <a:rPr lang="en-GB" sz="2000" noProof="0" dirty="0"/>
              <a:t>Warnings and examples are published on the Digital </a:t>
            </a:r>
            <a:r>
              <a:rPr lang="en-GB" sz="2000" noProof="0" dirty="0" err="1"/>
              <a:t>Sevices</a:t>
            </a:r>
            <a:r>
              <a:rPr lang="en-GB" sz="2000" noProof="0" dirty="0"/>
              <a:t> Viva Engage channel with topic identifier ”</a:t>
            </a:r>
            <a:r>
              <a:rPr lang="en-GB" sz="2000" noProof="0" dirty="0" err="1"/>
              <a:t>informationsecurityalert</a:t>
            </a:r>
            <a:r>
              <a:rPr lang="en-GB" sz="2000" noProof="0" dirty="0"/>
              <a:t>”.</a:t>
            </a:r>
          </a:p>
          <a:p>
            <a:pPr lvl="1"/>
            <a:endParaRPr lang="en-GB" sz="1800" noProof="0" dirty="0"/>
          </a:p>
          <a:p>
            <a:pPr lvl="1"/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2684792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181D26F-76F3-45C5-AC4F-BB8B1DCB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Phishing – check the sender address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46FCF-4F02-192E-F1D6-CF3ED2F90EEA}"/>
              </a:ext>
            </a:extLst>
          </p:cNvPr>
          <p:cNvSpPr txBox="1"/>
          <p:nvPr/>
        </p:nvSpPr>
        <p:spPr>
          <a:xfrm>
            <a:off x="930165" y="2628900"/>
            <a:ext cx="6534807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 err="1"/>
              <a:t>Firstname</a:t>
            </a:r>
            <a:r>
              <a:rPr lang="en-GB" noProof="0" dirty="0"/>
              <a:t> Lastname &lt;firstname.lastname@</a:t>
            </a:r>
            <a:r>
              <a:rPr lang="en-GB" b="1" noProof="0" dirty="0">
                <a:solidFill>
                  <a:srgbClr val="00B050"/>
                </a:solidFill>
              </a:rPr>
              <a:t>uef.fi</a:t>
            </a:r>
            <a:r>
              <a:rPr lang="en-GB" noProof="0" dirty="0"/>
              <a:t>&gt;</a:t>
            </a:r>
          </a:p>
          <a:p>
            <a:r>
              <a:rPr lang="en-GB" noProof="0" dirty="0" err="1"/>
              <a:t>Serviceaddress</a:t>
            </a:r>
            <a:r>
              <a:rPr lang="en-GB" noProof="0" dirty="0"/>
              <a:t> &lt;serviceaddress@</a:t>
            </a:r>
            <a:r>
              <a:rPr lang="en-GB" b="1" noProof="0" dirty="0">
                <a:solidFill>
                  <a:srgbClr val="00B050"/>
                </a:solidFill>
              </a:rPr>
              <a:t>uef.fi</a:t>
            </a:r>
            <a:r>
              <a:rPr lang="en-GB" noProof="0" dirty="0"/>
              <a:t>&gt; </a:t>
            </a:r>
          </a:p>
          <a:p>
            <a:r>
              <a:rPr lang="en-GB" noProof="0" dirty="0" err="1"/>
              <a:t>Firstname</a:t>
            </a:r>
            <a:r>
              <a:rPr lang="en-GB" noProof="0" dirty="0"/>
              <a:t> Lastname &lt;username@student.</a:t>
            </a:r>
            <a:r>
              <a:rPr lang="en-GB" b="1" noProof="0" dirty="0">
                <a:solidFill>
                  <a:srgbClr val="00B050"/>
                </a:solidFill>
              </a:rPr>
              <a:t>uef.fi</a:t>
            </a:r>
            <a:r>
              <a:rPr lang="en-GB" noProof="0" dirty="0"/>
              <a:t>&gt;</a:t>
            </a:r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Prof. Dr. Jukka Mönkkönen &lt;chief.professor@</a:t>
            </a:r>
            <a:r>
              <a:rPr lang="en-GB" noProof="0" dirty="0">
                <a:solidFill>
                  <a:srgbClr val="FF0000"/>
                </a:solidFill>
              </a:rPr>
              <a:t>gmail.com</a:t>
            </a:r>
            <a:r>
              <a:rPr lang="en-GB" noProof="0" dirty="0"/>
              <a:t>&gt;</a:t>
            </a:r>
          </a:p>
          <a:p>
            <a:r>
              <a:rPr lang="en-GB" noProof="0" dirty="0"/>
              <a:t>&lt;purchasing@</a:t>
            </a:r>
            <a:r>
              <a:rPr lang="en-GB" noProof="0" dirty="0">
                <a:solidFill>
                  <a:srgbClr val="FF0000"/>
                </a:solidFill>
              </a:rPr>
              <a:t>uef-fi.com</a:t>
            </a:r>
            <a:r>
              <a:rPr lang="en-GB" noProof="0" dirty="0"/>
              <a:t>&gt;</a:t>
            </a:r>
          </a:p>
          <a:p>
            <a:r>
              <a:rPr lang="en-GB" noProof="0" dirty="0"/>
              <a:t>Your Manager &lt;directleader@</a:t>
            </a:r>
            <a:r>
              <a:rPr lang="en-GB" noProof="0" dirty="0">
                <a:solidFill>
                  <a:srgbClr val="FF0000"/>
                </a:solidFill>
              </a:rPr>
              <a:t>gmail.com</a:t>
            </a:r>
            <a:r>
              <a:rPr lang="en-GB" noProof="0" dirty="0"/>
              <a:t>&gt;</a:t>
            </a:r>
          </a:p>
        </p:txBody>
      </p:sp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5FB9DD24-ED8F-2D71-B8D2-7DDF7DAE324D}"/>
              </a:ext>
            </a:extLst>
          </p:cNvPr>
          <p:cNvSpPr/>
          <p:nvPr/>
        </p:nvSpPr>
        <p:spPr>
          <a:xfrm>
            <a:off x="7567448" y="4193628"/>
            <a:ext cx="1139059" cy="110358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CCA7A2-252C-D6A1-3CA3-4842B5EF6F09}"/>
              </a:ext>
            </a:extLst>
          </p:cNvPr>
          <p:cNvSpPr txBox="1"/>
          <p:nvPr/>
        </p:nvSpPr>
        <p:spPr>
          <a:xfrm>
            <a:off x="7606862" y="2802320"/>
            <a:ext cx="159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noProof="0" dirty="0">
                <a:solidFill>
                  <a:srgbClr val="00B050"/>
                </a:solidFill>
              </a:rPr>
              <a:t>OK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FE4506-A9E1-2E3C-5D1C-E54B84C2D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61230"/>
              </p:ext>
            </p:extLst>
          </p:nvPr>
        </p:nvGraphicFramePr>
        <p:xfrm>
          <a:off x="930165" y="3501512"/>
          <a:ext cx="8128000" cy="42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32490021"/>
                    </a:ext>
                  </a:extLst>
                </a:gridCol>
              </a:tblGrid>
              <a:tr h="282212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908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529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A0E55D-AD12-4C50-AB36-F784D48A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/>
          <a:lstStyle/>
          <a:p>
            <a:r>
              <a:rPr lang="en-GB" noProof="0" dirty="0"/>
              <a:t>Reporting and contact information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EF71DC-BDD5-43EB-9FB3-9D2D004B4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288494"/>
          </a:xfrm>
        </p:spPr>
        <p:txBody>
          <a:bodyPr/>
          <a:lstStyle/>
          <a:p>
            <a:r>
              <a:rPr lang="en-GB" sz="2400" noProof="0" dirty="0">
                <a:latin typeface="Open Sans"/>
                <a:ea typeface="Open Sans"/>
                <a:cs typeface="Open Sans"/>
              </a:rPr>
              <a:t>Everyone is responsible for reporting any observed deficiencies in information security as well as any observed or suspected information security violations. </a:t>
            </a:r>
            <a:r>
              <a:rPr lang="en-GB" sz="2400" noProof="0" dirty="0">
                <a:latin typeface="Open Sans"/>
                <a:ea typeface="Open Sans"/>
                <a:cs typeface="Open Sans"/>
                <a:hlinkClick r:id="rId2"/>
              </a:rPr>
              <a:t>eservices.uef.fi</a:t>
            </a:r>
            <a:r>
              <a:rPr lang="en-GB" sz="2400" noProof="0" dirty="0">
                <a:latin typeface="Open Sans"/>
                <a:ea typeface="Open Sans"/>
                <a:cs typeface="Open Sans"/>
              </a:rPr>
              <a:t> =&gt; IT Service =&gt; Information security and data protection</a:t>
            </a:r>
          </a:p>
          <a:p>
            <a:r>
              <a:rPr lang="en-GB" sz="2400" noProof="0" dirty="0">
                <a:latin typeface="Open Sans"/>
                <a:ea typeface="Open Sans"/>
                <a:cs typeface="Open Sans"/>
              </a:rPr>
              <a:t>In urgent matters please contact IT Servicedesk or directly the responsible persons. Contact information is available in Intranet: </a:t>
            </a:r>
            <a:r>
              <a:rPr lang="en-GB" sz="2400" noProof="0" dirty="0">
                <a:latin typeface="Open Sans"/>
                <a:ea typeface="Open Sans"/>
                <a:cs typeface="Open Sans"/>
                <a:hlinkClick r:id="rId3"/>
              </a:rPr>
              <a:t>Information security</a:t>
            </a:r>
            <a:endParaRPr lang="en-GB" sz="2400" noProof="0" dirty="0">
              <a:latin typeface="Open Sans"/>
              <a:ea typeface="Open Sans"/>
              <a:cs typeface="Open Sans"/>
            </a:endParaRPr>
          </a:p>
          <a:p>
            <a:r>
              <a:rPr lang="en-GB" sz="2400" noProof="0" dirty="0"/>
              <a:t>More information in </a:t>
            </a:r>
            <a:r>
              <a:rPr lang="en-GB" sz="2400" noProof="0" dirty="0">
                <a:hlinkClick r:id="rId3"/>
              </a:rPr>
              <a:t>Intranet</a:t>
            </a:r>
            <a:r>
              <a:rPr lang="en-GB" sz="2400" noProof="0" dirty="0"/>
              <a:t>: information security policy, information security responsibilities, Rules of IT service use, E-mail rules, Instructions on information processing and other information security instructions.</a:t>
            </a:r>
          </a:p>
          <a:p>
            <a:endParaRPr lang="en-GB" sz="2400" noProof="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99082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48F8-D5A1-A61E-8D1B-A6878C6B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28722-FC22-CB8A-E5F7-9C817C0F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en-GB" noProof="0" smtClean="0"/>
              <a:pPr/>
              <a:t>34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7208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DB762-6728-46BB-4DE4-2ADDA7496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51239B-C8F3-026C-4211-CBB6DBAB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Service point Joensuu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EDA77D2-7A20-EFB6-DE73-2D505DF19A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BA6E56C7-9656-DD00-3BF1-4DD133BEFC02}"/>
              </a:ext>
            </a:extLst>
          </p:cNvPr>
          <p:cNvSpPr txBox="1"/>
          <p:nvPr/>
        </p:nvSpPr>
        <p:spPr>
          <a:xfrm>
            <a:off x="671235" y="1950274"/>
            <a:ext cx="5904818" cy="398878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867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1867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1867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1867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1867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1867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1867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1867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1867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marL="434340" lvl="1">
              <a:spcAft>
                <a:spcPct val="30000"/>
              </a:spcAft>
            </a:pPr>
            <a:r>
              <a:rPr lang="en-GB" sz="2400" noProof="0" dirty="0">
                <a:latin typeface="Open Sans"/>
                <a:ea typeface="Open Sans"/>
                <a:cs typeface="Open Sans"/>
              </a:rPr>
              <a:t>Joensuu </a:t>
            </a:r>
            <a:r>
              <a:rPr lang="en-GB" sz="24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Carelia</a:t>
            </a:r>
            <a:r>
              <a:rPr lang="en-GB" sz="24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-building with Oppari</a:t>
            </a:r>
          </a:p>
          <a:p>
            <a:pPr marL="1361440" lvl="2" indent="-317500">
              <a:spcAft>
                <a:spcPct val="30000"/>
              </a:spcAft>
              <a:buFont typeface="Wingdings"/>
              <a:buChar char="§"/>
            </a:pPr>
            <a:r>
              <a:rPr lang="en-GB" sz="2400" noProof="0" dirty="0">
                <a:latin typeface="Open Sans"/>
                <a:ea typeface="Open Sans"/>
                <a:cs typeface="Open Sans"/>
              </a:rPr>
              <a:t>1st floor, in the library</a:t>
            </a:r>
            <a:br>
              <a:rPr lang="en-GB" sz="2400" noProof="0" dirty="0">
                <a:latin typeface="Open Sans"/>
                <a:ea typeface="Open Sans"/>
                <a:cs typeface="Open Sans"/>
              </a:rPr>
            </a:br>
            <a:r>
              <a:rPr lang="en-GB" sz="2400" noProof="0" dirty="0">
                <a:latin typeface="Open Sans"/>
                <a:ea typeface="Open Sans"/>
                <a:cs typeface="Open Sans"/>
              </a:rPr>
              <a:t> </a:t>
            </a:r>
          </a:p>
          <a:p>
            <a:pPr marL="434340" lvl="1">
              <a:spcAft>
                <a:spcPct val="30000"/>
              </a:spcAft>
            </a:pPr>
            <a:r>
              <a:rPr lang="en-GB" sz="2400" noProof="0" dirty="0">
                <a:latin typeface="Open Sans"/>
                <a:ea typeface="Open Sans"/>
                <a:cs typeface="Open Sans"/>
              </a:rPr>
              <a:t>IT Servicedesk:</a:t>
            </a:r>
            <a:endParaRPr lang="en-GB" sz="2800" noProof="0" dirty="0">
              <a:latin typeface="Open Sans"/>
              <a:cs typeface="Arial"/>
            </a:endParaRPr>
          </a:p>
          <a:p>
            <a:pPr marL="1361440" lvl="2" indent="-317500">
              <a:spcAft>
                <a:spcPct val="30000"/>
              </a:spcAft>
              <a:buFont typeface="Wingdings"/>
              <a:buChar char="§"/>
            </a:pPr>
            <a:r>
              <a:rPr lang="en-GB" sz="2400" noProof="0" dirty="0">
                <a:latin typeface="Open Sans"/>
                <a:cs typeface="Arial"/>
              </a:rPr>
              <a:t>Monday - Friday: 10-14</a:t>
            </a:r>
            <a:endParaRPr lang="en-GB" sz="2400" noProof="0" dirty="0">
              <a:latin typeface="Open Sans"/>
              <a:ea typeface="Open Sans"/>
              <a:cs typeface="Arial"/>
            </a:endParaRPr>
          </a:p>
          <a:p>
            <a:pPr marL="434355" lvl="1">
              <a:spcAft>
                <a:spcPct val="30000"/>
              </a:spcAft>
            </a:pPr>
            <a:endParaRPr lang="en-GB" sz="2400" noProof="0" dirty="0">
              <a:latin typeface="Open Sans"/>
              <a:ea typeface="Open Sans"/>
              <a:cs typeface="Arial"/>
            </a:endParaRPr>
          </a:p>
          <a:p>
            <a:pPr marL="434355" lvl="1">
              <a:spcAft>
                <a:spcPct val="30000"/>
              </a:spcAft>
            </a:pPr>
            <a:r>
              <a:rPr lang="en-GB" sz="2400" noProof="0" dirty="0">
                <a:latin typeface="Open Sans"/>
                <a:ea typeface="Open Sans"/>
                <a:cs typeface="Arial"/>
              </a:rPr>
              <a:t>Campus map:</a:t>
            </a:r>
          </a:p>
          <a:p>
            <a:pPr marL="434355" lvl="1">
              <a:spcAft>
                <a:spcPct val="30000"/>
              </a:spcAft>
            </a:pPr>
            <a:r>
              <a:rPr lang="en-GB" sz="1800" noProof="0" dirty="0">
                <a:latin typeface="Open Sans"/>
                <a:cs typeface="Segoe UI"/>
                <a:hlinkClick r:id="rId2"/>
              </a:rPr>
              <a:t>https://www.uef.fi/en/joensuu-campus​</a:t>
            </a:r>
            <a:endParaRPr lang="en-GB" sz="1800" noProof="0" dirty="0">
              <a:latin typeface="Open Sans"/>
              <a:ea typeface="Open Sans"/>
              <a:cs typeface="Segoe UI"/>
            </a:endParaRPr>
          </a:p>
        </p:txBody>
      </p:sp>
      <p:pic>
        <p:nvPicPr>
          <p:cNvPr id="11" name="Content Placeholder 15" descr="A map of campus">
            <a:extLst>
              <a:ext uri="{FF2B5EF4-FFF2-40B4-BE49-F238E27FC236}">
                <a16:creationId xmlns:a16="http://schemas.microsoft.com/office/drawing/2014/main" id="{DF3A6367-79FD-CB25-85DB-26C8CCEC4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8690"/>
          <a:stretch/>
        </p:blipFill>
        <p:spPr>
          <a:xfrm>
            <a:off x="5975388" y="1360672"/>
            <a:ext cx="5904819" cy="4856527"/>
          </a:xfr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F388C2-E65C-B1CD-D0AF-84CC696ACAF9}"/>
              </a:ext>
            </a:extLst>
          </p:cNvPr>
          <p:cNvCxnSpPr>
            <a:cxnSpLocks/>
          </p:cNvCxnSpPr>
          <p:nvPr/>
        </p:nvCxnSpPr>
        <p:spPr>
          <a:xfrm>
            <a:off x="5470071" y="2784021"/>
            <a:ext cx="3477986" cy="261257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kstiruutu 8">
            <a:extLst>
              <a:ext uri="{FF2B5EF4-FFF2-40B4-BE49-F238E27FC236}">
                <a16:creationId xmlns:a16="http://schemas.microsoft.com/office/drawing/2014/main" id="{A24DB80A-3F9E-EE68-36FD-0604DDC01953}"/>
              </a:ext>
            </a:extLst>
          </p:cNvPr>
          <p:cNvSpPr txBox="1"/>
          <p:nvPr/>
        </p:nvSpPr>
        <p:spPr>
          <a:xfrm>
            <a:off x="10058399" y="4355184"/>
            <a:ext cx="19397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Carelia</a:t>
            </a:r>
            <a:endParaRPr lang="en-GB" sz="3600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2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6B585-51BA-06B7-EF67-A76E59A47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949EAF-3C51-73F6-6F3D-3EAE48FF3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42" y="2286630"/>
            <a:ext cx="3651334" cy="4176713"/>
          </a:xfrm>
        </p:spPr>
        <p:txBody>
          <a:bodyPr/>
          <a:lstStyle/>
          <a:p>
            <a:r>
              <a:rPr lang="en-GB" sz="2400" noProof="0" dirty="0"/>
              <a:t>eservices.uef.fi </a:t>
            </a:r>
          </a:p>
          <a:p>
            <a:r>
              <a:rPr lang="en-GB" sz="2400" noProof="0" dirty="0"/>
              <a:t>You can, for example:</a:t>
            </a:r>
          </a:p>
          <a:p>
            <a:pPr lvl="1"/>
            <a:r>
              <a:rPr lang="en-GB" sz="2000" noProof="0" dirty="0"/>
              <a:t>Submit service requests</a:t>
            </a:r>
          </a:p>
          <a:p>
            <a:pPr lvl="1"/>
            <a:r>
              <a:rPr lang="en-GB" sz="2000" noProof="0" dirty="0"/>
              <a:t>Check known issues and announcements</a:t>
            </a:r>
          </a:p>
          <a:p>
            <a:pPr lvl="1"/>
            <a:r>
              <a:rPr lang="en-GB" sz="2000" noProof="0" dirty="0"/>
              <a:t>Find instructions</a:t>
            </a:r>
          </a:p>
          <a:p>
            <a:pPr lvl="1"/>
            <a:endParaRPr lang="en-GB" sz="2000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64680EA-42D4-222F-4AC5-0F8C8191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eServices</a:t>
            </a:r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F0C1E8-8114-810C-A567-F374F251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6DB51-E473-D00B-AFC4-D8BDC8DF2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353" y="1276349"/>
            <a:ext cx="8022347" cy="4810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39AC8C-41DC-3097-5BEA-1D894235A938}"/>
              </a:ext>
            </a:extLst>
          </p:cNvPr>
          <p:cNvSpPr/>
          <p:nvPr/>
        </p:nvSpPr>
        <p:spPr>
          <a:xfrm>
            <a:off x="11401425" y="1352550"/>
            <a:ext cx="358164" cy="381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72DC99-1036-72B4-5606-1777CD70E5A3}"/>
              </a:ext>
            </a:extLst>
          </p:cNvPr>
          <p:cNvSpPr txBox="1"/>
          <p:nvPr/>
        </p:nvSpPr>
        <p:spPr>
          <a:xfrm>
            <a:off x="10389185" y="655010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noProof="0" dirty="0">
                <a:latin typeface="+mn-lt"/>
              </a:rPr>
              <a:t>I</a:t>
            </a:r>
            <a:r>
              <a:rPr lang="en-GB" sz="1400" noProof="0" dirty="0">
                <a:latin typeface="+mn-lt"/>
              </a:rPr>
              <a:t>nstructions</a:t>
            </a:r>
            <a:endParaRPr lang="en-GB" sz="1600" noProof="0" dirty="0">
              <a:latin typeface="+mn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FB899B-0DEC-B617-859D-A414673D89E3}"/>
              </a:ext>
            </a:extLst>
          </p:cNvPr>
          <p:cNvCxnSpPr>
            <a:cxnSpLocks/>
          </p:cNvCxnSpPr>
          <p:nvPr/>
        </p:nvCxnSpPr>
        <p:spPr>
          <a:xfrm>
            <a:off x="11142000" y="1028031"/>
            <a:ext cx="308794" cy="24831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04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EAC76-6768-498E-A30D-CC6FF109C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C1B6C-50A5-FDB2-52E8-CCBEDC8B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UEF Chat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E3E7B8-7C3F-E1D3-C56E-463FAAD0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7E4CEC8-35A0-9A84-0195-C6BFDA158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83" y="1824623"/>
            <a:ext cx="3242890" cy="3208753"/>
          </a:xfrm>
        </p:spPr>
        <p:txBody>
          <a:bodyPr/>
          <a:lstStyle/>
          <a:p>
            <a:r>
              <a:rPr lang="en-GB" sz="1800" b="1" noProof="0" dirty="0"/>
              <a:t>You can chat with IT Servicedesk in real time.</a:t>
            </a:r>
          </a:p>
          <a:p>
            <a:r>
              <a:rPr lang="en-GB" sz="1800" noProof="0" dirty="0"/>
              <a:t>The chat is available in </a:t>
            </a:r>
            <a:r>
              <a:rPr lang="en-GB" sz="1800" i="1" noProof="0" dirty="0"/>
              <a:t>eservices.uef.fi </a:t>
            </a:r>
            <a:r>
              <a:rPr lang="en-GB" sz="1800" noProof="0" dirty="0"/>
              <a:t>and </a:t>
            </a:r>
            <a:r>
              <a:rPr lang="en-GB" sz="1800" i="1" noProof="0" dirty="0"/>
              <a:t>uef.fi/</a:t>
            </a:r>
            <a:r>
              <a:rPr lang="en-GB" sz="1800" i="1" noProof="0" dirty="0" err="1"/>
              <a:t>dipa</a:t>
            </a:r>
            <a:r>
              <a:rPr lang="en-GB" sz="1800" i="1" noProof="0" dirty="0"/>
              <a:t> </a:t>
            </a:r>
            <a:r>
              <a:rPr lang="en-GB" sz="1800" noProof="0" dirty="0"/>
              <a:t>at the bottom right corner — click the speech bubble icon.</a:t>
            </a:r>
          </a:p>
          <a:p>
            <a:r>
              <a:rPr lang="en-GB" sz="1800" noProof="0" dirty="0"/>
              <a:t>Please start by providing your name, contact information, and a description of the issue.</a:t>
            </a:r>
          </a:p>
          <a:p>
            <a:r>
              <a:rPr lang="en-GB" sz="1800" noProof="0" dirty="0"/>
              <a:t>Open on weekdays from 9 AM to 3 PM.</a:t>
            </a:r>
            <a:endParaRPr lang="en-GB" sz="1200" noProof="0" dirty="0"/>
          </a:p>
        </p:txBody>
      </p:sp>
      <p:pic>
        <p:nvPicPr>
          <p:cNvPr id="8" name="Kuva 7" descr="A screenshot of a computer">
            <a:extLst>
              <a:ext uri="{FF2B5EF4-FFF2-40B4-BE49-F238E27FC236}">
                <a16:creationId xmlns:a16="http://schemas.microsoft.com/office/drawing/2014/main" id="{EB48299A-3E53-E04D-8E4F-7DB4924AD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675" y="1769565"/>
            <a:ext cx="3725392" cy="4559300"/>
          </a:xfrm>
          <a:prstGeom prst="rect">
            <a:avLst/>
          </a:prstGeom>
        </p:spPr>
      </p:pic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EF253C16-4DDD-7A6D-18D0-0B9CC0387791}"/>
              </a:ext>
            </a:extLst>
          </p:cNvPr>
          <p:cNvCxnSpPr>
            <a:cxnSpLocks/>
          </p:cNvCxnSpPr>
          <p:nvPr/>
        </p:nvCxnSpPr>
        <p:spPr>
          <a:xfrm>
            <a:off x="7016750" y="6025476"/>
            <a:ext cx="2785170" cy="951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orakulmio 12">
            <a:extLst>
              <a:ext uri="{FF2B5EF4-FFF2-40B4-BE49-F238E27FC236}">
                <a16:creationId xmlns:a16="http://schemas.microsoft.com/office/drawing/2014/main" id="{E2840DC5-DB5E-431F-5E0A-870472F348B2}"/>
              </a:ext>
            </a:extLst>
          </p:cNvPr>
          <p:cNvSpPr/>
          <p:nvPr/>
        </p:nvSpPr>
        <p:spPr>
          <a:xfrm>
            <a:off x="9899822" y="2861765"/>
            <a:ext cx="1767865" cy="34994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3" name="Kuva 9" descr="A screenshot of a computer">
            <a:extLst>
              <a:ext uri="{FF2B5EF4-FFF2-40B4-BE49-F238E27FC236}">
                <a16:creationId xmlns:a16="http://schemas.microsoft.com/office/drawing/2014/main" id="{844DC90A-9019-5F1E-8C7B-EEC46D20E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133" y="2848673"/>
            <a:ext cx="2559613" cy="3176803"/>
          </a:xfrm>
          <a:prstGeom prst="rect">
            <a:avLst/>
          </a:prstGeo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C43BB789-C275-9602-6426-46904BFA6AEF}"/>
              </a:ext>
            </a:extLst>
          </p:cNvPr>
          <p:cNvSpPr/>
          <p:nvPr/>
        </p:nvSpPr>
        <p:spPr>
          <a:xfrm>
            <a:off x="6542926" y="5709148"/>
            <a:ext cx="362797" cy="37389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59BEE20-6A11-E927-267A-C950AE3A060C}"/>
              </a:ext>
            </a:extLst>
          </p:cNvPr>
          <p:cNvSpPr txBox="1"/>
          <p:nvPr/>
        </p:nvSpPr>
        <p:spPr>
          <a:xfrm rot="809478">
            <a:off x="8877841" y="4465031"/>
            <a:ext cx="539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noProof="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5884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559E-7971-CDEC-3A3D-CBF7C207E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UEF account and lifecycle </a:t>
            </a:r>
          </a:p>
        </p:txBody>
      </p:sp>
    </p:spTree>
    <p:extLst>
      <p:ext uri="{BB962C8B-B14F-4D97-AF65-F5344CB8AC3E}">
        <p14:creationId xmlns:p14="http://schemas.microsoft.com/office/powerpoint/2010/main" val="244676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8F45-FD4D-1026-FBD8-E412D004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94" y="300043"/>
            <a:ext cx="10177200" cy="1008064"/>
          </a:xfrm>
        </p:spPr>
        <p:txBody>
          <a:bodyPr/>
          <a:lstStyle/>
          <a:p>
            <a:r>
              <a:rPr lang="en-GB" sz="2800" noProof="0" dirty="0"/>
              <a:t>UEF account timeline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131D0-86F2-6BDC-17A1-0930542E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8</a:t>
            </a:fld>
            <a:endParaRPr lang="en-GB" noProof="0" dirty="0"/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22716D05-CF02-49D1-5C4E-54F5125BF0A2}"/>
              </a:ext>
            </a:extLst>
          </p:cNvPr>
          <p:cNvGrpSpPr/>
          <p:nvPr/>
        </p:nvGrpSpPr>
        <p:grpSpPr>
          <a:xfrm>
            <a:off x="527313" y="2491635"/>
            <a:ext cx="9038299" cy="3468783"/>
            <a:chOff x="905154" y="1643481"/>
            <a:chExt cx="6634570" cy="2890654"/>
          </a:xfrm>
        </p:grpSpPr>
        <p:sp>
          <p:nvSpPr>
            <p:cNvPr id="8" name="Arrow: Pentagon 8">
              <a:extLst>
                <a:ext uri="{FF2B5EF4-FFF2-40B4-BE49-F238E27FC236}">
                  <a16:creationId xmlns:a16="http://schemas.microsoft.com/office/drawing/2014/main" id="{E4CDC919-D82A-DC5A-4A83-F79D7197C48F}"/>
                </a:ext>
              </a:extLst>
            </p:cNvPr>
            <p:cNvSpPr/>
            <p:nvPr/>
          </p:nvSpPr>
          <p:spPr>
            <a:xfrm>
              <a:off x="905154" y="1643481"/>
              <a:ext cx="1783392" cy="1027800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noProof="0" dirty="0"/>
                <a:t>Study right created</a:t>
              </a:r>
            </a:p>
          </p:txBody>
        </p:sp>
        <p:sp>
          <p:nvSpPr>
            <p:cNvPr id="9" name="Arrow: Chevron 10">
              <a:extLst>
                <a:ext uri="{FF2B5EF4-FFF2-40B4-BE49-F238E27FC236}">
                  <a16:creationId xmlns:a16="http://schemas.microsoft.com/office/drawing/2014/main" id="{54A281B7-734C-8E18-6E06-4A351F5AF52D}"/>
                </a:ext>
              </a:extLst>
            </p:cNvPr>
            <p:cNvSpPr/>
            <p:nvPr/>
          </p:nvSpPr>
          <p:spPr>
            <a:xfrm>
              <a:off x="4853981" y="1646832"/>
              <a:ext cx="2685743" cy="1021096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rtlCol="0" anchor="ctr"/>
            <a:lstStyle/>
            <a:p>
              <a:pPr algn="ctr"/>
              <a:r>
                <a:rPr lang="en-GB" sz="1600" noProof="0" dirty="0">
                  <a:solidFill>
                    <a:schemeClr val="bg1"/>
                  </a:solidFill>
                </a:rPr>
                <a:t>Activation of account in </a:t>
              </a:r>
              <a:r>
                <a:rPr lang="en-GB" sz="1600" i="1" noProof="0" dirty="0">
                  <a:solidFill>
                    <a:schemeClr val="bg1"/>
                  </a:solidFill>
                </a:rPr>
                <a:t>uef.fi/username</a:t>
              </a:r>
            </a:p>
          </p:txBody>
        </p:sp>
        <p:sp>
          <p:nvSpPr>
            <p:cNvPr id="10" name="Arrow: Chevron 11">
              <a:extLst>
                <a:ext uri="{FF2B5EF4-FFF2-40B4-BE49-F238E27FC236}">
                  <a16:creationId xmlns:a16="http://schemas.microsoft.com/office/drawing/2014/main" id="{2F3CC361-A048-1A15-8026-10CF73D98047}"/>
                </a:ext>
              </a:extLst>
            </p:cNvPr>
            <p:cNvSpPr/>
            <p:nvPr/>
          </p:nvSpPr>
          <p:spPr>
            <a:xfrm>
              <a:off x="1008221" y="3679489"/>
              <a:ext cx="2747141" cy="85464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rtlCol="0" anchor="ctr"/>
            <a:lstStyle/>
            <a:p>
              <a:pPr algn="ctr"/>
              <a:r>
                <a:rPr lang="en-GB" sz="1600" noProof="0" dirty="0">
                  <a:solidFill>
                    <a:schemeClr val="bg1"/>
                  </a:solidFill>
                </a:rPr>
                <a:t>Strong identification via Candour service or visiting the IT Servicedesk</a:t>
              </a:r>
              <a:endParaRPr lang="en-GB" sz="1600" i="1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Arrow: Chevron 12">
              <a:extLst>
                <a:ext uri="{FF2B5EF4-FFF2-40B4-BE49-F238E27FC236}">
                  <a16:creationId xmlns:a16="http://schemas.microsoft.com/office/drawing/2014/main" id="{F230FF12-9ED0-7EC6-7F83-61570981A6DE}"/>
                </a:ext>
              </a:extLst>
            </p:cNvPr>
            <p:cNvSpPr/>
            <p:nvPr/>
          </p:nvSpPr>
          <p:spPr>
            <a:xfrm>
              <a:off x="2385534" y="1652649"/>
              <a:ext cx="2747141" cy="1021097"/>
            </a:xfrm>
            <a:prstGeom prst="chevr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noProof="0" dirty="0">
                  <a:solidFill>
                    <a:schemeClr val="tx1"/>
                  </a:solidFill>
                </a:rPr>
                <a:t>Account activation message from iam@uef.fi</a:t>
              </a:r>
            </a:p>
          </p:txBody>
        </p:sp>
      </p:grpSp>
      <p:sp>
        <p:nvSpPr>
          <p:cNvPr id="14" name="Rectangle 14">
            <a:extLst>
              <a:ext uri="{FF2B5EF4-FFF2-40B4-BE49-F238E27FC236}">
                <a16:creationId xmlns:a16="http://schemas.microsoft.com/office/drawing/2014/main" id="{81F38DC2-2BC6-9CC6-951F-968D89FC102E}"/>
              </a:ext>
            </a:extLst>
          </p:cNvPr>
          <p:cNvSpPr/>
          <p:nvPr/>
        </p:nvSpPr>
        <p:spPr>
          <a:xfrm>
            <a:off x="8314260" y="662789"/>
            <a:ext cx="3350427" cy="1008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noProof="0" dirty="0"/>
              <a:t>Use Suomi.fi authentication, if possible!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9B89242-8C37-78C7-1416-CCF61FF4E80B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H="1">
            <a:off x="1180510" y="3108314"/>
            <a:ext cx="8385102" cy="2339317"/>
          </a:xfrm>
          <a:prstGeom prst="bentConnector5">
            <a:avLst>
              <a:gd name="adj1" fmla="val -2726"/>
              <a:gd name="adj2" fmla="val 52135"/>
              <a:gd name="adj3" fmla="val 109482"/>
            </a:avLst>
          </a:prstGeom>
          <a:ln w="762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2FF5DF-B908-EC8B-DBAD-FD4138A4B157}"/>
              </a:ext>
            </a:extLst>
          </p:cNvPr>
          <p:cNvSpPr txBox="1"/>
          <p:nvPr/>
        </p:nvSpPr>
        <p:spPr>
          <a:xfrm>
            <a:off x="527313" y="1246165"/>
            <a:ext cx="6216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noProof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Blue points: </a:t>
            </a:r>
            <a:r>
              <a:rPr lang="en-GB" sz="1600" noProof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waiting for your action </a:t>
            </a:r>
          </a:p>
          <a:p>
            <a:r>
              <a:rPr lang="en-GB" sz="1600" b="1" noProof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White points: </a:t>
            </a:r>
            <a:r>
              <a:rPr lang="en-GB" sz="1600" noProof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automatic </a:t>
            </a:r>
          </a:p>
          <a:p>
            <a:r>
              <a:rPr lang="en-GB" sz="1600" b="1" noProof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Detailed instructions: </a:t>
            </a:r>
            <a:r>
              <a:rPr lang="en-GB" sz="1600" noProof="0" dirty="0"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Study right and registration - UEF Kamu</a:t>
            </a:r>
            <a:endParaRPr lang="en-GB" sz="1600" noProof="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rrow: Chevron 12">
            <a:extLst>
              <a:ext uri="{FF2B5EF4-FFF2-40B4-BE49-F238E27FC236}">
                <a16:creationId xmlns:a16="http://schemas.microsoft.com/office/drawing/2014/main" id="{F34F89C8-4000-FE0D-CB37-A67FE5E0878E}"/>
              </a:ext>
            </a:extLst>
          </p:cNvPr>
          <p:cNvSpPr/>
          <p:nvPr/>
        </p:nvSpPr>
        <p:spPr>
          <a:xfrm>
            <a:off x="4090948" y="4934845"/>
            <a:ext cx="3787901" cy="1025573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noProof="0" dirty="0">
                <a:solidFill>
                  <a:schemeClr val="tx1"/>
                </a:solidFill>
              </a:rPr>
              <a:t>Study right begins</a:t>
            </a:r>
          </a:p>
        </p:txBody>
      </p:sp>
      <p:sp>
        <p:nvSpPr>
          <p:cNvPr id="22" name="Räjähdys: 14 pistettä 21">
            <a:extLst>
              <a:ext uri="{FF2B5EF4-FFF2-40B4-BE49-F238E27FC236}">
                <a16:creationId xmlns:a16="http://schemas.microsoft.com/office/drawing/2014/main" id="{B202B25F-BF88-E9F2-836B-8BB96A35B61C}"/>
              </a:ext>
            </a:extLst>
          </p:cNvPr>
          <p:cNvSpPr/>
          <p:nvPr/>
        </p:nvSpPr>
        <p:spPr>
          <a:xfrm>
            <a:off x="7946786" y="4349603"/>
            <a:ext cx="2956835" cy="2278452"/>
          </a:xfrm>
          <a:prstGeom prst="irregularSeal2">
            <a:avLst/>
          </a:prstGeom>
          <a:solidFill>
            <a:srgbClr val="FFC000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UEF account ready for use</a:t>
            </a:r>
          </a:p>
        </p:txBody>
      </p: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BF065731-45C3-0D79-0651-CF37C66086F4}"/>
              </a:ext>
            </a:extLst>
          </p:cNvPr>
          <p:cNvCxnSpPr>
            <a:cxnSpLocks/>
          </p:cNvCxnSpPr>
          <p:nvPr/>
        </p:nvCxnSpPr>
        <p:spPr>
          <a:xfrm flipH="1">
            <a:off x="8489357" y="1726601"/>
            <a:ext cx="271449" cy="762073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1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4FF46-7612-CF50-2A96-A73E8D8EFC14}"/>
              </a:ext>
            </a:extLst>
          </p:cNvPr>
          <p:cNvSpPr txBox="1">
            <a:spLocks/>
          </p:cNvSpPr>
          <p:nvPr/>
        </p:nvSpPr>
        <p:spPr bwMode="auto">
          <a:xfrm>
            <a:off x="1487488" y="1665291"/>
            <a:ext cx="10177200" cy="400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>
            <a:lvl1pPr marL="219071" indent="-219071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Font typeface="Wingdings" pitchFamily="2" charset="2"/>
              <a:buChar char="§"/>
              <a:defRPr sz="2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52457" indent="-31812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–"/>
              <a:defRPr sz="24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81070" indent="-21335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•"/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5876" indent="-20954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–"/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47825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»"/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96451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noProof="0" dirty="0"/>
              <a:t>You have received an automated message with your user account activation information as you have been recorded in Peppi.</a:t>
            </a:r>
          </a:p>
          <a:p>
            <a:pPr lvl="1"/>
            <a:r>
              <a:rPr lang="en-GB" sz="2200" noProof="0" dirty="0"/>
              <a:t>If you have not received the email and you are sure you don’t have a UEF user account yet:</a:t>
            </a:r>
          </a:p>
          <a:p>
            <a:pPr lvl="2"/>
            <a:r>
              <a:rPr lang="en-GB" noProof="0" dirty="0"/>
              <a:t>Check your spam folder.</a:t>
            </a:r>
          </a:p>
          <a:p>
            <a:pPr lvl="2"/>
            <a:r>
              <a:rPr lang="en-GB" noProof="0" dirty="0"/>
              <a:t>If you cannot find it, contact IT Servicedesk.</a:t>
            </a:r>
          </a:p>
          <a:p>
            <a:r>
              <a:rPr lang="en-GB" sz="2400" b="1" noProof="0" dirty="0"/>
              <a:t>Each person has only one UEF user account</a:t>
            </a:r>
            <a:r>
              <a:rPr lang="en-GB" sz="2400" noProof="0" dirty="0"/>
              <a:t>. If you already have one, you will not receive an email.</a:t>
            </a:r>
          </a:p>
          <a:p>
            <a:r>
              <a:rPr lang="en-GB" sz="2400" dirty="0"/>
              <a:t>Activation can be done in </a:t>
            </a:r>
            <a:r>
              <a:rPr lang="en-GB" sz="2400" i="1" dirty="0">
                <a:hlinkClick r:id="rId2"/>
              </a:rPr>
              <a:t>uef.fi/username</a:t>
            </a:r>
            <a:r>
              <a:rPr lang="en-GB" sz="2400" i="1" dirty="0"/>
              <a:t>.</a:t>
            </a:r>
          </a:p>
          <a:p>
            <a:pPr lvl="1"/>
            <a:r>
              <a:rPr lang="en-GB" sz="2000" noProof="0" dirty="0"/>
              <a:t>You will need your student number and the activation code provided in the email or Finnish online banking codes.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41394-A17D-B0A0-5EA2-EC8E3FED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57227"/>
            <a:ext cx="10418566" cy="1008064"/>
          </a:xfrm>
        </p:spPr>
        <p:txBody>
          <a:bodyPr/>
          <a:lstStyle/>
          <a:p>
            <a:r>
              <a:rPr lang="en-GB" noProof="0" dirty="0"/>
              <a:t>How to activate your UEF user account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BBB3C-5075-21E0-E0CA-16BE7507E6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8218807"/>
      </p:ext>
    </p:extLst>
  </p:cSld>
  <p:clrMapOvr>
    <a:masterClrMapping/>
  </p:clrMapOvr>
</p:sld>
</file>

<file path=ppt/theme/theme1.xml><?xml version="1.0" encoding="utf-8"?>
<a:theme xmlns:a="http://schemas.openxmlformats.org/drawingml/2006/main" name="Aloitu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malli" id="{7D81FF32-3DED-45A8-A228-6CE16D16D80B}" vid="{C6E3EDF7-821F-4E68-B412-DCFE61AAECE4}"/>
    </a:ext>
  </a:extLst>
</a:theme>
</file>

<file path=ppt/theme/theme2.xml><?xml version="1.0" encoding="utf-8"?>
<a:theme xmlns:a="http://schemas.openxmlformats.org/drawingml/2006/main" name="Basic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malli" id="{7D81FF32-3DED-45A8-A228-6CE16D16D80B}" vid="{79660745-C119-48D7-AF74-331463D15452}"/>
    </a:ext>
  </a:extLst>
</a:theme>
</file>

<file path=ppt/theme/theme3.xml><?xml version="1.0" encoding="utf-8"?>
<a:theme xmlns:a="http://schemas.openxmlformats.org/drawingml/2006/main" name="Välilehdet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malli" id="{7D81FF32-3DED-45A8-A228-6CE16D16D80B}" vid="{456BA98E-EDAD-4D69-BA73-159969A86505}"/>
    </a:ext>
  </a:extLst>
</a:theme>
</file>

<file path=ppt/theme/theme4.xml><?xml version="1.0" encoding="utf-8"?>
<a:theme xmlns:a="http://schemas.openxmlformats.org/drawingml/2006/main" name="Lopetu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defRPr>
        </a:defPPr>
      </a:lstStyle>
    </a:txDef>
  </a:objectDefaults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malli" id="{7D81FF32-3DED-45A8-A228-6CE16D16D80B}" vid="{D602EF16-1F25-42D0-8E14-0BDC1DD6BD0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e5c228-5ac5-4741-977b-46cc6df8bec9" xsi:nil="true"/>
    <p_x00e4_ivitetty xmlns="b2cb304a-30c6-4fc9-b9ce-f5c361bb838d">false</p_x00e4_ivitetty>
    <lcf76f155ced4ddcb4097134ff3c332f xmlns="b2cb304a-30c6-4fc9-b9ce-f5c361bb838d">
      <Terms xmlns="http://schemas.microsoft.com/office/infopath/2007/PartnerControls"/>
    </lcf76f155ced4ddcb4097134ff3c332f>
    <Julkaistu_x0020_asiointipalvelussa xmlns="b2cb304a-30c6-4fc9-b9ce-f5c361bb838d">false</Julkaistu_x0020_asiointipalvelussa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3FBA2DC04894D87B1AC2B29222189" ma:contentTypeVersion="15" ma:contentTypeDescription="Create a new document." ma:contentTypeScope="" ma:versionID="1deee5d8c9a090ece7a4850eb3e32fa1">
  <xsd:schema xmlns:xsd="http://www.w3.org/2001/XMLSchema" xmlns:xs="http://www.w3.org/2001/XMLSchema" xmlns:p="http://schemas.microsoft.com/office/2006/metadata/properties" xmlns:ns2="b2cb304a-30c6-4fc9-b9ce-f5c361bb838d" xmlns:ns3="6ee5c228-5ac5-4741-977b-46cc6df8bec9" targetNamespace="http://schemas.microsoft.com/office/2006/metadata/properties" ma:root="true" ma:fieldsID="d750bc1c60ac6c519a2f73855ac938d2" ns2:_="" ns3:_="">
    <xsd:import namespace="b2cb304a-30c6-4fc9-b9ce-f5c361bb838d"/>
    <xsd:import namespace="6ee5c228-5ac5-4741-977b-46cc6df8be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Julkaistu_x0020_asiointipalvelussa" minOccurs="0"/>
                <xsd:element ref="ns2:p_x00e4_ivitetty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b304a-30c6-4fc9-b9ce-f5c361bb8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Julkaistu_x0020_asiointipalvelussa" ma:index="12" nillable="true" ma:displayName="Julkaistu asiointipalvelussa" ma:default="0" ma:format="Dropdown" ma:internalName="Julkaistu_x0020_asiointipalvelussa">
      <xsd:simpleType>
        <xsd:restriction base="dms:Boolean"/>
      </xsd:simpleType>
    </xsd:element>
    <xsd:element name="p_x00e4_ivitetty" ma:index="13" nillable="true" ma:displayName="päivitetty" ma:default="0" ma:format="Dropdown" ma:internalName="p_x00e4_ivitetty">
      <xsd:simpleType>
        <xsd:restriction base="dms:Boolea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ba83825-fb8d-42b2-af4d-523da4d0f3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5c228-5ac5-4741-977b-46cc6df8be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05e5008-be13-430b-81c0-f55fbe4d0ccd}" ma:internalName="TaxCatchAll" ma:showField="CatchAllData" ma:web="6ee5c228-5ac5-4741-977b-46cc6df8be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F97D9E-9621-4F01-BAAB-18C60D50092F}">
  <ds:schemaRefs>
    <ds:schemaRef ds:uri="6ee5c228-5ac5-4741-977b-46cc6df8bec9"/>
    <ds:schemaRef ds:uri="b2cb304a-30c6-4fc9-b9ce-f5c361bb83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D0CB99-2834-4786-ABBE-A8D90F5F2E30}">
  <ds:schemaRefs>
    <ds:schemaRef ds:uri="6ee5c228-5ac5-4741-977b-46cc6df8bec9"/>
    <ds:schemaRef ds:uri="b2cb304a-30c6-4fc9-b9ce-f5c361bb83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C9D2D7-4843-4E6E-A0BF-47FB76859A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7879f2e-7304-4bf2-baf2-63e7f83f3c34}" enabled="0" method="" siteId="{87879f2e-7304-4bf2-baf2-63e7f83f3c3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UEF_PP_malli</Template>
  <TotalTime>0</TotalTime>
  <Words>2293</Words>
  <Application>Microsoft Office PowerPoint</Application>
  <PresentationFormat>Widescreen</PresentationFormat>
  <Paragraphs>246</Paragraphs>
  <Slides>34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Aptos</vt:lpstr>
      <vt:lpstr>Arial</vt:lpstr>
      <vt:lpstr>Calibri</vt:lpstr>
      <vt:lpstr>Open Sans</vt:lpstr>
      <vt:lpstr>Open Sans Extrabold</vt:lpstr>
      <vt:lpstr>Open Sans Extrabold</vt:lpstr>
      <vt:lpstr>Open Sans SemiBold</vt:lpstr>
      <vt:lpstr>Palatino Linotype</vt:lpstr>
      <vt:lpstr>Times New Roman</vt:lpstr>
      <vt:lpstr>Wingdings</vt:lpstr>
      <vt:lpstr>Aloitus</vt:lpstr>
      <vt:lpstr>Basic</vt:lpstr>
      <vt:lpstr>Välilehdet</vt:lpstr>
      <vt:lpstr>Lopetus</vt:lpstr>
      <vt:lpstr>Digital Services, Usernames and Access Rights</vt:lpstr>
      <vt:lpstr>IT Servicedesk</vt:lpstr>
      <vt:lpstr>Service point Kuopio</vt:lpstr>
      <vt:lpstr>Service point Joensuu</vt:lpstr>
      <vt:lpstr>eServices</vt:lpstr>
      <vt:lpstr>UEF Chat</vt:lpstr>
      <vt:lpstr>UEF account and lifecycle </vt:lpstr>
      <vt:lpstr>UEF account timeline example</vt:lpstr>
      <vt:lpstr>How to activate your UEF user account </vt:lpstr>
      <vt:lpstr>UEF account access rights</vt:lpstr>
      <vt:lpstr>UEF account access rights 2/2</vt:lpstr>
      <vt:lpstr>Ending of access rights</vt:lpstr>
      <vt:lpstr>Uses of the UEF user account  (for a present student)</vt:lpstr>
      <vt:lpstr>UEF password</vt:lpstr>
      <vt:lpstr>Creating a password</vt:lpstr>
      <vt:lpstr>How do I log in with my UEF username? </vt:lpstr>
      <vt:lpstr>Multi-factor Authentication MFA 1/2</vt:lpstr>
      <vt:lpstr>Multi-factor Authentication MFA 2/2</vt:lpstr>
      <vt:lpstr>Microsoft 365 and software</vt:lpstr>
      <vt:lpstr>Email</vt:lpstr>
      <vt:lpstr>Office</vt:lpstr>
      <vt:lpstr>Software for home computers</vt:lpstr>
      <vt:lpstr>Secure mail</vt:lpstr>
      <vt:lpstr>Artificial Intelligence</vt:lpstr>
      <vt:lpstr>Eduroam wireless network</vt:lpstr>
      <vt:lpstr>Information security</vt:lpstr>
      <vt:lpstr>Main information security threats</vt:lpstr>
      <vt:lpstr>User accounts, passwords, multifactor authentication</vt:lpstr>
      <vt:lpstr>Devices, software and data security</vt:lpstr>
      <vt:lpstr>Email security</vt:lpstr>
      <vt:lpstr>Phishing and Fraud</vt:lpstr>
      <vt:lpstr>Phishing – check the sender address</vt:lpstr>
      <vt:lpstr>Reporting and contact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Kaisa Valtanen</dc:creator>
  <cp:lastModifiedBy>Kirsi Konttinen</cp:lastModifiedBy>
  <cp:revision>2</cp:revision>
  <dcterms:created xsi:type="dcterms:W3CDTF">2023-04-25T05:33:42Z</dcterms:created>
  <dcterms:modified xsi:type="dcterms:W3CDTF">2026-01-08T14:23:33Z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0x010100D003FBA2DC04894D87B1AC2B29222189</vt:lpwstr>
  </property>
  <property fmtid="{D5CDD505-2E9C-101B-9397-08002B2CF9AE}" pid="3" name="UEFTopic">
    <vt:lpwstr/>
  </property>
  <property fmtid="{D5CDD505-2E9C-101B-9397-08002B2CF9AE}" pid="4" name="MediaServiceImageTags">
    <vt:lpwstr/>
  </property>
</Properties>
</file>