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5" r:id="rId5"/>
    <p:sldId id="308" r:id="rId6"/>
    <p:sldId id="309" r:id="rId7"/>
    <p:sldId id="306" r:id="rId8"/>
    <p:sldId id="311" r:id="rId9"/>
    <p:sldId id="307" r:id="rId10"/>
    <p:sldId id="310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D70E-0AF6-4AC2-99DA-FC24F205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FFF62-8464-4622-BCD3-66B2A36A8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B3F32-CD8D-409D-9189-99E855C9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A64E-B485-4FD5-A7A0-B26DC342303C}" type="datetimeFigureOut">
              <a:rPr lang="fi-FI" smtClean="0"/>
              <a:t>2.1.2026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DDC42-BC73-4D2D-B18A-2C60CEBDB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24071-FF3E-44DA-884B-7BCBEFC2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E5B3-4EB8-49E7-8457-0BF024ECCF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00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61D7-F090-49A5-A355-86DC9562D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3EF3E-5998-4DB5-89D5-9AD0A813B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8AFF0-6000-44EF-A28D-813251A7F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A64E-B485-4FD5-A7A0-B26DC342303C}" type="datetimeFigureOut">
              <a:rPr lang="fi-FI" smtClean="0"/>
              <a:t>2.1.2026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800BF-DD50-438E-9C2F-C317E1397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6A1EE-5C42-4508-964E-A5A367DA6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E5B3-4EB8-49E7-8457-0BF024ECCF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777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4BE66F-DE12-4BB5-A2A0-17D7A95E4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045FB-887C-44D7-93D0-0AFA3B12B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CD7EC-1857-45FB-ABA8-D859D61A3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A64E-B485-4FD5-A7A0-B26DC342303C}" type="datetimeFigureOut">
              <a:rPr lang="fi-FI" smtClean="0"/>
              <a:t>2.1.2026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3F7F1-4D86-498A-8A6F-B09D498A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A96A9-9A2B-4E2F-B7EE-F3EB6449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E5B3-4EB8-49E7-8457-0BF024ECCF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776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87488" y="657227"/>
            <a:ext cx="10177131" cy="1008064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487488" y="1844677"/>
            <a:ext cx="5568619" cy="4147200"/>
          </a:xfrm>
        </p:spPr>
        <p:txBody>
          <a:bodyPr/>
          <a:lstStyle>
            <a:lvl1pPr marL="219071" indent="-219071">
              <a:buFont typeface="Wingdings" pitchFamily="2" charset="2"/>
              <a:buChar char="§"/>
              <a:defRPr sz="2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112E130C-4CD1-428F-81B6-964A4E563D0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47419" y="1843200"/>
            <a:ext cx="4417200" cy="414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insert</a:t>
            </a:r>
            <a:r>
              <a:rPr lang="fi-FI" dirty="0"/>
              <a:t> a </a:t>
            </a:r>
            <a:r>
              <a:rPr lang="fi-FI" dirty="0" err="1"/>
              <a:t>picture</a:t>
            </a:r>
            <a:r>
              <a:rPr lang="fi-FI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0E5C76-121C-448D-9F68-E65E73259F6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88231-FDE9-41B6-9D5C-7B13305C9BE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DCCEA3D-3D63-496A-BD1A-1818A3E9F3F2}" type="datetime1">
              <a:rPr lang="fi-FI" smtClean="0"/>
              <a:t>2.1.2026</a:t>
            </a:fld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DB659-00AB-408E-BAA4-2222F11A14C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1" name="Ryhmä 10" descr="Logo of University of Eastern Finland">
            <a:extLst>
              <a:ext uri="{FF2B5EF4-FFF2-40B4-BE49-F238E27FC236}">
                <a16:creationId xmlns:a16="http://schemas.microsoft.com/office/drawing/2014/main" id="{6BD905CD-23DE-4767-A067-9DA32AF7A202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3520882-2102-42EB-8F13-E8D029CDB74D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CEB98AFE-A14F-4B3B-B642-A594CB6B5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985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4828-2370-4DD7-827F-CE90557A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D54F2-52FE-4A26-8BD7-4E46B1F3F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87CB5-C172-4D2C-97B2-F5B5503E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A64E-B485-4FD5-A7A0-B26DC342303C}" type="datetimeFigureOut">
              <a:rPr lang="fi-FI" smtClean="0"/>
              <a:t>2.1.2026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A7AEF-36DA-4AFD-95BE-97678070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45563-DCE1-42F9-86BE-3697B0CF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E5B3-4EB8-49E7-8457-0BF024ECCF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43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3B7F-C082-45DA-B7D8-590959B92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B060F-6CB3-4DF0-86AA-9015C5916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D96C2-A0DE-4353-BAE6-FCE8E115C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A64E-B485-4FD5-A7A0-B26DC342303C}" type="datetimeFigureOut">
              <a:rPr lang="fi-FI" smtClean="0"/>
              <a:t>2.1.2026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88AF6-1A88-42F3-9E1F-77B7C499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1085B-064A-430C-9CA7-A4676864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E5B3-4EB8-49E7-8457-0BF024ECCF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699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2AB04-2301-4777-94FD-B930549E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F9CBB-5722-45F0-B1B5-30B9FF323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66211-50A1-490A-9BD7-1614CF3C0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1133A-C747-4D07-9C18-48BEDA5C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A64E-B485-4FD5-A7A0-B26DC342303C}" type="datetimeFigureOut">
              <a:rPr lang="fi-FI" smtClean="0"/>
              <a:t>2.1.2026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07FC1-D620-4337-BDDD-E9D71F19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601B0-8236-462A-963D-669FD10C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E5B3-4EB8-49E7-8457-0BF024ECCF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66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BE24E-BA7B-4A2D-AACB-50FC87DCA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B8085-A516-4FB3-9B21-22A17E6E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94A8B-9EE1-488E-915A-6002A20CA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FA2C8-D834-4F06-ABE8-73CFE0900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F71BBE-5393-42F3-8A66-618094F84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C295C3-FAD3-444E-8EC7-860AA190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A64E-B485-4FD5-A7A0-B26DC342303C}" type="datetimeFigureOut">
              <a:rPr lang="fi-FI" smtClean="0"/>
              <a:t>2.1.2026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3A52D5-BD02-4FA9-A2B5-ABC8A5BDB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9EBB86-392C-4330-A3D4-5FFD4DD8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E5B3-4EB8-49E7-8457-0BF024ECCF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33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27107-D058-45D3-AD9A-9C4072CC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17D77-0484-4813-84C9-722B8765E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A64E-B485-4FD5-A7A0-B26DC342303C}" type="datetimeFigureOut">
              <a:rPr lang="fi-FI" smtClean="0"/>
              <a:t>2.1.2026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085A1-1D6A-43D9-ABDB-441A1F6A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36C98-A1CB-41BA-BD31-24D66D4E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E5B3-4EB8-49E7-8457-0BF024ECCF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772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81BA10-B32A-4B70-8C48-A6FA9873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A64E-B485-4FD5-A7A0-B26DC342303C}" type="datetimeFigureOut">
              <a:rPr lang="fi-FI" smtClean="0"/>
              <a:t>2.1.2026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522A1-E70F-466C-B417-992F9AB7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C9B7A-1A26-4914-9A9E-EEC504AA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E5B3-4EB8-49E7-8457-0BF024ECCF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838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73ECC-32B3-4FF7-B90C-888F34313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47B7A-4B79-4EDA-A80F-8D7DB55F0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BF2D7-BECE-4477-9C32-6DE2594B5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7EF60-211D-4276-A972-2442BFE2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A64E-B485-4FD5-A7A0-B26DC342303C}" type="datetimeFigureOut">
              <a:rPr lang="fi-FI" smtClean="0"/>
              <a:t>2.1.2026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D0591-F45F-4999-AF14-3CEDAFC6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8F4BD-AE2F-481C-98EB-8C685C06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E5B3-4EB8-49E7-8457-0BF024ECCF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778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D8D8-FFC1-413E-BFBB-78C7E6CA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1572E-AFF8-4631-AEF9-1C3031833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AC162-507B-4933-AB1E-6F74A8E9A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4483A-FA7F-46E6-9A06-C9C8D5CE2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A64E-B485-4FD5-A7A0-B26DC342303C}" type="datetimeFigureOut">
              <a:rPr lang="fi-FI" smtClean="0"/>
              <a:t>2.1.2026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D7EE7-28BB-4B25-889A-FB102DF1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54B95-63EA-4886-8EB7-88A9BBD0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E5B3-4EB8-49E7-8457-0BF024ECCF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49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E47E0-18CF-4B98-8AEC-AF6A2A4A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F2642-FF27-41FD-B1A4-9D8FE71C0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AB533-2866-4A62-8C45-8E7EA7E45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AA64E-B485-4FD5-A7A0-B26DC342303C}" type="datetimeFigureOut">
              <a:rPr lang="fi-FI" smtClean="0"/>
              <a:t>2.1.2026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3E93A-014C-4166-A766-BB086447E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57900-014E-4AAB-95FB-DEFC9F0BA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7E5B3-4EB8-49E7-8457-0BF024ECCF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303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amu.uef.fi/en/student-book/study-coordinators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amu.uef.fi/en/tietopankki/incoming-exchange-students/departure/" TargetMode="External"/><Relationship Id="rId2" Type="http://schemas.openxmlformats.org/officeDocument/2006/relationships/hyperlink" Target="https://kamu.uef.fi/en/tietopankki/forms-and-certificates/electronic-transcript-records-certification-student-status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154F6-5553-4B6D-A274-7A2DF9FA9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097" y="2519583"/>
            <a:ext cx="10177131" cy="1008064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0533-013F-4BC6-BDAB-AE863C3B58C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73068D-E503-4624-9340-1915EE32F76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DCCEA3D-3D63-496A-BD1A-1818A3E9F3F2}" type="datetime1">
              <a:rPr lang="fi-FI" smtClean="0"/>
              <a:t>2.1.2026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F0B2E-8C4B-4F95-A0DC-46F1D141F1F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1</a:t>
            </a:fld>
            <a:endParaRPr lang="fi-FI" dirty="0"/>
          </a:p>
        </p:txBody>
      </p:sp>
      <p:pic>
        <p:nvPicPr>
          <p:cNvPr id="4" name="Picture 3" descr="A sunset over a lake&#10;&#10;Description automatically generated">
            <a:extLst>
              <a:ext uri="{FF2B5EF4-FFF2-40B4-BE49-F238E27FC236}">
                <a16:creationId xmlns:a16="http://schemas.microsoft.com/office/drawing/2014/main" id="{DE6BA6F6-3390-B185-A132-457860EE9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51" y="52431"/>
            <a:ext cx="9004184" cy="6753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7A082A-04AD-405A-9FFE-F6D62521A262}"/>
              </a:ext>
            </a:extLst>
          </p:cNvPr>
          <p:cNvSpPr txBox="1"/>
          <p:nvPr/>
        </p:nvSpPr>
        <p:spPr>
          <a:xfrm>
            <a:off x="1604154" y="4597817"/>
            <a:ext cx="782413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4400" b="1" dirty="0">
                <a:solidFill>
                  <a:schemeClr val="bg1"/>
                </a:solidFill>
              </a:rPr>
              <a:t>Exchange </a:t>
            </a:r>
            <a:r>
              <a:rPr lang="fi-FI" sz="4400" b="1" dirty="0" err="1">
                <a:solidFill>
                  <a:schemeClr val="bg1"/>
                </a:solidFill>
              </a:rPr>
              <a:t>Students</a:t>
            </a:r>
            <a:r>
              <a:rPr lang="fi-FI" sz="4400" b="1" dirty="0">
                <a:solidFill>
                  <a:schemeClr val="bg1"/>
                </a:solidFill>
              </a:rPr>
              <a:t>: </a:t>
            </a:r>
            <a:br>
              <a:rPr lang="fi-FI" sz="4400" b="1" dirty="0">
                <a:solidFill>
                  <a:schemeClr val="bg1"/>
                </a:solidFill>
              </a:rPr>
            </a:br>
            <a:r>
              <a:rPr lang="fi-FI" sz="4400" b="1" dirty="0" err="1">
                <a:solidFill>
                  <a:schemeClr val="bg1"/>
                </a:solidFill>
              </a:rPr>
              <a:t>Requirements</a:t>
            </a:r>
            <a:r>
              <a:rPr lang="fi-FI" sz="4400" b="1" dirty="0">
                <a:solidFill>
                  <a:schemeClr val="bg1"/>
                </a:solidFill>
              </a:rPr>
              <a:t> and </a:t>
            </a:r>
            <a:r>
              <a:rPr lang="fi-FI" sz="4400" b="1" dirty="0" err="1">
                <a:solidFill>
                  <a:schemeClr val="bg1"/>
                </a:solidFill>
              </a:rPr>
              <a:t>Documents</a:t>
            </a:r>
            <a:r>
              <a:rPr lang="fi-FI" sz="4400" b="1" dirty="0">
                <a:solidFill>
                  <a:schemeClr val="bg1"/>
                </a:solidFill>
              </a:rPr>
              <a:t> for Exchange</a:t>
            </a:r>
          </a:p>
        </p:txBody>
      </p:sp>
    </p:spTree>
    <p:extLst>
      <p:ext uri="{BB962C8B-B14F-4D97-AF65-F5344CB8AC3E}">
        <p14:creationId xmlns:p14="http://schemas.microsoft.com/office/powerpoint/2010/main" val="247503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154F6-5553-4B6D-A274-7A2DF9FA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Requirements</a:t>
            </a:r>
            <a:r>
              <a:rPr lang="fi-FI" dirty="0"/>
              <a:t> and </a:t>
            </a:r>
            <a:r>
              <a:rPr lang="fi-FI" dirty="0" err="1"/>
              <a:t>Documents</a:t>
            </a:r>
            <a:r>
              <a:rPr lang="fi-FI" dirty="0"/>
              <a:t> for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5EDEE-10B8-459E-8B90-31CAF1541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57" y="1844677"/>
            <a:ext cx="10864602" cy="41472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18440" indent="-218440"/>
            <a:endParaRPr lang="fi-FI" dirty="0">
              <a:latin typeface="Open Sans"/>
              <a:ea typeface="Open Sans"/>
              <a:cs typeface="Open Sans"/>
            </a:endParaRPr>
          </a:p>
          <a:p>
            <a:pPr marL="218440" indent="-218440"/>
            <a:r>
              <a:rPr lang="fi-FI" dirty="0">
                <a:latin typeface="Open Sans"/>
                <a:ea typeface="Open Sans"/>
                <a:cs typeface="Open Sans"/>
              </a:rPr>
              <a:t>Make sure </a:t>
            </a:r>
            <a:r>
              <a:rPr lang="fi-FI" dirty="0" err="1">
                <a:latin typeface="Open Sans"/>
                <a:ea typeface="Open Sans"/>
                <a:cs typeface="Open Sans"/>
              </a:rPr>
              <a:t>you</a:t>
            </a:r>
            <a:r>
              <a:rPr lang="fi-FI" dirty="0">
                <a:latin typeface="Open Sans"/>
                <a:ea typeface="Open Sans"/>
                <a:cs typeface="Open Sans"/>
              </a:rPr>
              <a:t> </a:t>
            </a:r>
            <a:r>
              <a:rPr lang="fi-FI" dirty="0" err="1">
                <a:latin typeface="Open Sans"/>
                <a:ea typeface="Open Sans"/>
                <a:cs typeface="Open Sans"/>
              </a:rPr>
              <a:t>know</a:t>
            </a:r>
            <a:r>
              <a:rPr lang="fi-FI" dirty="0">
                <a:latin typeface="Open Sans"/>
                <a:ea typeface="Open Sans"/>
                <a:cs typeface="Open Sans"/>
              </a:rPr>
              <a:t> </a:t>
            </a:r>
            <a:r>
              <a:rPr lang="fi-FI" dirty="0" err="1">
                <a:latin typeface="Open Sans"/>
                <a:ea typeface="Open Sans"/>
                <a:cs typeface="Open Sans"/>
              </a:rPr>
              <a:t>the</a:t>
            </a:r>
            <a:r>
              <a:rPr lang="fi-FI" dirty="0">
                <a:latin typeface="Open Sans"/>
                <a:ea typeface="Open Sans"/>
                <a:cs typeface="Open Sans"/>
              </a:rPr>
              <a:t> </a:t>
            </a:r>
            <a:r>
              <a:rPr lang="fi-FI" dirty="0" err="1">
                <a:latin typeface="Open Sans"/>
                <a:ea typeface="Open Sans"/>
                <a:cs typeface="Open Sans"/>
              </a:rPr>
              <a:t>requirements</a:t>
            </a:r>
            <a:r>
              <a:rPr lang="fi-FI" dirty="0">
                <a:latin typeface="Open Sans"/>
                <a:ea typeface="Open Sans"/>
                <a:cs typeface="Open Sans"/>
              </a:rPr>
              <a:t> of </a:t>
            </a:r>
            <a:r>
              <a:rPr lang="fi-FI" dirty="0" err="1">
                <a:latin typeface="Open Sans"/>
                <a:ea typeface="Open Sans"/>
                <a:cs typeface="Open Sans"/>
              </a:rPr>
              <a:t>your</a:t>
            </a:r>
            <a:r>
              <a:rPr lang="fi-FI" dirty="0">
                <a:latin typeface="Open Sans"/>
                <a:ea typeface="Open Sans"/>
                <a:cs typeface="Open Sans"/>
              </a:rPr>
              <a:t> </a:t>
            </a:r>
            <a:r>
              <a:rPr lang="fi-FI" b="1" dirty="0">
                <a:latin typeface="Open Sans"/>
                <a:ea typeface="Open Sans"/>
                <a:cs typeface="Open Sans"/>
              </a:rPr>
              <a:t>home university.</a:t>
            </a:r>
            <a:br>
              <a:rPr lang="fi-FI" b="1" dirty="0"/>
            </a:br>
            <a:endParaRPr lang="fi-FI" b="1" dirty="0"/>
          </a:p>
          <a:p>
            <a:pPr lvl="1"/>
            <a:r>
              <a:rPr lang="fi-FI" dirty="0"/>
              <a:t>How long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stay</a:t>
            </a:r>
            <a:r>
              <a:rPr lang="fi-FI" dirty="0"/>
              <a:t>? </a:t>
            </a:r>
            <a:br>
              <a:rPr lang="fi-FI" dirty="0"/>
            </a:br>
            <a:r>
              <a:rPr lang="fi-FI" dirty="0"/>
              <a:t>(In Erasmus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length</a:t>
            </a:r>
            <a:r>
              <a:rPr lang="fi-FI" dirty="0"/>
              <a:t> of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period</a:t>
            </a:r>
            <a:r>
              <a:rPr lang="fi-FI" dirty="0"/>
              <a:t> </a:t>
            </a:r>
            <a:r>
              <a:rPr lang="fi-FI" dirty="0" err="1"/>
              <a:t>determines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amount</a:t>
            </a:r>
            <a:r>
              <a:rPr lang="fi-FI" dirty="0"/>
              <a:t> of </a:t>
            </a:r>
            <a:r>
              <a:rPr lang="fi-FI" dirty="0" err="1"/>
              <a:t>scholarship</a:t>
            </a:r>
            <a:r>
              <a:rPr lang="fi-FI" dirty="0"/>
              <a:t>.)</a:t>
            </a:r>
          </a:p>
          <a:p>
            <a:pPr lvl="1"/>
            <a:r>
              <a:rPr lang="fi-FI" dirty="0"/>
              <a:t>How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credits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required</a:t>
            </a:r>
            <a:r>
              <a:rPr lang="fi-FI" dirty="0"/>
              <a:t>?</a:t>
            </a:r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kind</a:t>
            </a:r>
            <a:r>
              <a:rPr lang="fi-FI" dirty="0"/>
              <a:t> of </a:t>
            </a:r>
            <a:r>
              <a:rPr lang="fi-FI" dirty="0" err="1"/>
              <a:t>courses</a:t>
            </a:r>
            <a:r>
              <a:rPr lang="fi-FI" dirty="0"/>
              <a:t>?</a:t>
            </a:r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kind</a:t>
            </a:r>
            <a:r>
              <a:rPr lang="fi-FI" dirty="0"/>
              <a:t> of </a:t>
            </a:r>
            <a:r>
              <a:rPr lang="fi-FI" dirty="0" err="1"/>
              <a:t>grades</a:t>
            </a:r>
            <a:r>
              <a:rPr lang="fi-FI" dirty="0"/>
              <a:t>?</a:t>
            </a:r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kind</a:t>
            </a:r>
            <a:r>
              <a:rPr lang="fi-FI" dirty="0"/>
              <a:t> of </a:t>
            </a:r>
            <a:r>
              <a:rPr lang="fi-FI" dirty="0" err="1"/>
              <a:t>documents</a:t>
            </a:r>
            <a:r>
              <a:rPr lang="fi-FI" dirty="0"/>
              <a:t> and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submitted</a:t>
            </a:r>
            <a:r>
              <a:rPr lang="fi-FI" dirty="0"/>
              <a:t>?</a:t>
            </a:r>
            <a:br>
              <a:rPr lang="fi-FI" dirty="0"/>
            </a:b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0533-013F-4BC6-BDAB-AE863C3B58C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73068D-E503-4624-9340-1915EE32F76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DCCEA3D-3D63-496A-BD1A-1818A3E9F3F2}" type="datetime1">
              <a:rPr lang="fi-FI" smtClean="0"/>
              <a:t>2.1.2026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F0B2E-8C4B-4F95-A0DC-46F1D141F1F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018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154F6-5553-4B6D-A274-7A2DF9FA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Dates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Documents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5EDEE-10B8-459E-8B90-31CAF1541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57" y="1435608"/>
            <a:ext cx="10864602" cy="455626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>
                <a:latin typeface="Open Sans"/>
                <a:ea typeface="Open Sans"/>
                <a:cs typeface="Open Sans"/>
              </a:rPr>
              <a:t>Study</a:t>
            </a:r>
            <a:r>
              <a:rPr lang="fi-FI" dirty="0">
                <a:latin typeface="Open Sans"/>
                <a:ea typeface="Open Sans"/>
                <a:cs typeface="Open Sans"/>
              </a:rPr>
              <a:t> </a:t>
            </a:r>
            <a:r>
              <a:rPr lang="fi-FI" dirty="0" err="1">
                <a:latin typeface="Open Sans"/>
                <a:ea typeface="Open Sans"/>
                <a:cs typeface="Open Sans"/>
              </a:rPr>
              <a:t>period</a:t>
            </a:r>
            <a:r>
              <a:rPr lang="fi-FI" dirty="0">
                <a:latin typeface="Open Sans"/>
                <a:ea typeface="Open Sans"/>
                <a:cs typeface="Open Sans"/>
              </a:rPr>
              <a:t> </a:t>
            </a:r>
            <a:endParaRPr lang="fi-FI" dirty="0"/>
          </a:p>
          <a:p>
            <a:pPr marL="457200" indent="-457200"/>
            <a:r>
              <a:rPr lang="fi-FI" dirty="0">
                <a:latin typeface="Open Sans"/>
                <a:ea typeface="Open Sans"/>
                <a:cs typeface="Open Sans"/>
              </a:rPr>
              <a:t>For </a:t>
            </a:r>
            <a:r>
              <a:rPr lang="fi-FI" dirty="0" err="1">
                <a:latin typeface="Open Sans"/>
                <a:ea typeface="Open Sans"/>
                <a:cs typeface="Open Sans"/>
              </a:rPr>
              <a:t>the</a:t>
            </a:r>
            <a:r>
              <a:rPr lang="fi-FI" dirty="0">
                <a:latin typeface="Open Sans"/>
                <a:ea typeface="Open Sans"/>
                <a:cs typeface="Open Sans"/>
              </a:rPr>
              <a:t> </a:t>
            </a:r>
            <a:r>
              <a:rPr lang="fi-FI" b="1" dirty="0" err="1">
                <a:latin typeface="Open Sans"/>
                <a:ea typeface="Open Sans"/>
                <a:cs typeface="Open Sans"/>
              </a:rPr>
              <a:t>Spring</a:t>
            </a:r>
            <a:r>
              <a:rPr lang="fi-FI" b="1" dirty="0">
                <a:latin typeface="Open Sans"/>
                <a:ea typeface="Open Sans"/>
                <a:cs typeface="Open Sans"/>
              </a:rPr>
              <a:t> </a:t>
            </a:r>
            <a:r>
              <a:rPr lang="fi-FI" b="1" dirty="0" err="1">
                <a:latin typeface="Open Sans"/>
                <a:ea typeface="Open Sans"/>
                <a:cs typeface="Open Sans"/>
              </a:rPr>
              <a:t>Semester</a:t>
            </a:r>
            <a:r>
              <a:rPr lang="fi-FI" b="1" dirty="0">
                <a:latin typeface="Open Sans"/>
                <a:ea typeface="Open Sans"/>
                <a:cs typeface="Open Sans"/>
              </a:rPr>
              <a:t> </a:t>
            </a:r>
            <a:r>
              <a:rPr lang="fi-FI" dirty="0">
                <a:latin typeface="Open Sans"/>
                <a:ea typeface="Open Sans"/>
                <a:cs typeface="Open Sans"/>
              </a:rPr>
              <a:t>2026  = </a:t>
            </a:r>
            <a:r>
              <a:rPr lang="fi-FI" b="1" dirty="0" err="1">
                <a:latin typeface="Open Sans"/>
                <a:ea typeface="Open Sans"/>
                <a:cs typeface="Open Sans"/>
              </a:rPr>
              <a:t>from</a:t>
            </a:r>
            <a:r>
              <a:rPr lang="fi-FI" b="1" dirty="0">
                <a:latin typeface="Open Sans"/>
                <a:ea typeface="Open Sans"/>
                <a:cs typeface="Open Sans"/>
              </a:rPr>
              <a:t> 7 Jan to 29 </a:t>
            </a:r>
            <a:r>
              <a:rPr lang="fi-FI" b="1" dirty="0" err="1">
                <a:latin typeface="Open Sans"/>
                <a:ea typeface="Open Sans"/>
                <a:cs typeface="Open Sans"/>
              </a:rPr>
              <a:t>May</a:t>
            </a:r>
            <a:r>
              <a:rPr lang="fi-FI" b="1" dirty="0">
                <a:latin typeface="Open Sans"/>
                <a:ea typeface="Open Sans"/>
                <a:cs typeface="Open Sans"/>
              </a:rPr>
              <a:t> 2026 </a:t>
            </a:r>
            <a:endParaRPr lang="fi-FI" dirty="0"/>
          </a:p>
          <a:p>
            <a:pPr marL="457200" indent="-457200"/>
            <a:endParaRPr lang="fi-FI" dirty="0">
              <a:latin typeface="Open Sans"/>
              <a:ea typeface="Open Sans"/>
              <a:cs typeface="Open Sans"/>
            </a:endParaRPr>
          </a:p>
          <a:p>
            <a:pPr marL="457200" indent="-457200"/>
            <a:r>
              <a:rPr lang="fi-FI" dirty="0">
                <a:latin typeface="Open Sans"/>
                <a:ea typeface="Open Sans"/>
                <a:cs typeface="Open Sans"/>
              </a:rPr>
              <a:t>For </a:t>
            </a:r>
            <a:r>
              <a:rPr lang="fi-FI" dirty="0" err="1">
                <a:latin typeface="Open Sans"/>
                <a:ea typeface="Open Sans"/>
                <a:cs typeface="Open Sans"/>
              </a:rPr>
              <a:t>the</a:t>
            </a:r>
            <a:r>
              <a:rPr lang="fi-FI" dirty="0">
                <a:latin typeface="Open Sans"/>
                <a:ea typeface="Open Sans"/>
                <a:cs typeface="Open Sans"/>
              </a:rPr>
              <a:t> </a:t>
            </a:r>
            <a:r>
              <a:rPr lang="fi-FI" b="1" dirty="0">
                <a:latin typeface="Open Sans"/>
                <a:ea typeface="Open Sans"/>
                <a:cs typeface="Open Sans"/>
              </a:rPr>
              <a:t>Full Academic </a:t>
            </a:r>
            <a:r>
              <a:rPr lang="fi-FI" b="1" dirty="0" err="1">
                <a:latin typeface="Open Sans"/>
                <a:ea typeface="Open Sans"/>
                <a:cs typeface="Open Sans"/>
              </a:rPr>
              <a:t>Year</a:t>
            </a:r>
            <a:r>
              <a:rPr lang="fi-FI" b="1" dirty="0">
                <a:latin typeface="Open Sans"/>
                <a:ea typeface="Open Sans"/>
                <a:cs typeface="Open Sans"/>
              </a:rPr>
              <a:t>  = </a:t>
            </a:r>
            <a:r>
              <a:rPr lang="fi-FI" dirty="0" err="1">
                <a:latin typeface="Open Sans"/>
                <a:ea typeface="Open Sans"/>
                <a:cs typeface="Open Sans"/>
              </a:rPr>
              <a:t>from</a:t>
            </a:r>
            <a:r>
              <a:rPr lang="fi-FI" dirty="0">
                <a:latin typeface="Open Sans"/>
                <a:ea typeface="Open Sans"/>
                <a:cs typeface="Open Sans"/>
              </a:rPr>
              <a:t> </a:t>
            </a:r>
            <a:r>
              <a:rPr lang="fi-FI" b="1" dirty="0">
                <a:latin typeface="Open Sans"/>
                <a:ea typeface="Open Sans"/>
                <a:cs typeface="Open Sans"/>
              </a:rPr>
              <a:t>1 </a:t>
            </a:r>
            <a:r>
              <a:rPr lang="fi-FI" b="1" dirty="0" err="1">
                <a:latin typeface="Open Sans"/>
                <a:ea typeface="Open Sans"/>
                <a:cs typeface="Open Sans"/>
              </a:rPr>
              <a:t>Sept</a:t>
            </a:r>
            <a:r>
              <a:rPr lang="fi-FI" b="1" dirty="0">
                <a:latin typeface="Open Sans"/>
                <a:ea typeface="Open Sans"/>
                <a:cs typeface="Open Sans"/>
              </a:rPr>
              <a:t> 2025 to 29 </a:t>
            </a:r>
            <a:r>
              <a:rPr lang="fi-FI" b="1" dirty="0" err="1">
                <a:latin typeface="Open Sans"/>
                <a:ea typeface="Open Sans"/>
                <a:cs typeface="Open Sans"/>
              </a:rPr>
              <a:t>May</a:t>
            </a:r>
            <a:r>
              <a:rPr lang="fi-FI" b="1" dirty="0">
                <a:latin typeface="Open Sans"/>
                <a:ea typeface="Open Sans"/>
                <a:cs typeface="Open Sans"/>
              </a:rPr>
              <a:t> 2026</a:t>
            </a:r>
            <a:br>
              <a:rPr lang="fi-FI" b="1" dirty="0">
                <a:latin typeface="Open Sans"/>
                <a:ea typeface="Open Sans"/>
                <a:cs typeface="Open Sans"/>
              </a:rPr>
            </a:br>
            <a:endParaRPr lang="fi-FI" b="1" dirty="0">
              <a:latin typeface="Open Sans"/>
              <a:ea typeface="Open Sans"/>
              <a:cs typeface="Open Sans"/>
            </a:endParaRPr>
          </a:p>
          <a:p>
            <a:pPr marL="457200" indent="-457200"/>
            <a:r>
              <a:rPr lang="fi-FI" dirty="0"/>
              <a:t>Training </a:t>
            </a:r>
            <a:r>
              <a:rPr lang="fi-FI" dirty="0" err="1"/>
              <a:t>periods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dates</a:t>
            </a:r>
            <a:r>
              <a:rPr lang="fi-FI" dirty="0"/>
              <a:t>.</a:t>
            </a:r>
            <a:br>
              <a:rPr lang="fi-FI" dirty="0"/>
            </a:br>
            <a:endParaRPr lang="fi-FI" dirty="0"/>
          </a:p>
          <a:p>
            <a:pPr marL="218440" indent="-218440"/>
            <a:r>
              <a:rPr lang="fi-FI" b="1" dirty="0" err="1"/>
              <a:t>Date</a:t>
            </a:r>
            <a:r>
              <a:rPr lang="fi-FI" b="1" dirty="0"/>
              <a:t> of </a:t>
            </a:r>
            <a:r>
              <a:rPr lang="fi-FI" b="1" dirty="0" err="1"/>
              <a:t>signature</a:t>
            </a:r>
            <a:r>
              <a:rPr lang="fi-FI" b="1" dirty="0"/>
              <a:t> </a:t>
            </a:r>
            <a:r>
              <a:rPr lang="fi-FI" dirty="0"/>
              <a:t>is </a:t>
            </a:r>
            <a:r>
              <a:rPr lang="fi-FI" dirty="0" err="1"/>
              <a:t>always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date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document</a:t>
            </a:r>
            <a:r>
              <a:rPr lang="fi-FI" dirty="0"/>
              <a:t> is </a:t>
            </a:r>
            <a:r>
              <a:rPr lang="fi-FI" dirty="0" err="1"/>
              <a:t>signed</a:t>
            </a:r>
            <a:r>
              <a:rPr lang="fi-FI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0533-013F-4BC6-BDAB-AE863C3B58C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73068D-E503-4624-9340-1915EE32F76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DCCEA3D-3D63-496A-BD1A-1818A3E9F3F2}" type="datetime1">
              <a:rPr lang="fi-FI" smtClean="0"/>
              <a:t>2.1.2026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F0B2E-8C4B-4F95-A0DC-46F1D141F1F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314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154F6-5553-4B6D-A274-7A2DF9FA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Documents</a:t>
            </a:r>
            <a:r>
              <a:rPr lang="fi-FI" dirty="0"/>
              <a:t> for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5EDEE-10B8-459E-8B90-31CAF1541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385" y="1844677"/>
            <a:ext cx="10646874" cy="414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On </a:t>
            </a:r>
            <a:r>
              <a:rPr lang="fi-FI" dirty="0" err="1"/>
              <a:t>Arrival</a:t>
            </a:r>
            <a:br>
              <a:rPr lang="fi-FI" dirty="0"/>
            </a:br>
            <a:endParaRPr lang="fi-FI" dirty="0"/>
          </a:p>
          <a:p>
            <a:r>
              <a:rPr lang="fi-FI" dirty="0"/>
              <a:t>Some </a:t>
            </a:r>
            <a:r>
              <a:rPr lang="fi-FI" dirty="0" err="1"/>
              <a:t>universities</a:t>
            </a:r>
            <a:r>
              <a:rPr lang="fi-FI" dirty="0"/>
              <a:t> </a:t>
            </a:r>
            <a:r>
              <a:rPr lang="fi-FI" dirty="0" err="1"/>
              <a:t>require</a:t>
            </a:r>
            <a:r>
              <a:rPr lang="fi-FI" dirty="0"/>
              <a:t> a </a:t>
            </a:r>
            <a:r>
              <a:rPr lang="fi-FI" b="1" dirty="0" err="1"/>
              <a:t>Confirmation</a:t>
            </a:r>
            <a:r>
              <a:rPr lang="fi-FI" b="1" dirty="0"/>
              <a:t> of </a:t>
            </a:r>
            <a:r>
              <a:rPr lang="fi-FI" b="1" dirty="0" err="1"/>
              <a:t>Arrival</a:t>
            </a:r>
            <a:r>
              <a:rPr lang="fi-FI" b="1" dirty="0"/>
              <a:t> </a:t>
            </a:r>
            <a:r>
              <a:rPr lang="fi-FI" dirty="0" err="1"/>
              <a:t>or</a:t>
            </a:r>
            <a:r>
              <a:rPr lang="fi-FI" dirty="0"/>
              <a:t> a </a:t>
            </a:r>
            <a:r>
              <a:rPr lang="fi-FI" b="1" dirty="0" err="1"/>
              <a:t>Confirmation</a:t>
            </a:r>
            <a:r>
              <a:rPr lang="fi-FI" b="1" dirty="0"/>
              <a:t> of </a:t>
            </a:r>
            <a:r>
              <a:rPr lang="fi-FI" b="1" dirty="0" err="1"/>
              <a:t>Enrollment</a:t>
            </a:r>
            <a:r>
              <a:rPr lang="fi-FI" b="1" dirty="0"/>
              <a:t>.</a:t>
            </a:r>
            <a:br>
              <a:rPr lang="fi-FI" b="1" dirty="0"/>
            </a:br>
            <a:endParaRPr lang="fi-FI" b="1" dirty="0"/>
          </a:p>
          <a:p>
            <a:r>
              <a:rPr lang="fi-FI" dirty="0"/>
              <a:t>Päivi Haltilahti </a:t>
            </a:r>
            <a:r>
              <a:rPr lang="fi-FI" dirty="0" err="1"/>
              <a:t>signs</a:t>
            </a:r>
            <a:r>
              <a:rPr lang="fi-FI" dirty="0"/>
              <a:t> and </a:t>
            </a:r>
            <a:r>
              <a:rPr lang="fi-FI" dirty="0" err="1"/>
              <a:t>stamps</a:t>
            </a:r>
            <a:r>
              <a:rPr lang="fi-FI" dirty="0"/>
              <a:t> </a:t>
            </a:r>
            <a:r>
              <a:rPr lang="fi-FI" dirty="0" err="1"/>
              <a:t>these</a:t>
            </a:r>
            <a:r>
              <a:rPr lang="fi-FI" dirty="0"/>
              <a:t> for Joensuu and Kirsi Konttinen for Kuopio.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0533-013F-4BC6-BDAB-AE863C3B58C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73068D-E503-4624-9340-1915EE32F76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DCCEA3D-3D63-496A-BD1A-1818A3E9F3F2}" type="datetime1">
              <a:rPr lang="fi-FI" smtClean="0"/>
              <a:t>2.1.2026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F0B2E-8C4B-4F95-A0DC-46F1D141F1F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001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B6E16-FC0B-EDD0-61C2-ADA798B66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2C702-0752-F786-442D-C3E04319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Documents</a:t>
            </a:r>
            <a:r>
              <a:rPr lang="fi-FI" dirty="0"/>
              <a:t> for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55AC5-1806-C77D-DBFE-AFB462FFE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385" y="1844677"/>
            <a:ext cx="10646874" cy="414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On </a:t>
            </a:r>
            <a:r>
              <a:rPr lang="fi-FI" dirty="0" err="1"/>
              <a:t>Arrival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The </a:t>
            </a:r>
            <a:r>
              <a:rPr lang="fi-FI" dirty="0" err="1"/>
              <a:t>updated</a:t>
            </a:r>
            <a:r>
              <a:rPr lang="fi-FI" dirty="0"/>
              <a:t> </a:t>
            </a:r>
            <a:r>
              <a:rPr lang="fi-FI" b="1" dirty="0"/>
              <a:t>Learning </a:t>
            </a:r>
            <a:r>
              <a:rPr lang="fi-FI" b="1" dirty="0" err="1"/>
              <a:t>Agreement</a:t>
            </a:r>
            <a:r>
              <a:rPr lang="fi-FI" b="1" dirty="0"/>
              <a:t> </a:t>
            </a:r>
            <a:r>
              <a:rPr lang="fi-FI" dirty="0"/>
              <a:t>is </a:t>
            </a:r>
            <a:r>
              <a:rPr lang="fi-FI" dirty="0" err="1"/>
              <a:t>always</a:t>
            </a:r>
            <a:r>
              <a:rPr lang="fi-FI" dirty="0"/>
              <a:t> </a:t>
            </a:r>
            <a:r>
              <a:rPr lang="fi-FI" dirty="0" err="1"/>
              <a:t>signed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departmental</a:t>
            </a:r>
            <a:r>
              <a:rPr lang="fi-FI" dirty="0"/>
              <a:t> </a:t>
            </a:r>
            <a:r>
              <a:rPr lang="fi-FI" dirty="0" err="1"/>
              <a:t>coordinator</a:t>
            </a:r>
            <a:r>
              <a:rPr lang="fi-FI" dirty="0"/>
              <a:t> for </a:t>
            </a:r>
            <a:r>
              <a:rPr lang="fi-FI" dirty="0" err="1"/>
              <a:t>exchage</a:t>
            </a:r>
            <a:r>
              <a:rPr lang="fi-FI" dirty="0"/>
              <a:t> </a:t>
            </a:r>
            <a:r>
              <a:rPr lang="fi-FI" dirty="0" err="1"/>
              <a:t>studies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https://kamu.uef.fi/en/student-book/study-coordinators/</a:t>
            </a:r>
            <a:r>
              <a:rPr lang="fi-FI" dirty="0"/>
              <a:t> </a:t>
            </a:r>
          </a:p>
          <a:p>
            <a:r>
              <a:rPr lang="fi-FI" dirty="0"/>
              <a:t>If </a:t>
            </a:r>
            <a:r>
              <a:rPr lang="fi-FI" dirty="0" err="1"/>
              <a:t>possible</a:t>
            </a:r>
            <a:r>
              <a:rPr lang="fi-FI" dirty="0"/>
              <a:t>, </a:t>
            </a:r>
            <a:r>
              <a:rPr lang="fi-FI" dirty="0" err="1"/>
              <a:t>please</a:t>
            </a:r>
            <a:r>
              <a:rPr lang="fi-FI" dirty="0"/>
              <a:t> </a:t>
            </a:r>
            <a:r>
              <a:rPr lang="fi-FI" dirty="0" err="1"/>
              <a:t>wait</a:t>
            </a:r>
            <a:r>
              <a:rPr lang="fi-FI" dirty="0"/>
              <a:t> a bit </a:t>
            </a:r>
            <a:r>
              <a:rPr lang="fi-FI" dirty="0" err="1"/>
              <a:t>before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settled</a:t>
            </a:r>
            <a:r>
              <a:rPr lang="fi-FI" dirty="0"/>
              <a:t> for </a:t>
            </a:r>
            <a:r>
              <a:rPr lang="fi-FI" dirty="0" err="1"/>
              <a:t>you</a:t>
            </a:r>
            <a:r>
              <a:rPr lang="fi-FI" dirty="0"/>
              <a:t> and </a:t>
            </a:r>
            <a:r>
              <a:rPr lang="fi-FI" dirty="0" err="1"/>
              <a:t>then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Learning </a:t>
            </a:r>
            <a:r>
              <a:rPr lang="fi-FI" dirty="0" err="1"/>
              <a:t>Agreement</a:t>
            </a:r>
            <a:r>
              <a:rPr lang="fi-FI" dirty="0"/>
              <a:t> </a:t>
            </a:r>
            <a:r>
              <a:rPr lang="fi-FI" dirty="0" err="1"/>
              <a:t>signed</a:t>
            </a:r>
            <a:r>
              <a:rPr lang="fi-FI" dirty="0"/>
              <a:t> and </a:t>
            </a:r>
            <a:r>
              <a:rPr lang="fi-FI" dirty="0" err="1"/>
              <a:t>updated</a:t>
            </a:r>
            <a:r>
              <a:rPr lang="fi-FI" dirty="0"/>
              <a:t> for </a:t>
            </a:r>
            <a:r>
              <a:rPr lang="fi-FI" dirty="0" err="1"/>
              <a:t>your</a:t>
            </a:r>
            <a:r>
              <a:rPr lang="fi-FI" dirty="0"/>
              <a:t> home university.</a:t>
            </a:r>
            <a:br>
              <a:rPr lang="fi-FI" dirty="0"/>
            </a:b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D5EF2-8386-7C6B-7423-D05709FD850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23AB8D-DE72-9BBC-473B-8E942D5B309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DCCEA3D-3D63-496A-BD1A-1818A3E9F3F2}" type="datetime1">
              <a:rPr lang="fi-FI" smtClean="0"/>
              <a:t>2.1.2026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89257-1685-4DB9-9BE1-D3822AA15E2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174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6DE1-ED0B-4B33-9CCE-CF26DB69A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368" y="0"/>
            <a:ext cx="10177131" cy="1425448"/>
          </a:xfrm>
        </p:spPr>
        <p:txBody>
          <a:bodyPr/>
          <a:lstStyle/>
          <a:p>
            <a:r>
              <a:rPr lang="fi-FI" dirty="0" err="1"/>
              <a:t>Documents</a:t>
            </a:r>
            <a:r>
              <a:rPr lang="fi-FI" dirty="0"/>
              <a:t> for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EB795-443D-404D-8C7E-ED0B9AED1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14" y="1727606"/>
            <a:ext cx="11012786" cy="43265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 err="1"/>
              <a:t>Before</a:t>
            </a:r>
            <a:r>
              <a:rPr lang="fi-FI" dirty="0"/>
              <a:t> </a:t>
            </a:r>
            <a:r>
              <a:rPr lang="fi-FI" dirty="0" err="1"/>
              <a:t>returning</a:t>
            </a:r>
            <a:r>
              <a:rPr lang="fi-FI" dirty="0"/>
              <a:t> </a:t>
            </a:r>
            <a:r>
              <a:rPr lang="fi-FI" dirty="0" err="1"/>
              <a:t>back</a:t>
            </a:r>
            <a:r>
              <a:rPr lang="fi-FI" dirty="0"/>
              <a:t> home</a:t>
            </a:r>
          </a:p>
          <a:p>
            <a:endParaRPr lang="fi-FI" dirty="0"/>
          </a:p>
          <a:p>
            <a:r>
              <a:rPr lang="fi-FI" b="1" dirty="0" err="1"/>
              <a:t>Letter</a:t>
            </a:r>
            <a:r>
              <a:rPr lang="fi-FI" b="1" dirty="0"/>
              <a:t> of </a:t>
            </a:r>
            <a:r>
              <a:rPr lang="fi-FI" b="1" dirty="0" err="1"/>
              <a:t>Confirmation</a:t>
            </a:r>
            <a:r>
              <a:rPr lang="fi-FI" b="1" dirty="0"/>
              <a:t> </a:t>
            </a:r>
            <a:r>
              <a:rPr lang="fi-FI" dirty="0"/>
              <a:t>(</a:t>
            </a:r>
            <a:r>
              <a:rPr lang="fi-FI" dirty="0" err="1"/>
              <a:t>stating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length</a:t>
            </a:r>
            <a:r>
              <a:rPr lang="fi-FI" dirty="0"/>
              <a:t> of </a:t>
            </a:r>
            <a:r>
              <a:rPr lang="fi-FI" dirty="0" err="1"/>
              <a:t>your</a:t>
            </a:r>
            <a:r>
              <a:rPr lang="fi-FI" dirty="0"/>
              <a:t> exchange). UEF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issue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document</a:t>
            </a:r>
            <a:r>
              <a:rPr lang="fi-FI" dirty="0"/>
              <a:t> </a:t>
            </a:r>
            <a:r>
              <a:rPr lang="fi-FI" dirty="0" err="1"/>
              <a:t>seven</a:t>
            </a:r>
            <a:r>
              <a:rPr lang="fi-FI" dirty="0"/>
              <a:t> </a:t>
            </a:r>
            <a:r>
              <a:rPr lang="fi-FI" dirty="0" err="1"/>
              <a:t>days</a:t>
            </a:r>
            <a:r>
              <a:rPr lang="fi-FI" dirty="0"/>
              <a:t> </a:t>
            </a:r>
            <a:r>
              <a:rPr lang="fi-FI" dirty="0" err="1"/>
              <a:t>prior</a:t>
            </a:r>
            <a:r>
              <a:rPr lang="fi-FI" dirty="0"/>
              <a:t> to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departure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earliest</a:t>
            </a:r>
            <a:r>
              <a:rPr lang="fi-FI" dirty="0"/>
              <a:t>. </a:t>
            </a:r>
            <a:r>
              <a:rPr lang="fi-FI" dirty="0" err="1">
                <a:solidFill>
                  <a:srgbClr val="FF0000"/>
                </a:solidFill>
              </a:rPr>
              <a:t>Please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note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that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your</a:t>
            </a:r>
            <a:r>
              <a:rPr lang="fi-FI" dirty="0">
                <a:solidFill>
                  <a:srgbClr val="FF0000"/>
                </a:solidFill>
              </a:rPr>
              <a:t> home university </a:t>
            </a:r>
            <a:r>
              <a:rPr lang="fi-FI" dirty="0" err="1">
                <a:solidFill>
                  <a:srgbClr val="FF0000"/>
                </a:solidFill>
              </a:rPr>
              <a:t>may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have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different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requirements</a:t>
            </a:r>
            <a:r>
              <a:rPr lang="fi-FI" dirty="0">
                <a:solidFill>
                  <a:srgbClr val="FF0000"/>
                </a:solidFill>
              </a:rPr>
              <a:t> for </a:t>
            </a:r>
            <a:r>
              <a:rPr lang="fi-FI" dirty="0" err="1">
                <a:solidFill>
                  <a:srgbClr val="FF0000"/>
                </a:solidFill>
              </a:rPr>
              <a:t>the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dates</a:t>
            </a:r>
            <a:r>
              <a:rPr lang="fi-FI" dirty="0">
                <a:solidFill>
                  <a:srgbClr val="FF0000"/>
                </a:solidFill>
              </a:rPr>
              <a:t>.</a:t>
            </a:r>
          </a:p>
          <a:p>
            <a:r>
              <a:rPr lang="fi-FI" dirty="0" err="1"/>
              <a:t>Digitally</a:t>
            </a:r>
            <a:r>
              <a:rPr lang="fi-FI" dirty="0"/>
              <a:t> </a:t>
            </a:r>
            <a:r>
              <a:rPr lang="fi-FI" dirty="0" err="1"/>
              <a:t>signed</a:t>
            </a:r>
            <a:r>
              <a:rPr lang="fi-FI" dirty="0"/>
              <a:t> </a:t>
            </a:r>
            <a:r>
              <a:rPr lang="fi-FI" b="1" dirty="0" err="1"/>
              <a:t>Transcript</a:t>
            </a:r>
            <a:r>
              <a:rPr lang="fi-FI" b="1" dirty="0"/>
              <a:t> of </a:t>
            </a:r>
            <a:r>
              <a:rPr lang="fi-FI" b="1" dirty="0" err="1"/>
              <a:t>Record</a:t>
            </a:r>
            <a:r>
              <a:rPr lang="fi-FI" b="1" dirty="0"/>
              <a:t> </a:t>
            </a:r>
            <a:r>
              <a:rPr lang="fi-FI" dirty="0"/>
              <a:t>is </a:t>
            </a:r>
            <a:r>
              <a:rPr lang="fi-FI" dirty="0" err="1"/>
              <a:t>available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Atomi in Peppi:</a:t>
            </a:r>
            <a:br>
              <a:rPr lang="fi-FI" dirty="0"/>
            </a:br>
            <a:r>
              <a:rPr lang="fi-FI" dirty="0">
                <a:hlinkClick r:id="rId2"/>
              </a:rPr>
              <a:t>https://kamu.uef.fi/en/tietopankki/forms-and-certificates/electronic-transcript-records-certification-student-status/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send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instructions</a:t>
            </a:r>
            <a:r>
              <a:rPr lang="fi-FI" dirty="0"/>
              <a:t> on </a:t>
            </a:r>
            <a:r>
              <a:rPr lang="fi-FI" dirty="0" err="1"/>
              <a:t>what</a:t>
            </a:r>
            <a:r>
              <a:rPr lang="fi-FI" dirty="0"/>
              <a:t> to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before</a:t>
            </a:r>
            <a:r>
              <a:rPr lang="fi-FI" dirty="0"/>
              <a:t> </a:t>
            </a:r>
            <a:r>
              <a:rPr lang="fi-FI" dirty="0" err="1"/>
              <a:t>leaving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email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end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semester</a:t>
            </a:r>
            <a:r>
              <a:rPr lang="fi-FI" dirty="0"/>
              <a:t> (Päivi in Joensuu, Kirsi in Kuopio).</a:t>
            </a:r>
          </a:p>
          <a:p>
            <a:endParaRPr lang="fi-FI" dirty="0"/>
          </a:p>
          <a:p>
            <a:r>
              <a:rPr lang="fi-FI" dirty="0" err="1"/>
              <a:t>Checklist</a:t>
            </a:r>
            <a:r>
              <a:rPr lang="fi-FI" dirty="0"/>
              <a:t> in Kamu: </a:t>
            </a:r>
            <a:br>
              <a:rPr lang="fi-FI" dirty="0"/>
            </a:br>
            <a:r>
              <a:rPr lang="fi-FI" dirty="0" err="1">
                <a:hlinkClick r:id="rId3"/>
              </a:rPr>
              <a:t>Before</a:t>
            </a:r>
            <a:r>
              <a:rPr lang="fi-FI" dirty="0">
                <a:hlinkClick r:id="rId3"/>
              </a:rPr>
              <a:t> </a:t>
            </a:r>
            <a:r>
              <a:rPr lang="fi-FI" dirty="0" err="1">
                <a:hlinkClick r:id="rId3"/>
              </a:rPr>
              <a:t>departure</a:t>
            </a:r>
            <a:r>
              <a:rPr lang="fi-FI" dirty="0">
                <a:hlinkClick r:id="rId3"/>
              </a:rPr>
              <a:t> - a </a:t>
            </a:r>
            <a:r>
              <a:rPr lang="fi-FI" dirty="0" err="1">
                <a:hlinkClick r:id="rId3"/>
              </a:rPr>
              <a:t>checklist</a:t>
            </a:r>
            <a:r>
              <a:rPr lang="fi-FI" dirty="0">
                <a:hlinkClick r:id="rId3"/>
              </a:rPr>
              <a:t> for </a:t>
            </a:r>
            <a:r>
              <a:rPr lang="fi-FI" dirty="0" err="1">
                <a:hlinkClick r:id="rId3"/>
              </a:rPr>
              <a:t>exchange</a:t>
            </a:r>
            <a:r>
              <a:rPr lang="fi-FI" dirty="0">
                <a:hlinkClick r:id="rId3"/>
              </a:rPr>
              <a:t> </a:t>
            </a:r>
            <a:r>
              <a:rPr lang="fi-FI" dirty="0" err="1">
                <a:hlinkClick r:id="rId3"/>
              </a:rPr>
              <a:t>students</a:t>
            </a:r>
            <a:r>
              <a:rPr lang="fi-FI" dirty="0">
                <a:hlinkClick r:id="rId3"/>
              </a:rPr>
              <a:t> - UEF Kamu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EF88C-513E-4BCF-9470-5C7813B16C7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BB51F7-5672-440E-8C91-71ECB6AFB54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DCCEA3D-3D63-496A-BD1A-1818A3E9F3F2}" type="datetime1">
              <a:rPr lang="fi-FI" smtClean="0"/>
              <a:t>2.1.2026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FCA8C-3DC6-48CF-8FD1-4941428532E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216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8316" y="552807"/>
            <a:ext cx="4325503" cy="2790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  <a:latin typeface="+mj-lt"/>
                <a:ea typeface="+mj-ea"/>
                <a:cs typeface="Calibri Light"/>
              </a:rPr>
              <a:t>We hope </a:t>
            </a:r>
            <a:br>
              <a:rPr lang="en-US" sz="4800">
                <a:latin typeface="+mj-lt"/>
                <a:ea typeface="+mj-ea"/>
                <a:cs typeface="Calibri Light"/>
              </a:rPr>
            </a:br>
            <a:r>
              <a:rPr lang="en-US" sz="4800">
                <a:solidFill>
                  <a:srgbClr val="FFFFFF"/>
                </a:solidFill>
                <a:latin typeface="+mj-lt"/>
                <a:ea typeface="+mj-ea"/>
                <a:cs typeface="Calibri Light"/>
              </a:rPr>
              <a:t>you will enjoy </a:t>
            </a:r>
            <a:br>
              <a:rPr lang="en-US" sz="4800">
                <a:latin typeface="+mj-lt"/>
                <a:ea typeface="+mj-ea"/>
                <a:cs typeface="Calibri Light"/>
              </a:rPr>
            </a:br>
            <a:r>
              <a:rPr lang="en-US" sz="4800">
                <a:solidFill>
                  <a:srgbClr val="FFFFFF"/>
                </a:solidFill>
                <a:latin typeface="+mj-lt"/>
                <a:ea typeface="+mj-ea"/>
                <a:cs typeface="Calibri Light"/>
              </a:rPr>
              <a:t>your time </a:t>
            </a:r>
            <a:br>
              <a:rPr lang="en-US" sz="4800">
                <a:latin typeface="+mj-lt"/>
                <a:ea typeface="+mj-ea"/>
                <a:cs typeface="Calibri Light"/>
              </a:rPr>
            </a:br>
            <a:r>
              <a:rPr lang="en-US" sz="4800">
                <a:solidFill>
                  <a:srgbClr val="FFFFFF"/>
                </a:solidFill>
                <a:latin typeface="+mj-lt"/>
                <a:ea typeface="+mj-ea"/>
                <a:cs typeface="Calibri Light"/>
              </a:rPr>
              <a:t>with us!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>
          <a:xfrm>
            <a:off x="11722608" y="18288"/>
            <a:ext cx="475488" cy="4754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EEBB0F66-B0A0-43D3-9504-7E3CCB799844}" type="slidenum">
              <a:rPr lang="en-US" sz="8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7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>
          <a:xfrm rot="16200000">
            <a:off x="-1554480" y="3246438"/>
            <a:ext cx="34747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A725B5F9-0322-4F60-81FA-BD647DB3EC01}" type="datetime1">
              <a:rPr lang="en-US" sz="8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1/2/2026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3510476"/>
            <a:ext cx="9801854" cy="26142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228600" algn="ctr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-228600" algn="ctr">
              <a:buFont typeface="Arial" panose="020B0604020202020204" pitchFamily="34" charset="0"/>
              <a:buChar char="•"/>
            </a:pPr>
            <a:br>
              <a:rPr lang="en-US" sz="1800">
                <a:latin typeface="+mn-lt"/>
                <a:ea typeface="+mn-ea"/>
                <a:cs typeface="+mn-cs"/>
              </a:rPr>
            </a:br>
            <a:endParaRPr lang="en-US" sz="1800" dirty="0">
              <a:solidFill>
                <a:srgbClr val="FFFFFF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>
          <a:xfrm rot="5400000">
            <a:off x="10269029" y="3246438"/>
            <a:ext cx="34747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Päivi Haltilahti and Kirsi Konttinen</a:t>
            </a:r>
          </a:p>
        </p:txBody>
      </p:sp>
      <p:pic>
        <p:nvPicPr>
          <p:cNvPr id="17" name="Picture Placeholder 16" descr="A snowy forest with trees and blue sky&#10;&#10;Description automatically generated">
            <a:extLst>
              <a:ext uri="{FF2B5EF4-FFF2-40B4-BE49-F238E27FC236}">
                <a16:creationId xmlns:a16="http://schemas.microsoft.com/office/drawing/2014/main" id="{45026912-FEC2-809A-0BA0-638CD2ADEC9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r="10045"/>
          <a:stretch>
            <a:fillRect/>
          </a:stretch>
        </p:blipFill>
        <p:spPr>
          <a:xfrm>
            <a:off x="6142775" y="1153145"/>
            <a:ext cx="5863614" cy="5505203"/>
          </a:xfrm>
        </p:spPr>
      </p:pic>
      <p:pic>
        <p:nvPicPr>
          <p:cNvPr id="21" name="Picture 20" descr="A group of trees with orange leaves&#10;&#10;Description automatically generated">
            <a:extLst>
              <a:ext uri="{FF2B5EF4-FFF2-40B4-BE49-F238E27FC236}">
                <a16:creationId xmlns:a16="http://schemas.microsoft.com/office/drawing/2014/main" id="{49525558-CFB1-0B6D-3219-CB17E706B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8" y="1153146"/>
            <a:ext cx="5505203" cy="55052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61CB5F2-65EC-C4C6-750E-C2F15FE7DEF8}"/>
              </a:ext>
            </a:extLst>
          </p:cNvPr>
          <p:cNvSpPr txBox="1"/>
          <p:nvPr/>
        </p:nvSpPr>
        <p:spPr>
          <a:xfrm>
            <a:off x="1926594" y="357893"/>
            <a:ext cx="8432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 err="1">
                <a:solidFill>
                  <a:srgbClr val="7030A0"/>
                </a:solidFill>
              </a:rPr>
              <a:t>We</a:t>
            </a:r>
            <a:r>
              <a:rPr lang="fi-FI" sz="2800" b="1" dirty="0">
                <a:solidFill>
                  <a:srgbClr val="7030A0"/>
                </a:solidFill>
              </a:rPr>
              <a:t> </a:t>
            </a:r>
            <a:r>
              <a:rPr lang="fi-FI" sz="2800" b="1" dirty="0" err="1">
                <a:solidFill>
                  <a:srgbClr val="7030A0"/>
                </a:solidFill>
              </a:rPr>
              <a:t>hope</a:t>
            </a:r>
            <a:r>
              <a:rPr lang="fi-FI" sz="2800" b="1" dirty="0">
                <a:solidFill>
                  <a:srgbClr val="7030A0"/>
                </a:solidFill>
              </a:rPr>
              <a:t> </a:t>
            </a:r>
            <a:r>
              <a:rPr lang="fi-FI" sz="2800" b="1" dirty="0" err="1">
                <a:solidFill>
                  <a:srgbClr val="7030A0"/>
                </a:solidFill>
              </a:rPr>
              <a:t>you</a:t>
            </a:r>
            <a:r>
              <a:rPr lang="fi-FI" sz="2800" b="1" dirty="0">
                <a:solidFill>
                  <a:srgbClr val="7030A0"/>
                </a:solidFill>
              </a:rPr>
              <a:t> </a:t>
            </a:r>
            <a:r>
              <a:rPr lang="fi-FI" sz="2800" b="1" dirty="0" err="1">
                <a:solidFill>
                  <a:srgbClr val="7030A0"/>
                </a:solidFill>
              </a:rPr>
              <a:t>will</a:t>
            </a:r>
            <a:r>
              <a:rPr lang="fi-FI" sz="2800" b="1" dirty="0">
                <a:solidFill>
                  <a:srgbClr val="7030A0"/>
                </a:solidFill>
              </a:rPr>
              <a:t> </a:t>
            </a:r>
            <a:r>
              <a:rPr lang="fi-FI" sz="2800" b="1" dirty="0" err="1">
                <a:solidFill>
                  <a:srgbClr val="7030A0"/>
                </a:solidFill>
              </a:rPr>
              <a:t>enjoy</a:t>
            </a:r>
            <a:r>
              <a:rPr lang="fi-FI" sz="2800" b="1" dirty="0">
                <a:solidFill>
                  <a:srgbClr val="7030A0"/>
                </a:solidFill>
              </a:rPr>
              <a:t> </a:t>
            </a:r>
            <a:r>
              <a:rPr lang="fi-FI" sz="2800" b="1" dirty="0" err="1">
                <a:solidFill>
                  <a:srgbClr val="7030A0"/>
                </a:solidFill>
              </a:rPr>
              <a:t>your</a:t>
            </a:r>
            <a:r>
              <a:rPr lang="fi-FI" sz="2800" b="1" dirty="0">
                <a:solidFill>
                  <a:srgbClr val="7030A0"/>
                </a:solidFill>
              </a:rPr>
              <a:t> </a:t>
            </a:r>
            <a:r>
              <a:rPr lang="fi-FI" sz="2800" b="1" dirty="0" err="1">
                <a:solidFill>
                  <a:srgbClr val="7030A0"/>
                </a:solidFill>
              </a:rPr>
              <a:t>exchange</a:t>
            </a:r>
            <a:r>
              <a:rPr lang="fi-FI" sz="2800" b="1" dirty="0">
                <a:solidFill>
                  <a:srgbClr val="7030A0"/>
                </a:solidFill>
              </a:rPr>
              <a:t> </a:t>
            </a:r>
            <a:r>
              <a:rPr lang="fi-FI" sz="2800" b="1" dirty="0" err="1">
                <a:solidFill>
                  <a:srgbClr val="7030A0"/>
                </a:solidFill>
              </a:rPr>
              <a:t>period</a:t>
            </a:r>
            <a:r>
              <a:rPr lang="fi-FI" sz="2800" b="1" dirty="0">
                <a:solidFill>
                  <a:srgbClr val="7030A0"/>
                </a:solidFill>
              </a:rPr>
              <a:t> </a:t>
            </a:r>
            <a:r>
              <a:rPr lang="fi-FI" sz="2800" b="1" dirty="0" err="1">
                <a:solidFill>
                  <a:srgbClr val="7030A0"/>
                </a:solidFill>
              </a:rPr>
              <a:t>with</a:t>
            </a:r>
            <a:r>
              <a:rPr lang="fi-FI" sz="2800" b="1" dirty="0">
                <a:solidFill>
                  <a:srgbClr val="7030A0"/>
                </a:solidFill>
              </a:rPr>
              <a:t> us!</a:t>
            </a:r>
          </a:p>
        </p:txBody>
      </p:sp>
    </p:spTree>
    <p:extLst>
      <p:ext uri="{BB962C8B-B14F-4D97-AF65-F5344CB8AC3E}">
        <p14:creationId xmlns:p14="http://schemas.microsoft.com/office/powerpoint/2010/main" val="852190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127a5d-f816-4fc6-87cd-1bdf985bd3d3" xsi:nil="true"/>
    <lcf76f155ced4ddcb4097134ff3c332f xmlns="907acab4-e399-44fc-8452-8ddffc12ad9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CD726DC8FBF4EA6D655F79A93B388" ma:contentTypeVersion="19" ma:contentTypeDescription="Create a new document." ma:contentTypeScope="" ma:versionID="aee5cdf56e73d0e4f8dc0e1e53e39ee7">
  <xsd:schema xmlns:xsd="http://www.w3.org/2001/XMLSchema" xmlns:xs="http://www.w3.org/2001/XMLSchema" xmlns:p="http://schemas.microsoft.com/office/2006/metadata/properties" xmlns:ns2="907acab4-e399-44fc-8452-8ddffc12ad9a" xmlns:ns3="4b127a5d-f816-4fc6-87cd-1bdf985bd3d3" targetNamespace="http://schemas.microsoft.com/office/2006/metadata/properties" ma:root="true" ma:fieldsID="774c335f2838e8fd9dd66c3f42236d42" ns2:_="" ns3:_="">
    <xsd:import namespace="907acab4-e399-44fc-8452-8ddffc12ad9a"/>
    <xsd:import namespace="4b127a5d-f816-4fc6-87cd-1bdf985bd3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acab4-e399-44fc-8452-8ddffc12ad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ba83825-fb8d-42b2-af4d-523da4d0f3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27a5d-f816-4fc6-87cd-1bdf985bd3d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d90f446-6654-4920-8882-e0f1aba3b86c}" ma:internalName="TaxCatchAll" ma:showField="CatchAllData" ma:web="4b127a5d-f816-4fc6-87cd-1bdf985bd3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48F00A-AE7A-4ED6-857D-42244C99892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4b127a5d-f816-4fc6-87cd-1bdf985bd3d3"/>
    <ds:schemaRef ds:uri="http://schemas.microsoft.com/office/2006/documentManagement/types"/>
    <ds:schemaRef ds:uri="907acab4-e399-44fc-8452-8ddffc12ad9a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212BAD-E041-4F75-81EA-0D56DFCD2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7acab4-e399-44fc-8452-8ddffc12ad9a"/>
    <ds:schemaRef ds:uri="4b127a5d-f816-4fc6-87cd-1bdf985bd3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9BD9D6-3555-45F6-94E2-88195015ED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7879f2e-7304-4bf2-baf2-63e7f83f3c34}" enabled="0" method="" siteId="{87879f2e-7304-4bf2-baf2-63e7f83f3c3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424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Open Sans ExtraBold</vt:lpstr>
      <vt:lpstr>Wingdings</vt:lpstr>
      <vt:lpstr>Office Theme</vt:lpstr>
      <vt:lpstr>PowerPoint Presentation</vt:lpstr>
      <vt:lpstr>Requirements and Documents for Exchange</vt:lpstr>
      <vt:lpstr>Dates on the Documents</vt:lpstr>
      <vt:lpstr>Documents for Exchange</vt:lpstr>
      <vt:lpstr>Documents for Exchange</vt:lpstr>
      <vt:lpstr>Documents for Exchange</vt:lpstr>
      <vt:lpstr>We hope  you will enjoy  your time  with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Kirsi Konttinen</dc:creator>
  <cp:lastModifiedBy>Kirsi Konttinen</cp:lastModifiedBy>
  <cp:revision>26</cp:revision>
  <dcterms:created xsi:type="dcterms:W3CDTF">2021-09-01T07:36:23Z</dcterms:created>
  <dcterms:modified xsi:type="dcterms:W3CDTF">2026-01-02T15:10:13Z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0x0101001FACD726DC8FBF4EA6D655F79A93B388</vt:lpwstr>
  </property>
  <property fmtid="{D5CDD505-2E9C-101B-9397-08002B2CF9AE}" pid="3" name="MediaServiceImageTags">
    <vt:lpwstr/>
  </property>
</Properties>
</file>