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4" r:id="rId5"/>
    <p:sldMasterId id="2147483670" r:id="rId6"/>
    <p:sldMasterId id="2147483674" r:id="rId7"/>
  </p:sldMasterIdLst>
  <p:notesMasterIdLst>
    <p:notesMasterId r:id="rId60"/>
  </p:notesMasterIdLst>
  <p:sldIdLst>
    <p:sldId id="256" r:id="rId8"/>
    <p:sldId id="4481" r:id="rId9"/>
    <p:sldId id="257" r:id="rId10"/>
    <p:sldId id="262" r:id="rId11"/>
    <p:sldId id="264" r:id="rId12"/>
    <p:sldId id="263" r:id="rId13"/>
    <p:sldId id="265" r:id="rId14"/>
    <p:sldId id="266" r:id="rId15"/>
    <p:sldId id="267" r:id="rId16"/>
    <p:sldId id="268" r:id="rId17"/>
    <p:sldId id="309" r:id="rId18"/>
    <p:sldId id="304" r:id="rId19"/>
    <p:sldId id="272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312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87" r:id="rId36"/>
    <p:sldId id="288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14" r:id="rId48"/>
    <p:sldId id="310" r:id="rId49"/>
    <p:sldId id="271" r:id="rId50"/>
    <p:sldId id="311" r:id="rId51"/>
    <p:sldId id="315" r:id="rId52"/>
    <p:sldId id="402" r:id="rId53"/>
    <p:sldId id="308" r:id="rId54"/>
    <p:sldId id="460" r:id="rId55"/>
    <p:sldId id="456" r:id="rId56"/>
    <p:sldId id="305" r:id="rId57"/>
    <p:sldId id="302" r:id="rId58"/>
    <p:sldId id="303" r:id="rId59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3047924" algn="l" defTabSz="1219170" rtl="0" eaLnBrk="1" latinLnBrk="0" hangingPunct="1"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3657509" algn="l" defTabSz="1219170" rtl="0" eaLnBrk="1" latinLnBrk="0" hangingPunct="1"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4267093" algn="l" defTabSz="1219170" rtl="0" eaLnBrk="1" latinLnBrk="0" hangingPunct="1"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4876678" algn="l" defTabSz="1219170" rtl="0" eaLnBrk="1" latinLnBrk="0" hangingPunct="1">
      <a:defRPr sz="1867"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1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ADFA1-DD44-4F8A-A3C0-30AA4A144828}" type="datetimeFigureOut">
              <a:rPr lang="fi-FI" smtClean="0"/>
              <a:t>2.1.2026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7DF53-55BB-4C5B-9B56-6188B6A568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354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AC31D-0D3A-9EDE-D6DC-D62DCD058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8BC6839-9D17-D6DF-9E8E-4C9CE0571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8AAE738-A4A6-C634-86C8-5672DB47A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8A465B3-F9F4-6C85-04FC-16D5FC9AC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1C6E3-F32A-4D91-9737-1324107FAD0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9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6">
            <a:extLst>
              <a:ext uri="{FF2B5EF4-FFF2-40B4-BE49-F238E27FC236}">
                <a16:creationId xmlns:a16="http://schemas.microsoft.com/office/drawing/2014/main" id="{6E8B1222-E1E1-4677-9C9B-0BAA01BAC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635" y="2637736"/>
            <a:ext cx="10466729" cy="1555373"/>
          </a:xfrm>
        </p:spPr>
        <p:txBody>
          <a:bodyPr/>
          <a:lstStyle>
            <a:lvl1pPr>
              <a:defRPr/>
            </a:lvl1pPr>
          </a:lstStyle>
          <a:p>
            <a:r>
              <a:rPr lang="en-GB" sz="4000"/>
              <a:t>Click to add a presentation title</a:t>
            </a:r>
            <a:endParaRPr lang="fi-FI" sz="4000"/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961CAF15-4E86-472B-92F9-59038918E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2636" y="4206686"/>
            <a:ext cx="10466728" cy="487862"/>
          </a:xfrm>
        </p:spPr>
        <p:txBody>
          <a:bodyPr/>
          <a:lstStyle>
            <a:lvl1pPr marL="0" indent="0">
              <a:buNone/>
              <a:defRPr sz="16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GB"/>
              <a:t>Click to add Author of the presentation, Name of the event and date</a:t>
            </a:r>
          </a:p>
        </p:txBody>
      </p:sp>
      <p:pic>
        <p:nvPicPr>
          <p:cNvPr id="10" name="Kuva 9" descr="University of Eastern Finland logo">
            <a:extLst>
              <a:ext uri="{FF2B5EF4-FFF2-40B4-BE49-F238E27FC236}">
                <a16:creationId xmlns:a16="http://schemas.microsoft.com/office/drawing/2014/main" id="{4EA83066-059C-4945-9E44-183F56EB8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-7079"/>
            <a:ext cx="2160240" cy="20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8A6B59-31F0-D44E-B972-5FEAAAC3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683F08-C061-9848-852C-90515DAE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1CF35D-37D8-1844-9E2D-B664E453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2.1.2026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789549-F4CC-5E4E-84FD-0B84FBF4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F8F7FC-58AF-6148-9DD7-62A7D95B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784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Turquoi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7382" y="491073"/>
            <a:ext cx="11137237" cy="5616624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80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7435" y="2564905"/>
            <a:ext cx="10177131" cy="777687"/>
          </a:xfrm>
        </p:spPr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6E1454-B059-46CA-B900-9286B7604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7435" y="3342592"/>
            <a:ext cx="10177200" cy="922338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to 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add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subtitle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text</a:t>
            </a:r>
            <a:endParaRPr lang="en-US" sz="2800" ker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1F420-2A4C-4F65-9864-2214932B49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A2E6B-4338-42DC-B1E2-D2973111CA2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006031" y="6217199"/>
            <a:ext cx="1040999" cy="288000"/>
          </a:xfrm>
        </p:spPr>
        <p:txBody>
          <a:bodyPr/>
          <a:lstStyle/>
          <a:p>
            <a:fld id="{8A25E516-B073-4099-921E-D57014066B28}" type="datetime1">
              <a:rPr lang="fi-FI" smtClean="0"/>
              <a:t>2.1.2026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4687-C847-40EC-8AA9-6B3943AAAC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47030" y="6217199"/>
            <a:ext cx="617589" cy="288000"/>
          </a:xfrm>
        </p:spPr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93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Bla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7382" y="491073"/>
            <a:ext cx="11137237" cy="56166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80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7435" y="2564905"/>
            <a:ext cx="10177131" cy="777687"/>
          </a:xfrm>
        </p:spPr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FD887A96-DA96-4A82-9613-0D39F17DBA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7435" y="3342592"/>
            <a:ext cx="10177200" cy="922338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to 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add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subtitle</a:t>
            </a:r>
            <a:r>
              <a:rPr lang="fi-FI" sz="2800" ker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fi-FI" sz="2800" kern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text</a:t>
            </a:r>
            <a:endParaRPr lang="en-US" sz="2800" ker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FA344-2427-4425-9C01-5CC67C2DD0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41C6E-C6CD-4860-B9CB-5C7F08D4CBD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9AF3F53-830F-4144-A5D3-FDDBE0FD366B}" type="datetime1">
              <a:rPr lang="fi-FI" smtClean="0"/>
              <a:t>2.1.2026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684CB-01DB-4135-82A6-4679164B1B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573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urquoi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4E2694E9-BF7F-491D-9672-2EE929EC0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2800" y="613548"/>
            <a:ext cx="11066400" cy="5443200"/>
            <a:chOff x="562800" y="613548"/>
            <a:chExt cx="11066400" cy="5443200"/>
          </a:xfrm>
        </p:grpSpPr>
        <p:sp>
          <p:nvSpPr>
            <p:cNvPr id="7" name="Suorakulmio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62800" y="613548"/>
              <a:ext cx="11066400" cy="5443200"/>
            </a:xfrm>
            <a:prstGeom prst="rect">
              <a:avLst/>
            </a:prstGeom>
            <a:solidFill>
              <a:srgbClr val="009F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fi-FI" sz="1680"/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C1992930-75A6-46C0-B658-B2FF4B29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600" y="1656087"/>
              <a:ext cx="10008801" cy="40271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1599" y="878400"/>
            <a:ext cx="10008802" cy="777687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DAE47C-4FB2-4282-8099-61EC40F42E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336" y="1847438"/>
            <a:ext cx="9215329" cy="3613052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/</a:t>
            </a:r>
            <a:r>
              <a:rPr lang="fi-FI" err="1"/>
              <a:t>text</a:t>
            </a:r>
            <a:endParaRPr lang="fi-FI"/>
          </a:p>
          <a:p>
            <a:pPr lvl="1"/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39C72-AF57-499F-8540-6BB6C1E7A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DF370-9834-44B4-A4CD-E36EF19F51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CDEA36-5EC4-442C-ADFC-5994FE5CC886}" type="datetime1">
              <a:rPr lang="fi-FI" smtClean="0"/>
              <a:t>2.1.2026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2CF83-2C9A-4E96-8F46-F851C51523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371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0C3C0B8B-BC55-4E54-9EE6-A36B14ED05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287" y="3263532"/>
            <a:ext cx="400199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fi-FI"/>
              <a:t>Thank you!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DE2D3C8-AAA2-4BCA-8E0D-1A040AB72F1A}"/>
              </a:ext>
            </a:extLst>
          </p:cNvPr>
          <p:cNvSpPr txBox="1">
            <a:spLocks/>
          </p:cNvSpPr>
          <p:nvPr userDrawn="1"/>
        </p:nvSpPr>
        <p:spPr>
          <a:xfrm>
            <a:off x="838200" y="4609909"/>
            <a:ext cx="10515600" cy="603222"/>
          </a:xfrm>
          <a:prstGeom prst="rect">
            <a:avLst/>
          </a:prstGeom>
        </p:spPr>
        <p:txBody>
          <a:bodyPr/>
          <a:lstStyle>
            <a:lvl1pPr marL="219071" indent="-219071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2400">
                <a:solidFill>
                  <a:srgbClr val="353535"/>
                </a:solidFill>
                <a:latin typeface="+mn-lt"/>
                <a:ea typeface="+mn-ea"/>
                <a:cs typeface="+mn-cs"/>
              </a:defRPr>
            </a:lvl1pPr>
            <a:lvl2pPr marL="752457" indent="-318128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1181070" indent="-21335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920">
                <a:solidFill>
                  <a:srgbClr val="353535"/>
                </a:solidFill>
                <a:latin typeface="+mn-lt"/>
              </a:defRPr>
            </a:lvl3pPr>
            <a:lvl4pPr marL="1605876" indent="-20954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680">
                <a:solidFill>
                  <a:srgbClr val="353535"/>
                </a:solidFill>
                <a:latin typeface="+mn-lt"/>
              </a:defRPr>
            </a:lvl4pPr>
            <a:lvl5pPr marL="2047825" indent="-22669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680">
                <a:solidFill>
                  <a:srgbClr val="353535"/>
                </a:solidFill>
                <a:latin typeface="+mn-lt"/>
              </a:defRPr>
            </a:lvl5pPr>
            <a:lvl6pPr marL="2596451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6pPr>
            <a:lvl7pPr marL="3145077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7pPr>
            <a:lvl8pPr marL="3693704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8pPr>
            <a:lvl9pPr marL="4242330" indent="-226690" algn="l" rtl="0" fontAlgn="base">
              <a:spcBef>
                <a:spcPct val="0"/>
              </a:spcBef>
              <a:spcAft>
                <a:spcPct val="30000"/>
              </a:spcAft>
              <a:buChar char="»"/>
              <a:defRPr sz="168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fi-FI" b="1" kern="0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uef.fi</a:t>
            </a:r>
          </a:p>
        </p:txBody>
      </p:sp>
      <p:pic>
        <p:nvPicPr>
          <p:cNvPr id="7" name="Kuva 6" descr="Kuva, joka sisältää sosiaalisen median kuvakkeet">
            <a:extLst>
              <a:ext uri="{FF2B5EF4-FFF2-40B4-BE49-F238E27FC236}">
                <a16:creationId xmlns:a16="http://schemas.microsoft.com/office/drawing/2014/main" id="{A998364B-1596-4551-B78F-8E097EAFD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54" y="5157192"/>
            <a:ext cx="4591691" cy="800212"/>
          </a:xfrm>
          <a:prstGeom prst="rect">
            <a:avLst/>
          </a:prstGeom>
        </p:spPr>
      </p:pic>
      <p:pic>
        <p:nvPicPr>
          <p:cNvPr id="4" name="Kuva 3" descr="University of Eastern Finland logo">
            <a:extLst>
              <a:ext uri="{FF2B5EF4-FFF2-40B4-BE49-F238E27FC236}">
                <a16:creationId xmlns:a16="http://schemas.microsoft.com/office/drawing/2014/main" id="{3A4A8D27-7932-4F40-88E1-E5EEB3F319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468263"/>
            <a:ext cx="3048000" cy="26543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3F31-9BD6-46C9-9BE2-26ADB445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Päivi Haltilahti and Kirsi Konttinen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1D08C-1FE5-4B0C-BF33-F1052374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BD8F-C9B3-4196-BC7D-630DB79E089C}" type="datetime1">
              <a:rPr lang="fi-FI" smtClean="0"/>
              <a:t>2.1.2026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38A428-FE3A-4184-AD9A-A82A8558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3E43-8BC8-48FB-A94B-C304C3541EE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18F550B2-ABCA-9D46-92B2-F84A6FC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49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The Middle Of Kno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FADE47-E883-4130-BCB8-FF11458DB0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00" y="495206"/>
            <a:ext cx="10923000" cy="6684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Where are we?</a:t>
            </a:r>
          </a:p>
        </p:txBody>
      </p:sp>
      <p:pic>
        <p:nvPicPr>
          <p:cNvPr id="6" name="Kuva 5" descr="Picture that includes the Map. Kuva, joka sisältää kartan. Suomi on kartassa nostettu esille. Suomen kartalla merkattu yliopistokaupungit Kuopio ja Joensuu. It reads &quot;We are in the middle of knowhere&quot; in the picture.">
            <a:extLst>
              <a:ext uri="{FF2B5EF4-FFF2-40B4-BE49-F238E27FC236}">
                <a16:creationId xmlns:a16="http://schemas.microsoft.com/office/drawing/2014/main" id="{97E15904-6571-4221-AC30-06408E63D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53" y="1273358"/>
            <a:ext cx="8138294" cy="48218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36FA-DFF8-4468-A28A-B523CBA7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Päivi Haltilahti and Kirsi Konttinen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4B20-F49E-445A-A226-05D0F6F5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2828-912D-482F-A548-48B0BA398E1C}" type="datetime1">
              <a:rPr lang="fi-FI" smtClean="0"/>
              <a:t>2.1.2026</a:t>
            </a:fld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E74B7C-CF9C-4A5A-A2F2-4D3370CB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3E43-8BC8-48FB-A94B-C304C3541EE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18F550B2-ABCA-9D46-92B2-F84A6FC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0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67408" y="2651314"/>
            <a:ext cx="10657184" cy="1555373"/>
          </a:xfrm>
        </p:spPr>
        <p:txBody>
          <a:bodyPr/>
          <a:lstStyle>
            <a:lvl1pPr>
              <a:lnSpc>
                <a:spcPts val="5040"/>
              </a:lnSpc>
              <a:defRPr sz="4000"/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a </a:t>
            </a:r>
            <a:r>
              <a:rPr lang="fi-FI" err="1"/>
              <a:t>presentation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67408" y="4240215"/>
            <a:ext cx="10657184" cy="345639"/>
          </a:xfrm>
        </p:spPr>
        <p:txBody>
          <a:bodyPr rIns="91440"/>
          <a:lstStyle>
            <a:lvl1pPr marL="0" indent="0">
              <a:buFontTx/>
              <a:buNone/>
              <a:defRPr sz="1600" i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GB"/>
              <a:t>Click to add Author of the presentation, Name of the event and date</a:t>
            </a:r>
          </a:p>
        </p:txBody>
      </p:sp>
      <p:pic>
        <p:nvPicPr>
          <p:cNvPr id="7" name="Kuva 6" descr="University of Eastern Finland logo">
            <a:extLst>
              <a:ext uri="{FF2B5EF4-FFF2-40B4-BE49-F238E27FC236}">
                <a16:creationId xmlns:a16="http://schemas.microsoft.com/office/drawing/2014/main" id="{5E555170-69CE-43CC-A417-E59AB77D3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-7079"/>
            <a:ext cx="2160240" cy="20118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B8AA9E5-608A-1E4C-B361-DE61F400D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08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87488" y="657227"/>
            <a:ext cx="10177131" cy="1008064"/>
          </a:xfrm>
        </p:spPr>
        <p:txBody>
          <a:bodyPr/>
          <a:lstStyle>
            <a:lvl1pPr>
              <a:defRPr sz="40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7488" y="1844677"/>
            <a:ext cx="5568619" cy="4147200"/>
          </a:xfrm>
        </p:spPr>
        <p:txBody>
          <a:bodyPr/>
          <a:lstStyle>
            <a:lvl1pPr marL="219071" indent="-219071">
              <a:buFont typeface="Wingdings" pitchFamily="2" charset="2"/>
              <a:buChar char="§"/>
              <a:defRPr sz="28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>
              <a:defRPr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>
              <a:defRPr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>
              <a:defRPr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12E130C-4CD1-428F-81B6-964A4E563D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7419" y="1843200"/>
            <a:ext cx="4417200" cy="414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B7851D-072C-409F-A5F1-F345B7D1D1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0AF355-A196-4F1C-BA2D-5D8801B56F7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6A49592-CE4E-4415-AE28-3EDA73059B33}" type="datetime1">
              <a:rPr lang="fi-FI" smtClean="0"/>
              <a:t>2.1.2026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C9C550-A97F-4AEC-9833-7AC3464543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210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87487" y="657227"/>
            <a:ext cx="10177200" cy="1008064"/>
          </a:xfrm>
        </p:spPr>
        <p:txBody>
          <a:bodyPr/>
          <a:lstStyle>
            <a:lvl1pPr>
              <a:defRPr/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487487" y="1844677"/>
            <a:ext cx="10177200" cy="4176713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1B90-3DB4-42AE-A02A-56B040B9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06E838-F137-447E-B833-0AA55671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9DD6-C383-46F6-AEAB-16B948B99250}" type="datetime1">
              <a:rPr lang="fi-FI" smtClean="0"/>
              <a:t>2.1.2026</a:t>
            </a:fld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BA5AC-0417-417B-9DAD-D4E3638D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 descr="Logo of University of Eastern Finland">
            <a:extLst>
              <a:ext uri="{FF2B5EF4-FFF2-40B4-BE49-F238E27FC236}">
                <a16:creationId xmlns:a16="http://schemas.microsoft.com/office/drawing/2014/main" id="{9911084A-5A10-43A7-BBB7-C7CCDFFD3AE6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85D33BF-DF81-4959-8790-6F7DA577204C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BD33B217-0100-44A7-96E1-B0B36202E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20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87488" y="657227"/>
            <a:ext cx="10177131" cy="1008064"/>
          </a:xfrm>
        </p:spPr>
        <p:txBody>
          <a:bodyPr/>
          <a:lstStyle>
            <a:lvl1pPr>
              <a:defRPr sz="40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487488" y="1844677"/>
            <a:ext cx="5568619" cy="4147200"/>
          </a:xfrm>
        </p:spPr>
        <p:txBody>
          <a:bodyPr/>
          <a:lstStyle>
            <a:lvl1pPr marL="219071" indent="-219071">
              <a:buFont typeface="Wingdings" pitchFamily="2" charset="2"/>
              <a:buChar char="§"/>
              <a:defRPr sz="2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12E130C-4CD1-428F-81B6-964A4E563D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47419" y="1843200"/>
            <a:ext cx="4417200" cy="414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insert</a:t>
            </a:r>
            <a:r>
              <a:rPr lang="fi-FI"/>
              <a:t> a </a:t>
            </a:r>
            <a:r>
              <a:rPr lang="fi-FI" err="1"/>
              <a:t>picture</a:t>
            </a:r>
            <a:r>
              <a:rPr lang="fi-FI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E5C76-121C-448D-9F68-E65E73259F6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88231-FDE9-41B6-9D5C-7B13305C9BE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2.1.2026</a:t>
            </a:fld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DB659-00AB-408E-BAA4-2222F11A14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87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96EF3593-8F7E-42CF-A585-674ADEC0C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7489" y="657227"/>
            <a:ext cx="10273140" cy="1008064"/>
          </a:xfrm>
        </p:spPr>
        <p:txBody>
          <a:bodyPr/>
          <a:lstStyle>
            <a:lvl1pPr>
              <a:defRPr/>
            </a:lvl1pPr>
          </a:lstStyle>
          <a:p>
            <a:r>
              <a:rPr lang="fi-FI" err="1">
                <a:solidFill>
                  <a:schemeClr val="accent2"/>
                </a:solidFill>
              </a:rPr>
              <a:t>Click</a:t>
            </a:r>
            <a:r>
              <a:rPr lang="fi-FI">
                <a:solidFill>
                  <a:schemeClr val="accent2"/>
                </a:solidFill>
              </a:rPr>
              <a:t> to </a:t>
            </a:r>
            <a:r>
              <a:rPr lang="fi-FI" err="1">
                <a:solidFill>
                  <a:schemeClr val="accent2"/>
                </a:solidFill>
              </a:rPr>
              <a:t>add</a:t>
            </a:r>
            <a:r>
              <a:rPr lang="fi-FI">
                <a:solidFill>
                  <a:schemeClr val="accent2"/>
                </a:solidFill>
              </a:rPr>
              <a:t> </a:t>
            </a:r>
            <a:r>
              <a:rPr lang="fi-FI" err="1">
                <a:solidFill>
                  <a:schemeClr val="accent2"/>
                </a:solidFill>
              </a:rPr>
              <a:t>title</a:t>
            </a:r>
            <a:endParaRPr lang="en-GB"/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05912155-B2A1-4884-92CB-B950ECED5820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1487487" y="1966590"/>
            <a:ext cx="10273139" cy="1381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a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AC4A70-4FD1-4DDA-B347-1C0BB731A0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A3530D-55B2-4B26-B10D-9AFA403119E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A147F75-DCBA-43BC-B231-B997442341A1}" type="datetime1">
              <a:rPr lang="fi-FI" smtClean="0"/>
              <a:t>2.1.2026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47887-6BC3-41E0-804F-0761D1346C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76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7C1323D-96E4-42E7-8669-040C8EB44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7488" y="657227"/>
            <a:ext cx="101772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981E9F-896D-4426-85CE-1AFBA0D5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13674-EB09-4FFC-9523-9DA62D6E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F5A8-C8B4-4925-960E-3E1CF865E129}" type="datetime1">
              <a:rPr lang="fi-FI" smtClean="0"/>
              <a:t>2.1.2026</a:t>
            </a:fld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C349D6-B045-425E-A180-6A4B8CBF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 descr="Logo of University of Eastern Finland">
            <a:extLst>
              <a:ext uri="{FF2B5EF4-FFF2-40B4-BE49-F238E27FC236}">
                <a16:creationId xmlns:a16="http://schemas.microsoft.com/office/drawing/2014/main" id="{E1FAB5EF-45B4-4FAF-959E-A3AC337201B8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98133D6E-B6FA-453E-B0C9-FB648F608BC4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8A2528DF-BE35-4F38-9D1B-67BAE1846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01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2895741D-55A6-4D26-88B2-DE0DBE9E5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96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lehti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4E2694E9-BF7F-491D-9672-2EE929EC0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2800" y="613548"/>
            <a:ext cx="11066400" cy="5443200"/>
            <a:chOff x="562800" y="613548"/>
            <a:chExt cx="11066400" cy="5443200"/>
          </a:xfrm>
        </p:grpSpPr>
        <p:sp>
          <p:nvSpPr>
            <p:cNvPr id="7" name="Suorakulmio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62800" y="613548"/>
              <a:ext cx="11066400" cy="5443200"/>
            </a:xfrm>
            <a:prstGeom prst="rect">
              <a:avLst/>
            </a:prstGeom>
            <a:solidFill>
              <a:srgbClr val="009F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fi-FI" sz="1680"/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C1992930-75A6-46C0-B658-B2FF4B29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600" y="1656087"/>
              <a:ext cx="10008801" cy="40271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599" y="878400"/>
            <a:ext cx="10008802" cy="777687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1FDAE47C-4FB2-4282-8099-61EC40F42E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336" y="1847438"/>
            <a:ext cx="9215329" cy="3613052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fi-FI"/>
              <a:t>Lisää alaotsikko napsauttamalla</a:t>
            </a:r>
          </a:p>
          <a:p>
            <a:pPr lvl="1"/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1E5D6C09-F3A9-420B-B448-B85AAA5B1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5457" y="6217199"/>
            <a:ext cx="6214573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/>
              <a:t>Esityksen nimi / Tekijä</a:t>
            </a:r>
          </a:p>
        </p:txBody>
      </p:sp>
      <p:sp>
        <p:nvSpPr>
          <p:cNvPr id="11" name="Päivämäärän paikkamerkki 2">
            <a:extLst>
              <a:ext uri="{FF2B5EF4-FFF2-40B4-BE49-F238E27FC236}">
                <a16:creationId xmlns:a16="http://schemas.microsoft.com/office/drawing/2014/main" id="{957F3E19-E77D-4318-BF6D-496D848AB1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60031" y="6217199"/>
            <a:ext cx="1238648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fld id="{23D1A131-9064-4D8D-92A1-81D67EB1834E}" type="datetime1">
              <a:rPr lang="fi-FI" smtClean="0"/>
              <a:pPr algn="r"/>
              <a:t>2.1.2026</a:t>
            </a:fld>
            <a:endParaRPr lang="fi-FI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D491A9F6-52F6-4122-B356-154772967F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678" y="6217199"/>
            <a:ext cx="61758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677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7488" y="657227"/>
            <a:ext cx="10128779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
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7488" y="1844677"/>
            <a:ext cx="10128779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432000" y="6217199"/>
            <a:ext cx="4704523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FDAD0391-EAEE-7843-BEA7-288335C8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02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0" r:id="rId3"/>
  </p:sldLayoutIdLst>
  <p:hf hdr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Font typeface="Wingdings" pitchFamily="2" charset="2"/>
        <a:buChar char="§"/>
        <a:defRPr sz="28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24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•"/>
        <a:defRPr sz="20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8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»"/>
        <a:defRPr sz="1600" b="0" i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Otsikko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487488" y="657227"/>
            <a:ext cx="10177199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1027" name="Rectangle 3" descr="Sisältö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487487" y="1844676"/>
            <a:ext cx="10177200" cy="41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201B5D9D-32F8-420B-A119-93039E2A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3172" y="6217199"/>
            <a:ext cx="625194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/>
              <a:t>Päivi Haltilahti and Kirsi Konttinen</a:t>
            </a:r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21F258-BC22-4053-B6F4-DA7B6909D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02041" y="6215924"/>
            <a:ext cx="10409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A1B9645-955D-4456-B9E8-E6ACD76C3DCC}" type="datetime1">
              <a:rPr lang="fi-FI" smtClean="0"/>
              <a:t>2.1.2026</a:t>
            </a:fld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98F9103E-9854-4552-ABB5-F3417E13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3040" y="6215924"/>
            <a:ext cx="61758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431371" y="6215924"/>
            <a:ext cx="4704523" cy="288000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D9C35FBA-2021-8F42-B6EE-3DA741C8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42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8" r:id="rId6"/>
    <p:sldLayoutId id="2147483679" r:id="rId7"/>
  </p:sldLayoutIdLst>
  <p:hf hdr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Font typeface="Wingdings" pitchFamily="2" charset="2"/>
        <a:buChar char="§"/>
        <a:defRPr sz="28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24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•"/>
        <a:defRPr sz="20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8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»"/>
        <a:defRPr sz="16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7292" y="2824132"/>
            <a:ext cx="10657416" cy="69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7292" y="3479205"/>
            <a:ext cx="10657416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/</a:t>
            </a:r>
            <a:r>
              <a:rPr lang="fi-FI" err="1"/>
              <a:t>text</a:t>
            </a:r>
            <a:endParaRPr lang="fi-FI"/>
          </a:p>
        </p:txBody>
      </p:sp>
      <p:sp>
        <p:nvSpPr>
          <p:cNvPr id="16" name="Tekstiruutu 15"/>
          <p:cNvSpPr txBox="1"/>
          <p:nvPr/>
        </p:nvSpPr>
        <p:spPr>
          <a:xfrm>
            <a:off x="431371" y="6217200"/>
            <a:ext cx="4704523" cy="28800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sp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FEC21096-5745-4587-AAF1-4FA0C90BC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2000" y="6217199"/>
            <a:ext cx="6253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/>
              <a:t>Päivi Haltilahti and Kirsi Konttinen</a:t>
            </a:r>
          </a:p>
        </p:txBody>
      </p:sp>
      <p:sp>
        <p:nvSpPr>
          <p:cNvPr id="15" name="Päivämäärän paikkamerkki 2">
            <a:extLst>
              <a:ext uri="{FF2B5EF4-FFF2-40B4-BE49-F238E27FC236}">
                <a16:creationId xmlns:a16="http://schemas.microsoft.com/office/drawing/2014/main" id="{46225150-54C7-4A08-B06D-1382B9545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01600" y="6217199"/>
            <a:ext cx="10409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F9FFBB0-3875-465A-9720-5FF6A6770778}" type="datetime1">
              <a:rPr lang="fi-FI" smtClean="0"/>
              <a:t>2.1.2026</a:t>
            </a:fld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C83E7D4A-667A-4582-916F-91E8C7FC1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000" y="6217199"/>
            <a:ext cx="61758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3836E4BB-6822-4C48-8978-A0DE7161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42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None/>
        <a:defRPr sz="2800" b="0" i="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434329" indent="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None/>
        <a:defRPr>
          <a:solidFill>
            <a:srgbClr val="353535"/>
          </a:solidFill>
          <a:latin typeface="+mn-lt"/>
        </a:defRPr>
      </a:lvl2pPr>
      <a:lvl3pPr marL="967716" indent="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None/>
        <a:defRPr sz="1920">
          <a:solidFill>
            <a:srgbClr val="353535"/>
          </a:solidFill>
          <a:latin typeface="+mn-lt"/>
        </a:defRPr>
      </a:lvl3pPr>
      <a:lvl4pPr marL="1396330" indent="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None/>
        <a:defRPr sz="1680">
          <a:solidFill>
            <a:srgbClr val="353535"/>
          </a:solidFill>
          <a:latin typeface="+mn-lt"/>
        </a:defRPr>
      </a:lvl4pPr>
      <a:lvl5pPr marL="1821134" indent="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None/>
        <a:defRPr sz="1680">
          <a:solidFill>
            <a:srgbClr val="353535"/>
          </a:solidFill>
          <a:latin typeface="+mn-lt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on paikkamerkki 4">
            <a:extLst>
              <a:ext uri="{FF2B5EF4-FFF2-40B4-BE49-F238E27FC236}">
                <a16:creationId xmlns:a16="http://schemas.microsoft.com/office/drawing/2014/main" id="{DE9C5905-11AF-4A81-B918-31596631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00" y="365125"/>
            <a:ext cx="10274398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911E493-C6E1-4F25-82FE-640647329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6800" y="1825625"/>
            <a:ext cx="10274398" cy="4107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198E355-A7E0-4858-BF2F-D2C9A14EBCDA}"/>
              </a:ext>
            </a:extLst>
          </p:cNvPr>
          <p:cNvSpPr txBox="1"/>
          <p:nvPr/>
        </p:nvSpPr>
        <p:spPr>
          <a:xfrm>
            <a:off x="431371" y="6217200"/>
            <a:ext cx="4704523" cy="28800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spAutoFit/>
          </a:bodyPr>
          <a:lstStyle/>
          <a:p>
            <a:r>
              <a:rPr lang="fi-FI"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1400" spc="-1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14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3F5C535-0370-4080-BB9D-023BC87A8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2000" y="6217200"/>
            <a:ext cx="6253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fi-FI"/>
              <a:t>Päivi Haltilahti and Kirsi Konttinen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A45D08-D7BD-4296-8D1D-D35BD3F37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01600" y="6217200"/>
            <a:ext cx="10404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C0584D3-6B8E-4160-9310-9470B49A189A}" type="datetime1">
              <a:rPr lang="fi-FI" smtClean="0"/>
              <a:t>2.1.2026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871E3D4-4CC6-49C2-9ED5-54B7010E0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000" y="6217200"/>
            <a:ext cx="6192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DA13E43-8BC8-48FB-A94B-C304C3541EE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63C0CE2-764E-EA45-B55A-F7E46D2E4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/>
  <p:txStyles>
    <p:titleStyle>
      <a:lvl1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400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26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53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879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05" algn="l" rtl="0" eaLnBrk="1" fontAlgn="base" hangingPunct="1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1" indent="-219071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•"/>
        <a:defRPr sz="2800">
          <a:solidFill>
            <a:srgbClr val="353535"/>
          </a:solidFill>
          <a:latin typeface="+mn-lt"/>
          <a:ea typeface="+mn-ea"/>
          <a:cs typeface="+mn-cs"/>
        </a:defRPr>
      </a:lvl1pPr>
      <a:lvl2pPr marL="752457" indent="-318128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–"/>
        <a:defRPr sz="2400">
          <a:solidFill>
            <a:srgbClr val="353535"/>
          </a:solidFill>
          <a:latin typeface="+mn-lt"/>
        </a:defRPr>
      </a:lvl2pPr>
      <a:lvl3pPr marL="1181070" indent="-213355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•"/>
        <a:defRPr sz="2000">
          <a:solidFill>
            <a:srgbClr val="353535"/>
          </a:solidFill>
          <a:latin typeface="+mn-lt"/>
        </a:defRPr>
      </a:lvl3pPr>
      <a:lvl4pPr marL="1605876" indent="-209545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–"/>
        <a:defRPr sz="1800">
          <a:solidFill>
            <a:srgbClr val="353535"/>
          </a:solidFill>
          <a:latin typeface="+mn-lt"/>
        </a:defRPr>
      </a:lvl4pPr>
      <a:lvl5pPr marL="2047825" indent="-226690" algn="l" rtl="0" eaLnBrk="1" fontAlgn="base" hangingPunct="1">
        <a:spcBef>
          <a:spcPct val="0"/>
        </a:spcBef>
        <a:spcAft>
          <a:spcPct val="30000"/>
        </a:spcAft>
        <a:buClr>
          <a:schemeClr val="accent2"/>
        </a:buClr>
        <a:buChar char="»"/>
        <a:defRPr sz="1600">
          <a:solidFill>
            <a:srgbClr val="353535"/>
          </a:solidFill>
          <a:latin typeface="+mn-lt"/>
        </a:defRPr>
      </a:lvl5pPr>
      <a:lvl6pPr marL="2596451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077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04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330" indent="-226690" algn="l" rtl="0" eaLnBrk="1" fontAlgn="base" hangingPunct="1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amu.uef.fi/en/new-students-orientation/" TargetMode="External"/><Relationship Id="rId2" Type="http://schemas.openxmlformats.org/officeDocument/2006/relationships/hyperlink" Target="https://kamu.uef.fi/en/tietopankki/new-students/orientation-for-international-students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kamu.uef.fi/en/tietopankki/planning-and-completing-studies/study-coordinators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paivi.haltilahti@uef.fi" TargetMode="External"/><Relationship Id="rId7" Type="http://schemas.openxmlformats.org/officeDocument/2006/relationships/image" Target="../media/image9.svg"/><Relationship Id="rId2" Type="http://schemas.openxmlformats.org/officeDocument/2006/relationships/hyperlink" Target="mailto:kirsi.konttinen@uef.fi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tools/electronic-exam-facilities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kamu.uef.fi/en/tools/electronic-exam-facilities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amu.uef.fi/en/tools/electronic-plagiarism-detection-tool/" TargetMode="External"/><Relationship Id="rId2" Type="http://schemas.openxmlformats.org/officeDocument/2006/relationships/hyperlink" Target="https://kamu.uef.fi/en/tietopankki/students-rights-and-obligations/the-use-of-ai-in-teaching-and-research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opiskelu@uef.fi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uef.sharepoint.com/sites/peppihandbook/SitePages/Course-Feedback.aspx" TargetMode="External"/><Relationship Id="rId2" Type="http://schemas.openxmlformats.org/officeDocument/2006/relationships/hyperlink" Target="https://kamu.uef.fi/en/have-a-say-and-give-feedbac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tietopankki/students-rights-and-obligations/inappropriate-treatment-and-harassment/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kamu.uef.fi/en/tietopankki/students-rights-and-obligations/" TargetMode="Externa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tietopankki/students-rights-and-obligations/ethical-guidelines-for-teaching-and-studying/" TargetMode="Externa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kamu.uef.fi/en/tietopankki/students-rights-and-obligations/accessibility-in-studies/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kamu.uef.fi/en/tietopankki/students-rights-and-obligations/individual-arrangements/" TargetMode="External"/><Relationship Id="rId2" Type="http://schemas.openxmlformats.org/officeDocument/2006/relationships/hyperlink" Target="https://kamu.uef.fi/en/tietopankki/students-rights-and-obligations/accessibility-in-studies/" TargetMode="Externa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tietopankki/students-rights-and-obligations/individual-arrangements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kamu.uef.fi/en/tietopankki/assistance-advice-and-crisis-situations/help-in-crises/" TargetMode="External"/><Relationship Id="rId2" Type="http://schemas.openxmlformats.org/officeDocument/2006/relationships/hyperlink" Target="https://kamu.uef.fi/en/tietopankki/student-life-and-well-being/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amu.uef.fi/en/tietopankki/planning-and-completing-studies/distance-and-online-learning/" TargetMode="External"/><Relationship Id="rId2" Type="http://schemas.openxmlformats.org/officeDocument/2006/relationships/hyperlink" Target="https://kamu.uef.fi/en/tietopankki/new-students/uef-digistart-course-for-new-studen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2EAD3F-CE3D-4D80-8104-1869838D09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</a:t>
            </a:r>
            <a:r>
              <a:rPr lang="fi-FI" dirty="0" err="1"/>
              <a:t>Studying</a:t>
            </a:r>
            <a:r>
              <a:rPr lang="fi-FI" dirty="0"/>
              <a:t> at UEF 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18EC9F-BD6E-422C-BFAF-BF59E3BF0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Orientation for International Students</a:t>
            </a:r>
          </a:p>
          <a:p>
            <a:r>
              <a:rPr lang="en-GB" b="1" dirty="0">
                <a:latin typeface="+mn-lt"/>
              </a:rPr>
              <a:t>Kirsi Konttinen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Spring Semester 2026</a:t>
            </a:r>
            <a:endParaRPr lang="fi-FI" b="1" dirty="0">
              <a:latin typeface="+mn-lt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489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393" y="145279"/>
            <a:ext cx="10177131" cy="1130666"/>
          </a:xfrm>
        </p:spPr>
        <p:txBody>
          <a:bodyPr/>
          <a:lstStyle/>
          <a:p>
            <a:r>
              <a:rPr lang="fi-FI"/>
              <a:t>How to </a:t>
            </a:r>
            <a:r>
              <a:rPr lang="fi-FI" err="1"/>
              <a:t>Start</a:t>
            </a:r>
            <a:r>
              <a:rPr lang="fi-FI"/>
              <a:t> </a:t>
            </a:r>
            <a:r>
              <a:rPr lang="fi-FI" err="1"/>
              <a:t>Your</a:t>
            </a:r>
            <a:r>
              <a:rPr lang="fi-FI"/>
              <a:t> </a:t>
            </a:r>
            <a:r>
              <a:rPr lang="fi-FI" err="1"/>
              <a:t>Studies</a:t>
            </a:r>
            <a:r>
              <a:rPr lang="fi-FI"/>
              <a:t>?</a:t>
            </a:r>
            <a:br>
              <a:rPr lang="fi-FI"/>
            </a:br>
            <a:r>
              <a:rPr lang="fi-FI" sz="1800" u="sng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ExtraBold" panose="020B0906030804020204" pitchFamily="34" charset="0"/>
                <a:cs typeface="Times New Roman" panose="02020603050405020304" pitchFamily="18" charset="0"/>
                <a:hlinkClick r:id="rId2"/>
              </a:rPr>
              <a:t>https://kamu.</a:t>
            </a:r>
            <a:r>
              <a:rPr lang="fi-FI" sz="1800" b="0" u="sng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 ExtraBold" panose="020B0906030804020204" pitchFamily="34" charset="0"/>
                <a:cs typeface="Times New Roman" panose="02020603050405020304" pitchFamily="18" charset="0"/>
                <a:hlinkClick r:id="rId2"/>
              </a:rPr>
              <a:t>uef</a:t>
            </a:r>
            <a:r>
              <a:rPr lang="fi-FI" sz="1800" b="0" u="sng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ExtraBold" panose="020B090603080402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fi-FI" sz="1800" u="sng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ExtraBold" panose="020B0906030804020204" pitchFamily="34" charset="0"/>
                <a:cs typeface="Times New Roman" panose="02020603050405020304" pitchFamily="18" charset="0"/>
                <a:hlinkClick r:id="rId2"/>
              </a:rPr>
              <a:t>fi/en/tietopankki/new-students/orientation-for-international-students/</a:t>
            </a:r>
            <a:r>
              <a:rPr lang="fi-FI" sz="1800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 </a:t>
            </a:r>
            <a:br>
              <a:rPr lang="fi-FI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4000"/>
            </a:br>
            <a:br>
              <a:rPr lang="fi-FI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36" y="1355324"/>
            <a:ext cx="10010954" cy="5004600"/>
          </a:xfrm>
        </p:spPr>
        <p:txBody>
          <a:bodyPr/>
          <a:lstStyle/>
          <a:p>
            <a:pPr marL="0" indent="0">
              <a:buNone/>
            </a:pPr>
            <a:r>
              <a:rPr lang="fi-FI" sz="2400" b="1" dirty="0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Join </a:t>
            </a:r>
            <a:r>
              <a:rPr lang="fi-FI" sz="2400" b="1" dirty="0" err="1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fi-FI" sz="2400" b="1" dirty="0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orientation</a:t>
            </a:r>
            <a:r>
              <a:rPr lang="fi-FI" sz="2400" b="1" dirty="0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!</a:t>
            </a:r>
          </a:p>
          <a:p>
            <a:pPr marL="0" indent="0">
              <a:buNone/>
            </a:pPr>
            <a:endParaRPr lang="fi-FI" sz="2400" b="1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fi-FI" sz="2000" b="1" dirty="0">
                <a:latin typeface="Open Sans"/>
                <a:ea typeface="Open Sans"/>
                <a:cs typeface="Open Sans"/>
              </a:rPr>
              <a:t>1. Study 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orientation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material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endParaRPr lang="en-US" sz="2000" dirty="0"/>
          </a:p>
          <a:p>
            <a:pPr marL="558800" lvl="1" indent="-342900"/>
            <a:r>
              <a:rPr lang="fi-FI" sz="2000" dirty="0">
                <a:latin typeface="Open Sans"/>
                <a:ea typeface="Open Sans"/>
                <a:cs typeface="Open Sans"/>
              </a:rPr>
              <a:t>in Kamu </a:t>
            </a:r>
            <a:r>
              <a:rPr lang="fi-FI" sz="2000" dirty="0">
                <a:latin typeface="Open Sans"/>
                <a:ea typeface="Open Sans"/>
                <a:cs typeface="Open Sans"/>
                <a:hlinkClick r:id="rId3"/>
              </a:rPr>
              <a:t>https://kamu.uef.fi/en/new-students-orientation/</a:t>
            </a:r>
            <a:r>
              <a:rPr lang="fi-FI" sz="2000" dirty="0">
                <a:latin typeface="Open Sans"/>
                <a:ea typeface="Open Sans"/>
                <a:cs typeface="Open Sans"/>
              </a:rPr>
              <a:t> </a:t>
            </a:r>
            <a:endParaRPr lang="fi-FI" sz="2000" dirty="0"/>
          </a:p>
          <a:p>
            <a:pPr marL="0" indent="0">
              <a:buNone/>
            </a:pPr>
            <a:r>
              <a:rPr lang="fi-FI" sz="2000" b="1" dirty="0">
                <a:latin typeface="Open Sans"/>
                <a:ea typeface="Open Sans"/>
                <a:cs typeface="Open Sans"/>
              </a:rPr>
              <a:t>2. Join 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 general 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orientation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</a:p>
          <a:p>
            <a:pPr marL="558800" lvl="1" indent="-342900"/>
            <a:r>
              <a:rPr lang="fi-FI" sz="2000" dirty="0">
                <a:latin typeface="Open Sans"/>
                <a:ea typeface="Open Sans"/>
                <a:cs typeface="Open Sans"/>
              </a:rPr>
              <a:t>webinars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000" dirty="0">
                <a:latin typeface="Open Sans"/>
                <a:ea typeface="Open Sans"/>
                <a:cs typeface="Open Sans"/>
              </a:rPr>
              <a:t>at 12-16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local</a:t>
            </a:r>
            <a:r>
              <a:rPr lang="fi-FI" sz="2000" dirty="0">
                <a:latin typeface="Open Sans"/>
                <a:ea typeface="Open Sans"/>
                <a:cs typeface="Open Sans"/>
              </a:rPr>
              <a:t> 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time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 (EEST, UTC +2) on 7 and 8 Jan, and</a:t>
            </a:r>
            <a:endParaRPr lang="fi-FI" sz="2000" dirty="0"/>
          </a:p>
          <a:p>
            <a:pPr marL="558800" lvl="1" indent="-342900"/>
            <a:r>
              <a:rPr lang="fi-FI" sz="2000" dirty="0" err="1">
                <a:latin typeface="Open Sans"/>
                <a:ea typeface="Open Sans"/>
                <a:cs typeface="Open Sans"/>
              </a:rPr>
              <a:t>face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-to-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face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on campus at 12-16 on 9 Jan</a:t>
            </a:r>
            <a:br>
              <a:rPr lang="fi-FI" sz="2000" dirty="0"/>
            </a:br>
            <a:endParaRPr lang="fi-FI" sz="2000" dirty="0"/>
          </a:p>
          <a:p>
            <a:pPr marL="0" indent="0">
              <a:buNone/>
            </a:pPr>
            <a:r>
              <a:rPr lang="fi-FI" sz="2000" b="1" dirty="0">
                <a:latin typeface="Open Sans"/>
                <a:ea typeface="Open Sans"/>
                <a:cs typeface="Open Sans"/>
              </a:rPr>
              <a:t>3. 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Follow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orientation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webinar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of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field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if</a:t>
            </a:r>
            <a:r>
              <a:rPr lang="fi-FI" sz="2000" b="1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b="1" dirty="0" err="1">
                <a:latin typeface="Open Sans"/>
                <a:ea typeface="Open Sans"/>
                <a:cs typeface="Open Sans"/>
              </a:rPr>
              <a:t>organised</a:t>
            </a:r>
            <a:endParaRPr lang="fi-FI" sz="2000" b="1" dirty="0">
              <a:latin typeface="Open Sans"/>
              <a:ea typeface="Open Sans"/>
              <a:cs typeface="Open Sans"/>
            </a:endParaRPr>
          </a:p>
          <a:p>
            <a:pPr lvl="1"/>
            <a:r>
              <a:rPr lang="fi-FI" sz="2000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programme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coordinator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has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sent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schedule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and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link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for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orientation</a:t>
            </a:r>
            <a:r>
              <a:rPr lang="fi-FI" sz="2000" dirty="0">
                <a:latin typeface="Open Sans"/>
                <a:ea typeface="Open Sans"/>
                <a:cs typeface="Open Sans"/>
              </a:rPr>
              <a:t> 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meeting</a:t>
            </a:r>
            <a:r>
              <a:rPr lang="fi-FI" sz="2000" dirty="0">
                <a:latin typeface="Open Sans"/>
                <a:ea typeface="Open Sans"/>
                <a:cs typeface="Open Sans"/>
              </a:rPr>
              <a:t>(s) of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000" dirty="0" err="1">
                <a:latin typeface="Open Sans"/>
                <a:ea typeface="Open Sans"/>
                <a:cs typeface="Open Sans"/>
              </a:rPr>
              <a:t>field</a:t>
            </a:r>
            <a:endParaRPr lang="fi-FI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fi-FI" sz="2400" b="1" dirty="0"/>
          </a:p>
          <a:p>
            <a:pPr marL="0" indent="0">
              <a:buNone/>
            </a:pPr>
            <a:endParaRPr lang="fi-FI" sz="2400" b="1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D0C2486-631F-4830-9C92-66EC687476D5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83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71" y="398914"/>
            <a:ext cx="10270534" cy="1008064"/>
          </a:xfrm>
        </p:spPr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How to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Start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Your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Studies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64" y="1693889"/>
            <a:ext cx="12068564" cy="5164111"/>
          </a:xfrm>
        </p:spPr>
        <p:txBody>
          <a:bodyPr/>
          <a:lstStyle/>
          <a:p>
            <a:pPr marL="0" indent="0">
              <a:buNone/>
            </a:pPr>
            <a:r>
              <a:rPr lang="fi-FI" b="1">
                <a:solidFill>
                  <a:srgbClr val="7030A0"/>
                </a:solidFill>
              </a:rPr>
              <a:t>Exchange </a:t>
            </a:r>
            <a:r>
              <a:rPr lang="fi-FI" b="1" err="1">
                <a:solidFill>
                  <a:srgbClr val="7030A0"/>
                </a:solidFill>
              </a:rPr>
              <a:t>students</a:t>
            </a:r>
            <a:endParaRPr lang="fi-FI" b="1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i-FI" b="1"/>
          </a:p>
          <a:p>
            <a:pPr marL="218440" indent="-218440"/>
            <a:r>
              <a:rPr lang="fi-FI" err="1"/>
              <a:t>Your</a:t>
            </a:r>
            <a:r>
              <a:rPr lang="fi-FI"/>
              <a:t> </a:t>
            </a:r>
            <a:r>
              <a:rPr lang="fi-FI" b="1"/>
              <a:t>Learning </a:t>
            </a:r>
            <a:r>
              <a:rPr lang="fi-FI" b="1" err="1"/>
              <a:t>Agreement</a:t>
            </a:r>
            <a:r>
              <a:rPr lang="fi-FI" b="1"/>
              <a:t> </a:t>
            </a:r>
            <a:r>
              <a:rPr lang="fi-FI"/>
              <a:t>is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starting</a:t>
            </a:r>
            <a:r>
              <a:rPr lang="fi-FI"/>
              <a:t> </a:t>
            </a:r>
            <a:r>
              <a:rPr lang="fi-FI" err="1"/>
              <a:t>point</a:t>
            </a:r>
            <a:r>
              <a:rPr lang="fi-FI"/>
              <a:t>. </a:t>
            </a:r>
          </a:p>
          <a:p>
            <a:pPr marL="218440" indent="-218440"/>
            <a:r>
              <a:rPr lang="fi-FI" err="1">
                <a:latin typeface="Open Sans"/>
                <a:ea typeface="Open Sans"/>
                <a:cs typeface="Open Sans"/>
              </a:rPr>
              <a:t>You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can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b="1" err="1">
                <a:latin typeface="Open Sans"/>
                <a:ea typeface="Open Sans"/>
                <a:cs typeface="Open Sans"/>
              </a:rPr>
              <a:t>register</a:t>
            </a:r>
            <a:r>
              <a:rPr lang="fi-FI" b="1">
                <a:latin typeface="Open Sans"/>
                <a:ea typeface="Open Sans"/>
                <a:cs typeface="Open Sans"/>
              </a:rPr>
              <a:t> for </a:t>
            </a:r>
            <a:r>
              <a:rPr lang="fi-FI" b="1" err="1">
                <a:latin typeface="Open Sans"/>
                <a:ea typeface="Open Sans"/>
                <a:cs typeface="Open Sans"/>
              </a:rPr>
              <a:t>the</a:t>
            </a:r>
            <a:r>
              <a:rPr lang="fi-FI" b="1">
                <a:latin typeface="Open Sans"/>
                <a:ea typeface="Open Sans"/>
                <a:cs typeface="Open Sans"/>
              </a:rPr>
              <a:t> </a:t>
            </a:r>
            <a:r>
              <a:rPr lang="fi-FI" b="1" err="1">
                <a:latin typeface="Open Sans"/>
                <a:ea typeface="Open Sans"/>
                <a:cs typeface="Open Sans"/>
              </a:rPr>
              <a:t>courses</a:t>
            </a:r>
            <a:r>
              <a:rPr lang="fi-FI" b="1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you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have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listed</a:t>
            </a:r>
            <a:r>
              <a:rPr lang="fi-FI">
                <a:latin typeface="Open Sans"/>
                <a:ea typeface="Open Sans"/>
                <a:cs typeface="Open Sans"/>
              </a:rPr>
              <a:t> in </a:t>
            </a:r>
            <a:r>
              <a:rPr lang="fi-FI" err="1">
                <a:latin typeface="Open Sans"/>
                <a:ea typeface="Open Sans"/>
                <a:cs typeface="Open Sans"/>
              </a:rPr>
              <a:t>your</a:t>
            </a:r>
            <a:r>
              <a:rPr lang="fi-FI">
                <a:latin typeface="Open Sans"/>
                <a:ea typeface="Open Sans"/>
                <a:cs typeface="Open Sans"/>
              </a:rPr>
              <a:t> LA and </a:t>
            </a:r>
            <a:r>
              <a:rPr lang="fi-FI" err="1">
                <a:latin typeface="Open Sans"/>
                <a:ea typeface="Open Sans"/>
                <a:cs typeface="Open Sans"/>
              </a:rPr>
              <a:t>make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your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schedule</a:t>
            </a:r>
            <a:r>
              <a:rPr lang="fi-FI">
                <a:latin typeface="Open Sans"/>
                <a:ea typeface="Open Sans"/>
                <a:cs typeface="Open Sans"/>
              </a:rPr>
              <a:t> in Peppi. </a:t>
            </a:r>
            <a:r>
              <a:rPr lang="fi-FI" err="1">
                <a:latin typeface="Open Sans"/>
                <a:ea typeface="Open Sans"/>
                <a:cs typeface="Open Sans"/>
              </a:rPr>
              <a:t>You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can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see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your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timetable</a:t>
            </a:r>
            <a:r>
              <a:rPr lang="fi-FI">
                <a:latin typeface="Open Sans"/>
                <a:ea typeface="Open Sans"/>
                <a:cs typeface="Open Sans"/>
              </a:rPr>
              <a:t> in </a:t>
            </a:r>
            <a:r>
              <a:rPr lang="fi-FI" err="1">
                <a:latin typeface="Open Sans"/>
                <a:ea typeface="Open Sans"/>
                <a:cs typeface="Open Sans"/>
              </a:rPr>
              <a:t>Tuudo</a:t>
            </a:r>
            <a:r>
              <a:rPr lang="fi-FI">
                <a:latin typeface="Open Sans"/>
                <a:ea typeface="Open Sans"/>
                <a:cs typeface="Open Sans"/>
              </a:rPr>
              <a:t>, </a:t>
            </a:r>
            <a:r>
              <a:rPr lang="fi-FI" err="1">
                <a:latin typeface="Open Sans"/>
                <a:ea typeface="Open Sans"/>
                <a:cs typeface="Open Sans"/>
              </a:rPr>
              <a:t>too</a:t>
            </a:r>
            <a:r>
              <a:rPr lang="fi-FI">
                <a:latin typeface="Open Sans"/>
                <a:ea typeface="Open Sans"/>
                <a:cs typeface="Open Sans"/>
              </a:rPr>
              <a:t>. </a:t>
            </a:r>
            <a:endParaRPr lang="fi-FI"/>
          </a:p>
          <a:p>
            <a:pPr marL="218440" indent="-218440"/>
            <a:r>
              <a:rPr lang="fi-FI"/>
              <a:t>If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wish</a:t>
            </a:r>
            <a:r>
              <a:rPr lang="fi-FI"/>
              <a:t> to </a:t>
            </a:r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courses</a:t>
            </a:r>
            <a:r>
              <a:rPr lang="fi-FI"/>
              <a:t>, </a:t>
            </a:r>
            <a:r>
              <a:rPr lang="fi-FI" err="1"/>
              <a:t>please</a:t>
            </a:r>
            <a:r>
              <a:rPr lang="fi-FI"/>
              <a:t> </a:t>
            </a:r>
            <a:r>
              <a:rPr lang="fi-FI" err="1"/>
              <a:t>talk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departmental</a:t>
            </a:r>
            <a:r>
              <a:rPr lang="fi-FI"/>
              <a:t> </a:t>
            </a:r>
            <a:r>
              <a:rPr lang="fi-FI" err="1"/>
              <a:t>coordinator</a:t>
            </a:r>
            <a:r>
              <a:rPr lang="fi-FI"/>
              <a:t> for exchange </a:t>
            </a:r>
            <a:r>
              <a:rPr lang="fi-FI" err="1"/>
              <a:t>studies</a:t>
            </a:r>
            <a:r>
              <a:rPr lang="fi-FI"/>
              <a:t>. </a:t>
            </a:r>
            <a:r>
              <a:rPr lang="fi-FI">
                <a:hlinkClick r:id="rId2"/>
              </a:rPr>
              <a:t>https://kamu.uef.fi/en/tietopankki/planning-and-completing-studies/study-coordinators/</a:t>
            </a:r>
            <a:r>
              <a:rPr lang="fi-FI"/>
              <a:t> </a:t>
            </a:r>
          </a:p>
          <a:p>
            <a:pPr marL="0" indent="0">
              <a:buNone/>
            </a:pPr>
            <a:endParaRPr lang="fi-FI" sz="2000" b="1"/>
          </a:p>
          <a:p>
            <a:pPr marL="218440" indent="-218440"/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306FF4-F5E4-4B8F-BD84-A969AB6E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9835116" y="287020"/>
            <a:ext cx="2125720" cy="1995786"/>
          </a:xfrm>
        </p:spPr>
      </p:pic>
    </p:spTree>
    <p:extLst>
      <p:ext uri="{BB962C8B-B14F-4D97-AF65-F5344CB8AC3E}">
        <p14:creationId xmlns:p14="http://schemas.microsoft.com/office/powerpoint/2010/main" val="264477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71" y="398914"/>
            <a:ext cx="10270534" cy="1008064"/>
          </a:xfrm>
        </p:spPr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How to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Start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Your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Studies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01" y="1422258"/>
            <a:ext cx="11922074" cy="4569619"/>
          </a:xfrm>
        </p:spPr>
        <p:txBody>
          <a:bodyPr/>
          <a:lstStyle/>
          <a:p>
            <a:pPr marL="0" indent="0">
              <a:buNone/>
            </a:pPr>
            <a:r>
              <a:rPr lang="fi-FI" sz="2400" b="1" dirty="0" err="1">
                <a:solidFill>
                  <a:srgbClr val="7030A0"/>
                </a:solidFill>
              </a:rPr>
              <a:t>Bachelor’s</a:t>
            </a:r>
            <a:r>
              <a:rPr lang="fi-FI" sz="2400" b="1" dirty="0">
                <a:solidFill>
                  <a:srgbClr val="7030A0"/>
                </a:solidFill>
              </a:rPr>
              <a:t> and </a:t>
            </a:r>
            <a:r>
              <a:rPr lang="fi-FI" sz="2400" b="1" dirty="0" err="1">
                <a:solidFill>
                  <a:srgbClr val="7030A0"/>
                </a:solidFill>
              </a:rPr>
              <a:t>Master’s</a:t>
            </a:r>
            <a:r>
              <a:rPr lang="fi-FI" sz="2400" b="1" dirty="0">
                <a:solidFill>
                  <a:srgbClr val="7030A0"/>
                </a:solidFill>
              </a:rPr>
              <a:t> </a:t>
            </a:r>
            <a:r>
              <a:rPr lang="fi-FI" sz="2400" b="1" dirty="0" err="1">
                <a:solidFill>
                  <a:srgbClr val="7030A0"/>
                </a:solidFill>
              </a:rPr>
              <a:t>degree</a:t>
            </a:r>
            <a:r>
              <a:rPr lang="fi-FI" sz="2400" b="1" dirty="0">
                <a:solidFill>
                  <a:srgbClr val="7030A0"/>
                </a:solidFill>
              </a:rPr>
              <a:t> </a:t>
            </a:r>
            <a:r>
              <a:rPr lang="fi-FI" sz="2400" b="1" dirty="0" err="1">
                <a:solidFill>
                  <a:srgbClr val="7030A0"/>
                </a:solidFill>
              </a:rPr>
              <a:t>students</a:t>
            </a:r>
            <a:r>
              <a:rPr lang="fi-FI" sz="2400" b="1" dirty="0"/>
              <a:t>: </a:t>
            </a:r>
            <a:r>
              <a:rPr lang="fi-FI" sz="2400" b="1" dirty="0" err="1"/>
              <a:t>Degree</a:t>
            </a:r>
            <a:r>
              <a:rPr lang="fi-FI" sz="2400" b="1" dirty="0"/>
              <a:t> </a:t>
            </a:r>
            <a:r>
              <a:rPr lang="fi-FI" sz="2400" b="1" dirty="0" err="1"/>
              <a:t>Structure</a:t>
            </a:r>
            <a:endParaRPr lang="fi-FI" sz="2400" b="1" dirty="0"/>
          </a:p>
          <a:p>
            <a:pPr marL="0" indent="0">
              <a:buNone/>
            </a:pPr>
            <a:endParaRPr lang="fi-FI" sz="2400" b="1" dirty="0"/>
          </a:p>
          <a:p>
            <a:pPr marL="218440" indent="-218440"/>
            <a:r>
              <a:rPr lang="fi-FI" sz="2400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programme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coordinator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can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advise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with</a:t>
            </a:r>
            <a:r>
              <a:rPr lang="fi-FI" sz="24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structure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of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programme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: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what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take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when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</a:t>
            </a:r>
          </a:p>
          <a:p>
            <a:pPr marL="218440" indent="-218440"/>
            <a:r>
              <a:rPr lang="fi-FI" sz="2400" dirty="0" err="1"/>
              <a:t>major</a:t>
            </a:r>
            <a:r>
              <a:rPr lang="fi-FI" sz="2400" dirty="0"/>
              <a:t> </a:t>
            </a:r>
            <a:r>
              <a:rPr lang="fi-FI" sz="2400" dirty="0" err="1"/>
              <a:t>subject</a:t>
            </a:r>
            <a:r>
              <a:rPr lang="fi-FI" sz="2400" dirty="0"/>
              <a:t>, </a:t>
            </a:r>
            <a:r>
              <a:rPr lang="fi-FI" sz="2400" dirty="0" err="1"/>
              <a:t>minor</a:t>
            </a:r>
            <a:r>
              <a:rPr lang="fi-FI" sz="2400" dirty="0"/>
              <a:t> </a:t>
            </a:r>
            <a:r>
              <a:rPr lang="fi-FI" sz="2400" dirty="0" err="1"/>
              <a:t>subject</a:t>
            </a:r>
            <a:r>
              <a:rPr lang="fi-FI" sz="2400" dirty="0"/>
              <a:t>(s)</a:t>
            </a:r>
          </a:p>
          <a:p>
            <a:pPr marL="218440" indent="-218440"/>
            <a:r>
              <a:rPr lang="fi-FI" sz="2400" dirty="0" err="1"/>
              <a:t>different</a:t>
            </a:r>
            <a:r>
              <a:rPr lang="fi-FI" sz="2400" dirty="0"/>
              <a:t> </a:t>
            </a:r>
            <a:r>
              <a:rPr lang="fi-FI" sz="2400" dirty="0" err="1"/>
              <a:t>tracks</a:t>
            </a:r>
            <a:r>
              <a:rPr lang="fi-FI" sz="2400" dirty="0"/>
              <a:t>/</a:t>
            </a:r>
            <a:r>
              <a:rPr lang="fi-FI" sz="2400" dirty="0" err="1"/>
              <a:t>options</a:t>
            </a:r>
            <a:endParaRPr lang="fi-FI" sz="2400" dirty="0"/>
          </a:p>
          <a:p>
            <a:pPr marL="218440" indent="-218440"/>
            <a:r>
              <a:rPr lang="fi-FI" sz="2400" dirty="0" err="1"/>
              <a:t>compulsory</a:t>
            </a:r>
            <a:r>
              <a:rPr lang="fi-FI" sz="2400" dirty="0"/>
              <a:t> </a:t>
            </a:r>
            <a:r>
              <a:rPr lang="fi-FI" sz="2400" dirty="0" err="1"/>
              <a:t>studies</a:t>
            </a:r>
            <a:r>
              <a:rPr lang="fi-FI" sz="2400" dirty="0"/>
              <a:t>, </a:t>
            </a:r>
            <a:r>
              <a:rPr lang="fi-FI" sz="2400" dirty="0" err="1"/>
              <a:t>optional</a:t>
            </a:r>
            <a:r>
              <a:rPr lang="fi-FI" sz="2400" dirty="0"/>
              <a:t> </a:t>
            </a:r>
            <a:r>
              <a:rPr lang="fi-FI" sz="2400" dirty="0" err="1"/>
              <a:t>studies</a:t>
            </a:r>
            <a:r>
              <a:rPr lang="fi-FI" sz="2400" dirty="0"/>
              <a:t>, </a:t>
            </a:r>
            <a:r>
              <a:rPr lang="fi-FI" sz="2400" dirty="0" err="1"/>
              <a:t>training</a:t>
            </a:r>
            <a:endParaRPr lang="fi-FI" sz="2400" dirty="0"/>
          </a:p>
          <a:p>
            <a:pPr marL="218440" indent="-218440"/>
            <a:r>
              <a:rPr lang="fi-FI" sz="2400" dirty="0" err="1"/>
              <a:t>Bachelor’s</a:t>
            </a:r>
            <a:r>
              <a:rPr lang="fi-FI" sz="2400" dirty="0"/>
              <a:t> </a:t>
            </a:r>
            <a:r>
              <a:rPr lang="fi-FI" sz="2400" dirty="0" err="1"/>
              <a:t>or</a:t>
            </a:r>
            <a:r>
              <a:rPr lang="fi-FI" sz="2400" dirty="0"/>
              <a:t> </a:t>
            </a:r>
            <a:r>
              <a:rPr lang="fi-FI" sz="2400" dirty="0" err="1"/>
              <a:t>Master’s</a:t>
            </a:r>
            <a:r>
              <a:rPr lang="fi-FI" sz="2400" dirty="0"/>
              <a:t> </a:t>
            </a:r>
            <a:r>
              <a:rPr lang="fi-FI" sz="2400" dirty="0" err="1"/>
              <a:t>thesis</a:t>
            </a:r>
            <a:endParaRPr lang="fi-FI" sz="2400" dirty="0"/>
          </a:p>
          <a:p>
            <a:pPr marL="218440" indent="-218440"/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306FF4-F5E4-4B8F-BD84-A969AB6E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9559680" y="3996091"/>
            <a:ext cx="2125720" cy="1995786"/>
          </a:xfrm>
        </p:spPr>
      </p:pic>
    </p:spTree>
    <p:extLst>
      <p:ext uri="{BB962C8B-B14F-4D97-AF65-F5344CB8AC3E}">
        <p14:creationId xmlns:p14="http://schemas.microsoft.com/office/powerpoint/2010/main" val="426899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How to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Start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Your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Studies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543" y="1939895"/>
            <a:ext cx="9861100" cy="4051982"/>
          </a:xfrm>
        </p:spPr>
        <p:txBody>
          <a:bodyPr/>
          <a:lstStyle/>
          <a:p>
            <a:pPr marL="218440" indent="-218440"/>
            <a:r>
              <a:rPr lang="fi-FI" sz="2400" dirty="0" err="1">
                <a:latin typeface="Open Sans"/>
                <a:ea typeface="Open Sans"/>
                <a:cs typeface="Open Sans"/>
              </a:rPr>
              <a:t>All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information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schedules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in </a:t>
            </a:r>
            <a:br>
              <a:rPr lang="fi-FI" sz="2400" dirty="0">
                <a:latin typeface="Open Sans"/>
                <a:ea typeface="Open Sans"/>
                <a:cs typeface="Open Sans"/>
              </a:rPr>
            </a:b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Peppi = </a:t>
            </a:r>
            <a:r>
              <a:rPr lang="fi-FI" sz="24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our</a:t>
            </a: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fi-FI" sz="24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student</a:t>
            </a: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fi-FI" sz="24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study</a:t>
            </a: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register</a:t>
            </a: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</a:t>
            </a:r>
            <a:br>
              <a:rPr lang="fi-FI" sz="2400" dirty="0"/>
            </a:br>
            <a:br>
              <a:rPr lang="fi-FI" sz="2400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</a:br>
            <a:r>
              <a:rPr lang="fi-FI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peppi.uef.fi  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i-FI" sz="2400" dirty="0"/>
          </a:p>
          <a:p>
            <a:pPr marL="218440" indent="-218440"/>
            <a:r>
              <a:rPr lang="fi-FI" sz="2400" dirty="0" err="1"/>
              <a:t>Questions</a:t>
            </a:r>
            <a:r>
              <a:rPr lang="fi-FI" sz="2400" dirty="0"/>
              <a:t> on single </a:t>
            </a:r>
            <a:r>
              <a:rPr lang="fi-FI" sz="2400" dirty="0" err="1"/>
              <a:t>courses</a:t>
            </a:r>
            <a:r>
              <a:rPr lang="fi-FI" sz="2400" dirty="0"/>
              <a:t>, </a:t>
            </a:r>
            <a:r>
              <a:rPr lang="fi-FI" sz="2400" dirty="0" err="1"/>
              <a:t>please</a:t>
            </a:r>
            <a:r>
              <a:rPr lang="fi-FI" sz="2400" dirty="0"/>
              <a:t> </a:t>
            </a:r>
            <a:r>
              <a:rPr lang="fi-FI" sz="2400" dirty="0" err="1"/>
              <a:t>contact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teacher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course</a:t>
            </a:r>
            <a:r>
              <a:rPr lang="fi-FI" sz="2400" dirty="0"/>
              <a:t>.</a:t>
            </a:r>
          </a:p>
          <a:p>
            <a:pPr marL="218440" indent="-218440"/>
            <a:endParaRPr lang="fi-FI" dirty="0"/>
          </a:p>
        </p:txBody>
      </p:sp>
      <p:pic>
        <p:nvPicPr>
          <p:cNvPr id="8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3072"/>
          <a:stretch>
            <a:fillRect/>
          </a:stretch>
        </p:blipFill>
        <p:spPr>
          <a:xfrm>
            <a:off x="9841083" y="162129"/>
            <a:ext cx="2021974" cy="190198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8902D22-E45E-426E-B463-B5DBA62A94BA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531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Course Registration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618" y="1599945"/>
            <a:ext cx="10699117" cy="4176713"/>
          </a:xfrm>
        </p:spPr>
        <p:txBody>
          <a:bodyPr/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Pre-registration for courses is usually required in </a:t>
            </a:r>
            <a:r>
              <a:rPr lang="en-US" sz="24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Peppi.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Please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register for the orientation in Peppi by 31 Jan.</a:t>
            </a:r>
            <a:r>
              <a:rPr lang="en-US" sz="2400" dirty="0">
                <a:latin typeface="Open Sans"/>
                <a:ea typeface="Open Sans"/>
                <a:cs typeface="Open Sans"/>
              </a:rPr>
              <a:t> Course code 1131003-3011.</a:t>
            </a:r>
            <a:br>
              <a:rPr lang="en-US" sz="2400" dirty="0">
                <a:latin typeface="Open Sans"/>
                <a:ea typeface="Open Sans"/>
                <a:cs typeface="Open Sans"/>
              </a:rPr>
            </a:br>
            <a:endParaRPr lang="en-US" sz="2400" dirty="0">
              <a:latin typeface="Open Sans"/>
              <a:ea typeface="Open Sans"/>
              <a:cs typeface="Open Sans"/>
            </a:endParaRPr>
          </a:p>
          <a:p>
            <a:r>
              <a:rPr lang="fi-FI" sz="2400" b="1" dirty="0">
                <a:latin typeface="Open Sans"/>
                <a:ea typeface="Open Sans"/>
                <a:cs typeface="Open Sans"/>
              </a:rPr>
              <a:t>UEF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username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password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needed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in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order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access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systems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, for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example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registration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for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can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only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be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done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with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UEF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username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</a:t>
            </a:r>
            <a:endParaRPr lang="en-US" sz="2400" dirty="0">
              <a:latin typeface="Open Sans"/>
              <a:ea typeface="Open Sans"/>
              <a:cs typeface="Open Sans"/>
            </a:endParaRPr>
          </a:p>
          <a:p>
            <a:pPr>
              <a:spcAft>
                <a:spcPct val="10000"/>
              </a:spcAft>
            </a:pPr>
            <a:endParaRPr lang="en-US" sz="2400" dirty="0"/>
          </a:p>
          <a:p>
            <a:pPr>
              <a:spcAft>
                <a:spcPct val="10000"/>
              </a:spcAft>
            </a:pPr>
            <a:r>
              <a:rPr lang="en-US" sz="2400" dirty="0"/>
              <a:t>If you haven’t registered for a course in time, you can try to ask the teacher of the course whether there is room for you on the course. </a:t>
            </a:r>
          </a:p>
          <a:p>
            <a:pPr marL="751840" lvl="1" indent="-317500">
              <a:spcAft>
                <a:spcPct val="10000"/>
              </a:spcAft>
            </a:pPr>
            <a:r>
              <a:rPr lang="en-US" b="1" dirty="0">
                <a:sym typeface="Wingdings" pitchFamily="2" charset="2"/>
              </a:rPr>
              <a:t>D</a:t>
            </a:r>
            <a:r>
              <a:rPr lang="en-US" b="1" dirty="0"/>
              <a:t>on't count on this but always try and register in time!</a:t>
            </a:r>
          </a:p>
          <a:p>
            <a:pPr marL="0" indent="0">
              <a:buNone/>
            </a:pP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471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Attending</a:t>
            </a:r>
            <a:r>
              <a:rPr lang="fi-FI" dirty="0"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the</a:t>
            </a:r>
            <a:r>
              <a:rPr lang="fi-FI" dirty="0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First</a:t>
            </a:r>
            <a:r>
              <a:rPr lang="fi-FI" dirty="0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Lecture</a:t>
            </a:r>
            <a:endParaRPr lang="fi-FI" dirty="0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693" y="1667225"/>
            <a:ext cx="10719994" cy="4354165"/>
          </a:xfrm>
        </p:spPr>
        <p:txBody>
          <a:bodyPr/>
          <a:lstStyle/>
          <a:p>
            <a:pPr algn="just"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 dirty="0">
                <a:latin typeface="Open Sans"/>
                <a:ea typeface="Open Sans"/>
                <a:cs typeface="Open Sans"/>
              </a:rPr>
              <a:t>It is important to </a:t>
            </a:r>
            <a:r>
              <a:rPr lang="en-US" sz="2400" b="1" dirty="0">
                <a:solidFill>
                  <a:srgbClr val="7030A0"/>
                </a:solidFill>
                <a:latin typeface="Open Sans"/>
                <a:ea typeface="Open Sans"/>
                <a:cs typeface="Open Sans"/>
              </a:rPr>
              <a:t>attend the first lecture/session of the course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.</a:t>
            </a:r>
          </a:p>
          <a:p>
            <a:pPr marL="0" indent="0" algn="just">
              <a:spcAft>
                <a:spcPct val="10000"/>
              </a:spcAft>
              <a:buNone/>
            </a:pPr>
            <a:endParaRPr lang="en-US" sz="2400" b="1" dirty="0">
              <a:latin typeface="Open Sans"/>
              <a:ea typeface="Open Sans"/>
              <a:cs typeface="Open Sans"/>
            </a:endParaRPr>
          </a:p>
          <a:p>
            <a:pPr algn="just"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 b="1" dirty="0">
                <a:latin typeface="Open Sans"/>
                <a:ea typeface="Open Sans"/>
                <a:cs typeface="Open Sans"/>
              </a:rPr>
              <a:t>You will find out all the important information about the course, </a:t>
            </a:r>
            <a:r>
              <a:rPr lang="en-US" sz="2400" dirty="0">
                <a:latin typeface="Open Sans"/>
                <a:ea typeface="Open Sans"/>
                <a:cs typeface="Open Sans"/>
              </a:rPr>
              <a:t>such as</a:t>
            </a:r>
          </a:p>
          <a:p>
            <a:pPr marL="751840" lvl="1" indent="-317500"/>
            <a:r>
              <a:rPr lang="en-US" dirty="0"/>
              <a:t>the requirements for passing the course</a:t>
            </a:r>
          </a:p>
          <a:p>
            <a:pPr marL="751840" lvl="1" indent="-317500"/>
            <a:r>
              <a:rPr lang="en-US" dirty="0"/>
              <a:t>what is compulsory and what is optional</a:t>
            </a:r>
          </a:p>
          <a:p>
            <a:pPr marL="751840" lvl="1" indent="-317500"/>
            <a:r>
              <a:rPr lang="en-US" dirty="0"/>
              <a:t>the teaching methods</a:t>
            </a:r>
          </a:p>
          <a:p>
            <a:pPr marL="751840" lvl="1" indent="-317500"/>
            <a:r>
              <a:rPr lang="en-US" dirty="0"/>
              <a:t>the assignments, the literature and material</a:t>
            </a:r>
          </a:p>
          <a:p>
            <a:pPr marL="751840" lvl="1" indent="-317500"/>
            <a:r>
              <a:rPr lang="en-US" dirty="0"/>
              <a:t>exams etc.</a:t>
            </a:r>
          </a:p>
          <a:p>
            <a:pPr marL="751840" lvl="1" indent="-317500"/>
            <a:endParaRPr lang="en-US" dirty="0"/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A1DCB-E77A-EDA1-F376-6F604841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70" y="4473829"/>
            <a:ext cx="2313011" cy="17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Open Sans ExtraBold"/>
                <a:ea typeface="Open Sans ExtraBold"/>
                <a:cs typeface="Open Sans ExtraBold"/>
              </a:rPr>
              <a:t>Attending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the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First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236" y="2413845"/>
            <a:ext cx="9982905" cy="4176713"/>
          </a:xfrm>
        </p:spPr>
        <p:txBody>
          <a:bodyPr/>
          <a:lstStyle/>
          <a:p>
            <a:pPr marL="298450" indent="-285750" algn="just"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>
                <a:latin typeface="Open Sans"/>
                <a:ea typeface="Open Sans"/>
                <a:cs typeface="Open Sans"/>
              </a:rPr>
              <a:t>Contact the teacher if you can’t join the first session of the course. </a:t>
            </a:r>
            <a:endParaRPr lang="en-US" sz="2400"/>
          </a:p>
          <a:p>
            <a:pPr marL="298450" indent="-285750" algn="just">
              <a:spcAft>
                <a:spcPct val="10000"/>
              </a:spcAft>
              <a:buFont typeface="Symbol" pitchFamily="18" charset="2"/>
              <a:buChar char=""/>
            </a:pPr>
            <a:endParaRPr lang="en-US" sz="2400"/>
          </a:p>
          <a:p>
            <a:pPr marL="298450" indent="-285750" algn="just">
              <a:spcAft>
                <a:spcPct val="10000"/>
              </a:spcAft>
              <a:buFont typeface="Symbol" pitchFamily="18" charset="2"/>
              <a:buChar char=""/>
            </a:pPr>
            <a:r>
              <a:rPr lang="en-US" sz="2400"/>
              <a:t>Each course has different requirements for passing. Make sure you know them.</a:t>
            </a:r>
          </a:p>
          <a:p>
            <a:pPr marL="12700" lvl="1" indent="0" algn="just">
              <a:spcAft>
                <a:spcPct val="10000"/>
              </a:spcAft>
              <a:buNone/>
            </a:pPr>
            <a:endParaRPr lang="en-US"/>
          </a:p>
          <a:p>
            <a:pPr marL="298450" lvl="1" indent="-285750" algn="just">
              <a:spcAft>
                <a:spcPct val="10000"/>
              </a:spcAft>
              <a:buFont typeface="Symbol" pitchFamily="18" charset="2"/>
              <a:buChar char=""/>
            </a:pPr>
            <a:r>
              <a:rPr lang="en-US">
                <a:latin typeface="Open Sans"/>
                <a:ea typeface="Open Sans"/>
                <a:cs typeface="Open Sans"/>
              </a:rPr>
              <a:t>If you have overlapping courses, talk to the course teachers and try and solve the problems with the course schedules. </a:t>
            </a:r>
            <a:endParaRPr lang="en-US"/>
          </a:p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C5808-53F8-3DD9-38A3-6F734E50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85" y="138890"/>
            <a:ext cx="2723643" cy="20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Different Ways of Completing Courses</a:t>
            </a:r>
            <a:br>
              <a:rPr lang="en-GB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03" y="1844677"/>
            <a:ext cx="10922883" cy="4176713"/>
          </a:xfrm>
        </p:spPr>
        <p:txBody>
          <a:bodyPr/>
          <a:lstStyle/>
          <a:p>
            <a:r>
              <a:rPr lang="en-GB" sz="2400" dirty="0">
                <a:latin typeface="Open Sans"/>
                <a:ea typeface="Open Sans"/>
                <a:cs typeface="Open Sans"/>
              </a:rPr>
              <a:t>Traditional ways of contact teaching (lectures, seminars, exercises, presentations, projects, demonstrations, lab work)</a:t>
            </a:r>
          </a:p>
          <a:p>
            <a:r>
              <a:rPr lang="en-GB" sz="2400" dirty="0"/>
              <a:t>Some courses have exams, some have assignments or projects instead.</a:t>
            </a:r>
          </a:p>
          <a:p>
            <a:r>
              <a:rPr lang="en-GB" sz="2400" dirty="0">
                <a:latin typeface="Open Sans"/>
                <a:ea typeface="Open Sans"/>
                <a:cs typeface="Open Sans"/>
              </a:rPr>
              <a:t>We have </a:t>
            </a:r>
            <a:r>
              <a:rPr lang="en-GB" sz="2400" b="1" dirty="0">
                <a:latin typeface="Open Sans"/>
                <a:ea typeface="Open Sans"/>
                <a:cs typeface="Open Sans"/>
              </a:rPr>
              <a:t>no exam periods/weeks</a:t>
            </a:r>
            <a:r>
              <a:rPr lang="en-GB" sz="2400" dirty="0">
                <a:latin typeface="Open Sans"/>
                <a:ea typeface="Open Sans"/>
                <a:cs typeface="Open Sans"/>
              </a:rPr>
              <a:t>, but the exams are usually at the end of each course. Mid-exams are possible, too. </a:t>
            </a:r>
            <a:endParaRPr lang="en-GB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Attending lectures can be optional but often it is essential for passing the course.</a:t>
            </a:r>
          </a:p>
          <a:p>
            <a:r>
              <a:rPr lang="en-US" sz="2400" dirty="0"/>
              <a:t>Lab work, exercises, group work etc. is </a:t>
            </a:r>
            <a:r>
              <a:rPr lang="en-US" sz="2400" b="1" dirty="0"/>
              <a:t>always obligatory.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18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Different Ways of Completing Courses</a:t>
            </a:r>
            <a:br>
              <a:rPr lang="en-GB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009" y="1844677"/>
            <a:ext cx="10420678" cy="4176713"/>
          </a:xfrm>
        </p:spPr>
        <p:txBody>
          <a:bodyPr/>
          <a:lstStyle/>
          <a:p>
            <a:r>
              <a:rPr lang="en-GB" sz="2400" dirty="0">
                <a:latin typeface="Open Sans"/>
                <a:ea typeface="Open Sans"/>
                <a:cs typeface="Open Sans"/>
              </a:rPr>
              <a:t>The number of contact hours in teaching does not determine the number of working hours. Courses usually include </a:t>
            </a:r>
            <a:r>
              <a:rPr lang="en-GB" sz="2400" b="1" dirty="0">
                <a:latin typeface="Open Sans"/>
                <a:ea typeface="Open Sans"/>
                <a:cs typeface="Open Sans"/>
              </a:rPr>
              <a:t>a great deal of independent</a:t>
            </a:r>
            <a:r>
              <a:rPr lang="en-GB" sz="2400" dirty="0">
                <a:latin typeface="Open Sans"/>
                <a:ea typeface="Open Sans"/>
                <a:cs typeface="Open Sans"/>
              </a:rPr>
              <a:t> work and thinking.</a:t>
            </a:r>
          </a:p>
          <a:p>
            <a:pPr marL="751840" lvl="1" indent="-317500"/>
            <a:r>
              <a:rPr lang="en-GB" dirty="0"/>
              <a:t>readings</a:t>
            </a:r>
          </a:p>
          <a:p>
            <a:pPr marL="751840" lvl="1" indent="-317500"/>
            <a:r>
              <a:rPr lang="en-GB" dirty="0">
                <a:latin typeface="Open Sans"/>
                <a:ea typeface="Open Sans"/>
                <a:cs typeface="Open Sans"/>
              </a:rPr>
              <a:t>different assignments (reports, essays, learning diaries, portfolios)</a:t>
            </a:r>
          </a:p>
          <a:p>
            <a:pPr marL="751840" lvl="1" indent="-317500"/>
            <a:r>
              <a:rPr lang="en-GB" dirty="0"/>
              <a:t>presentations</a:t>
            </a:r>
          </a:p>
          <a:p>
            <a:pPr marL="751840" lvl="1" indent="-317500"/>
            <a:r>
              <a:rPr lang="en-GB" dirty="0">
                <a:latin typeface="Open Sans"/>
                <a:ea typeface="Open Sans"/>
                <a:cs typeface="Open Sans"/>
              </a:rPr>
              <a:t>group work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927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Different Ways of Completing Courses</a:t>
            </a:r>
            <a:br>
              <a:rPr lang="en-GB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66" y="1844677"/>
            <a:ext cx="9957994" cy="4176713"/>
          </a:xfrm>
        </p:spPr>
        <p:txBody>
          <a:bodyPr/>
          <a:lstStyle/>
          <a:p>
            <a:r>
              <a:rPr lang="en-US" sz="2400"/>
              <a:t>Stay in your own lab group, do not change groups without talking to the teacher.</a:t>
            </a:r>
            <a:endParaRPr lang="fi-FI" sz="2400"/>
          </a:p>
          <a:p>
            <a:endParaRPr lang="fi-FI" sz="2400"/>
          </a:p>
          <a:p>
            <a:r>
              <a:rPr lang="fi-FI" sz="2400">
                <a:latin typeface="Open Sans"/>
                <a:ea typeface="Open Sans"/>
                <a:cs typeface="Open Sans"/>
              </a:rPr>
              <a:t>If </a:t>
            </a:r>
            <a:r>
              <a:rPr lang="fi-FI" sz="240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know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will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be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absent</a:t>
            </a:r>
            <a:r>
              <a:rPr lang="fi-FI" sz="2400">
                <a:latin typeface="Open Sans"/>
                <a:ea typeface="Open Sans"/>
                <a:cs typeface="Open Sans"/>
              </a:rPr>
              <a:t> (</a:t>
            </a:r>
            <a:r>
              <a:rPr lang="fi-FI" sz="2400" err="1">
                <a:latin typeface="Open Sans"/>
                <a:ea typeface="Open Sans"/>
                <a:cs typeface="Open Sans"/>
              </a:rPr>
              <a:t>especially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from</a:t>
            </a:r>
            <a:r>
              <a:rPr lang="fi-FI" sz="2400">
                <a:latin typeface="Open Sans"/>
                <a:ea typeface="Open Sans"/>
                <a:cs typeface="Open Sans"/>
              </a:rPr>
              <a:t> a </a:t>
            </a:r>
            <a:r>
              <a:rPr lang="fi-FI" sz="2400" err="1">
                <a:latin typeface="Open Sans"/>
                <a:ea typeface="Open Sans"/>
                <a:cs typeface="Open Sans"/>
              </a:rPr>
              <a:t>compulsory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class</a:t>
            </a:r>
            <a:r>
              <a:rPr lang="fi-FI" sz="2400">
                <a:latin typeface="Open Sans"/>
                <a:ea typeface="Open Sans"/>
                <a:cs typeface="Open Sans"/>
              </a:rPr>
              <a:t>), </a:t>
            </a:r>
            <a:r>
              <a:rPr lang="fi-FI" sz="2400" err="1">
                <a:latin typeface="Open Sans"/>
                <a:ea typeface="Open Sans"/>
                <a:cs typeface="Open Sans"/>
              </a:rPr>
              <a:t>please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discuss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this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with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teacher</a:t>
            </a:r>
            <a:r>
              <a:rPr lang="fi-FI" sz="2400">
                <a:latin typeface="Open Sans"/>
                <a:ea typeface="Open Sans"/>
                <a:cs typeface="Open Sans"/>
              </a:rPr>
              <a:t> in </a:t>
            </a:r>
            <a:r>
              <a:rPr lang="fi-FI" sz="2400" err="1">
                <a:latin typeface="Open Sans"/>
                <a:ea typeface="Open Sans"/>
                <a:cs typeface="Open Sans"/>
              </a:rPr>
              <a:t>advance</a:t>
            </a:r>
            <a:r>
              <a:rPr lang="fi-FI" sz="2400">
                <a:latin typeface="Open Sans"/>
                <a:ea typeface="Open Sans"/>
                <a:cs typeface="Open Sans"/>
              </a:rPr>
              <a:t>.</a:t>
            </a:r>
          </a:p>
          <a:p>
            <a:endParaRPr lang="fi-FI" sz="2400"/>
          </a:p>
          <a:p>
            <a:r>
              <a:rPr lang="fi-FI" sz="2400" err="1"/>
              <a:t>Students</a:t>
            </a:r>
            <a:r>
              <a:rPr lang="fi-FI" sz="2400"/>
              <a:t> in </a:t>
            </a:r>
            <a:r>
              <a:rPr lang="fi-FI" sz="2400" err="1"/>
              <a:t>Clinical</a:t>
            </a:r>
            <a:r>
              <a:rPr lang="fi-FI" sz="2400"/>
              <a:t> </a:t>
            </a:r>
            <a:r>
              <a:rPr lang="fi-FI" sz="2400" err="1"/>
              <a:t>Medicine</a:t>
            </a:r>
            <a:r>
              <a:rPr lang="fi-FI" sz="2400"/>
              <a:t>: </a:t>
            </a:r>
            <a:r>
              <a:rPr lang="fi-FI" sz="2400" err="1"/>
              <a:t>please</a:t>
            </a:r>
            <a:r>
              <a:rPr lang="fi-FI" sz="2400"/>
              <a:t> </a:t>
            </a:r>
            <a:r>
              <a:rPr lang="fi-FI" sz="2400" err="1"/>
              <a:t>do</a:t>
            </a:r>
            <a:r>
              <a:rPr lang="fi-FI" sz="2400"/>
              <a:t> </a:t>
            </a:r>
            <a:r>
              <a:rPr lang="fi-FI" sz="2400" err="1"/>
              <a:t>not</a:t>
            </a:r>
            <a:r>
              <a:rPr lang="fi-FI" sz="2400"/>
              <a:t> </a:t>
            </a:r>
            <a:r>
              <a:rPr lang="fi-FI" sz="2400" err="1"/>
              <a:t>skip</a:t>
            </a:r>
            <a:r>
              <a:rPr lang="fi-FI" sz="2400"/>
              <a:t> </a:t>
            </a:r>
            <a:r>
              <a:rPr lang="fi-FI" sz="2400" err="1"/>
              <a:t>teaching</a:t>
            </a:r>
            <a:r>
              <a:rPr lang="fi-FI" sz="2400"/>
              <a:t> </a:t>
            </a:r>
            <a:r>
              <a:rPr lang="fi-FI" sz="2400" err="1"/>
              <a:t>because</a:t>
            </a:r>
            <a:r>
              <a:rPr lang="fi-FI" sz="2400"/>
              <a:t> of </a:t>
            </a:r>
            <a:r>
              <a:rPr lang="fi-FI" sz="2400" err="1"/>
              <a:t>trips</a:t>
            </a:r>
            <a:r>
              <a:rPr lang="fi-FI" sz="2400"/>
              <a:t>. </a:t>
            </a:r>
            <a:r>
              <a:rPr lang="fi-FI" sz="2400" err="1"/>
              <a:t>You</a:t>
            </a:r>
            <a:r>
              <a:rPr lang="fi-FI" sz="2400"/>
              <a:t> </a:t>
            </a:r>
            <a:r>
              <a:rPr lang="fi-FI" sz="2400" err="1"/>
              <a:t>are</a:t>
            </a:r>
            <a:r>
              <a:rPr lang="fi-FI" sz="2400"/>
              <a:t> </a:t>
            </a:r>
            <a:r>
              <a:rPr lang="fi-FI" sz="2400" err="1"/>
              <a:t>expected</a:t>
            </a:r>
            <a:r>
              <a:rPr lang="fi-FI" sz="2400"/>
              <a:t> to </a:t>
            </a:r>
            <a:r>
              <a:rPr lang="fi-FI" sz="2400" err="1"/>
              <a:t>do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travelling</a:t>
            </a:r>
            <a:r>
              <a:rPr lang="fi-FI" sz="2400"/>
              <a:t> </a:t>
            </a:r>
            <a:r>
              <a:rPr lang="fi-FI" sz="2400" err="1"/>
              <a:t>during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holidays</a:t>
            </a:r>
            <a:r>
              <a:rPr lang="fi-FI" sz="2400"/>
              <a:t>.</a:t>
            </a:r>
            <a:endParaRPr lang="en-US" sz="2400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77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08F7F-CCC5-2891-835E-5A957548E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FB93647-2FED-F7DA-7D04-D9038FBBE5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37643"/>
            <a:ext cx="12192000" cy="4971880"/>
          </a:xfrm>
          <a:prstGeom prst="rect">
            <a:avLst/>
          </a:prstGeom>
          <a:solidFill>
            <a:srgbClr val="28B8CE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177F4-BD41-674D-B2FD-AEC45427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663" y="360886"/>
            <a:ext cx="10906627" cy="1008064"/>
          </a:xfrm>
        </p:spPr>
        <p:txBody>
          <a:bodyPr/>
          <a:lstStyle/>
          <a:p>
            <a:r>
              <a:rPr lang="en-US" sz="3600" dirty="0"/>
              <a:t>By participating in this event, you commit </a:t>
            </a:r>
            <a:br>
              <a:rPr lang="en-US" sz="3600" dirty="0"/>
            </a:br>
            <a:r>
              <a:rPr lang="en-US" sz="3600" dirty="0"/>
              <a:t>to principles of a </a:t>
            </a:r>
            <a:r>
              <a:rPr lang="en-US" sz="3600" dirty="0">
                <a:solidFill>
                  <a:schemeClr val="accent1"/>
                </a:solidFill>
              </a:rPr>
              <a:t>safer space</a:t>
            </a:r>
            <a:r>
              <a:rPr lang="fi-FI" sz="36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7AF0E-A19E-2E66-FB56-A029876E7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208" y="3689711"/>
            <a:ext cx="6390577" cy="1971814"/>
          </a:xfrm>
        </p:spPr>
        <p:txBody>
          <a:bodyPr/>
          <a:lstStyle/>
          <a:p>
            <a:pPr marL="0" indent="0">
              <a:spcAft>
                <a:spcPct val="0"/>
              </a:spcAft>
              <a:buNone/>
            </a:pPr>
            <a:r>
              <a:rPr lang="fi-FI" sz="2400" b="1" kern="1200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We</a:t>
            </a:r>
            <a:r>
              <a:rPr lang="fi-FI" sz="2400" b="1" kern="12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i-FI" sz="2400" b="1" kern="1200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intervene</a:t>
            </a:r>
            <a:endParaRPr lang="fi-FI" sz="2400" b="1" kern="12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0" indent="0">
              <a:spcAft>
                <a:spcPct val="0"/>
              </a:spcAft>
              <a:buNone/>
            </a:pPr>
            <a:endParaRPr lang="fi-FI" sz="1400" kern="12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spcAft>
                <a:spcPct val="0"/>
              </a:spcAft>
              <a:buNone/>
            </a:pPr>
            <a:r>
              <a:rPr lang="en-US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possible, intervene in any inappropriate behavior you notice. Everyone has the right to feel safe and valued. Inform the event organizer if you feel uncomfortable or observe inappropriate behavior.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person who is harassing or acting inappropriately</a:t>
            </a:r>
            <a:r>
              <a:rPr lang="en-US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may be removed from the event if necessary. After the event, you can report the issue via email</a:t>
            </a:r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indent="0">
              <a:spcAft>
                <a:spcPct val="0"/>
              </a:spcAft>
              <a:buNone/>
            </a:pPr>
            <a:endParaRPr lang="fi-FI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Kirsi Konttinen, 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kirsi.konttinen@uef.fi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indent="0">
              <a:buNone/>
            </a:pP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Päivi Haltilahti, 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paivi.haltilahti@uef.fi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lang="fi-FI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48816-41CB-99C5-00A3-704B6867B1E9}"/>
              </a:ext>
            </a:extLst>
          </p:cNvPr>
          <p:cNvSpPr txBox="1"/>
          <p:nvPr/>
        </p:nvSpPr>
        <p:spPr>
          <a:xfrm>
            <a:off x="1286937" y="2015814"/>
            <a:ext cx="356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100000"/>
            </a:pPr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We</a:t>
            </a:r>
            <a:r>
              <a:rPr lang="fi-FI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respect</a:t>
            </a:r>
            <a:endParaRPr lang="fi-FI" sz="24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buClr>
                <a:schemeClr val="accent2"/>
              </a:buClr>
              <a:buSzPct val="100000"/>
            </a:pPr>
            <a:endParaRPr lang="fi-FI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buClr>
                <a:schemeClr val="accent2"/>
              </a:buClr>
              <a:buSzPct val="100000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 others with respect and kindness. Diversity isn’t always visible, so approach the event assuming that it exists.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Graphic 34" descr="Raised hand outline">
            <a:extLst>
              <a:ext uri="{FF2B5EF4-FFF2-40B4-BE49-F238E27FC236}">
                <a16:creationId xmlns:a16="http://schemas.microsoft.com/office/drawing/2014/main" id="{8D88BCBE-55A2-2080-2F97-0AC0CB753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298" y="3759931"/>
            <a:ext cx="518910" cy="518910"/>
          </a:xfrm>
          <a:prstGeom prst="rect">
            <a:avLst/>
          </a:prstGeom>
        </p:spPr>
      </p:pic>
      <p:pic>
        <p:nvPicPr>
          <p:cNvPr id="39" name="Graphic 38" descr="Handshake outline">
            <a:extLst>
              <a:ext uri="{FF2B5EF4-FFF2-40B4-BE49-F238E27FC236}">
                <a16:creationId xmlns:a16="http://schemas.microsoft.com/office/drawing/2014/main" id="{01DF8064-96D1-AEAA-5956-656D3511F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951" y="1971512"/>
            <a:ext cx="707695" cy="707695"/>
          </a:xfrm>
          <a:prstGeom prst="rect">
            <a:avLst/>
          </a:prstGeom>
        </p:spPr>
      </p:pic>
      <p:pic>
        <p:nvPicPr>
          <p:cNvPr id="41" name="Graphic 40" descr="Open hand with plant outline">
            <a:extLst>
              <a:ext uri="{FF2B5EF4-FFF2-40B4-BE49-F238E27FC236}">
                <a16:creationId xmlns:a16="http://schemas.microsoft.com/office/drawing/2014/main" id="{97F11085-E07F-C9EC-D663-E038EBABC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5879" y="1987828"/>
            <a:ext cx="554745" cy="554745"/>
          </a:xfrm>
          <a:prstGeom prst="rect">
            <a:avLst/>
          </a:prstGeom>
        </p:spPr>
      </p:pic>
      <p:pic>
        <p:nvPicPr>
          <p:cNvPr id="43" name="Graphic 42" descr="Ear outline">
            <a:extLst>
              <a:ext uri="{FF2B5EF4-FFF2-40B4-BE49-F238E27FC236}">
                <a16:creationId xmlns:a16="http://schemas.microsoft.com/office/drawing/2014/main" id="{B737A5A6-B6DA-A7ED-1C38-D64441D1A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1079" y="3643518"/>
            <a:ext cx="655024" cy="655024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C482BE6-37C4-5E85-9094-639BEA41D6BF}"/>
              </a:ext>
            </a:extLst>
          </p:cNvPr>
          <p:cNvSpPr txBox="1"/>
          <p:nvPr/>
        </p:nvSpPr>
        <p:spPr>
          <a:xfrm>
            <a:off x="5499208" y="2015814"/>
            <a:ext cx="63905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We</a:t>
            </a:r>
            <a:r>
              <a:rPr lang="fi-FI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take</a:t>
            </a:r>
            <a:r>
              <a:rPr lang="fi-FI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responsibility</a:t>
            </a:r>
            <a:endParaRPr lang="fi-FI" sz="1400" dirty="0">
              <a:latin typeface="Open Sans Light"/>
              <a:ea typeface="Open Sans Light"/>
              <a:cs typeface="Open Sans Light"/>
            </a:endParaRPr>
          </a:p>
          <a:p>
            <a:endParaRPr lang="fi-FI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Strive for respectful and constructive interaction. Keep the discussion on topic and avoid inappropriate comments. Making mistakes is human, and asking questions is always allowed: Accept the feedback you receive, apologize if needed, and learn from others.</a:t>
            </a:r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10160C0-BF3E-34A9-D306-EA32BAB3D641}"/>
              </a:ext>
            </a:extLst>
          </p:cNvPr>
          <p:cNvSpPr txBox="1"/>
          <p:nvPr/>
        </p:nvSpPr>
        <p:spPr>
          <a:xfrm>
            <a:off x="1286937" y="3689710"/>
            <a:ext cx="3565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We</a:t>
            </a:r>
            <a:r>
              <a:rPr lang="fi-FI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fi-FI" sz="240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listen</a:t>
            </a:r>
            <a:endParaRPr lang="fi-FI" sz="24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endParaRPr lang="fi-FI" sz="14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actively to others' contributions and give space to all participants. Do not interrupt or belittle others' views. Accept others' opinions, new topics, individuals, and perspectives with an open mind.</a:t>
            </a:r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9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748" y="521528"/>
            <a:ext cx="10177200" cy="1008064"/>
          </a:xfrm>
        </p:spPr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Attending Teaching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10" y="974673"/>
            <a:ext cx="10036820" cy="4508021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Traditionally the lectures begin quarter past the hour (for example 8.15) and last for 45 minutes. Double lectures are common.</a:t>
            </a:r>
            <a:endParaRPr lang="en-US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Whereas the lab work often starts sharp on the hour (</a:t>
            </a:r>
            <a:r>
              <a:rPr lang="en-US" sz="2400" dirty="0" err="1">
                <a:latin typeface="Open Sans"/>
                <a:ea typeface="Open Sans"/>
                <a:cs typeface="Open Sans"/>
              </a:rPr>
              <a:t>eg.</a:t>
            </a:r>
            <a:r>
              <a:rPr lang="en-US" sz="2400" dirty="0">
                <a:latin typeface="Open Sans"/>
                <a:ea typeface="Open Sans"/>
                <a:cs typeface="Open Sans"/>
              </a:rPr>
              <a:t> 8.00).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Online teaching can start sharp on the hour or quarter past. Check with the teacher!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The course material is usually in an online platform, for example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eLearn or Teams</a:t>
            </a:r>
            <a:r>
              <a:rPr lang="en-US" sz="2400" dirty="0">
                <a:latin typeface="Open Sans"/>
                <a:ea typeface="Open Sans"/>
                <a:cs typeface="Open Sans"/>
              </a:rPr>
              <a:t>. A UEF username is needed.</a:t>
            </a:r>
            <a:endParaRPr lang="en-US" sz="2400" dirty="0"/>
          </a:p>
          <a:p>
            <a:endParaRPr lang="en-US" sz="2400" dirty="0">
              <a:latin typeface="Open Sans"/>
              <a:ea typeface="Open Sans"/>
              <a:cs typeface="Open Sans"/>
            </a:endParaRP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The length of courses may vary a lot. They may last for two days or for 4 months.</a:t>
            </a:r>
            <a:endParaRPr lang="en-US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In some fields the semester is divided into 2 periods.</a:t>
            </a:r>
            <a:endParaRPr lang="en-US" sz="2400" dirty="0"/>
          </a:p>
          <a:p>
            <a:pPr marL="0" indent="0">
              <a:buNone/>
            </a:pPr>
            <a:endParaRPr lang="fi-FI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55245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802" y="552844"/>
            <a:ext cx="10177200" cy="1008064"/>
          </a:xfrm>
        </p:spPr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Attending Teaching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41" y="905111"/>
            <a:ext cx="11287195" cy="4205309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Remember to ask and find out. Be active!</a:t>
            </a:r>
            <a:endParaRPr lang="fi-FI" dirty="0">
              <a:latin typeface="Open Sans"/>
              <a:ea typeface="Open Sans"/>
              <a:cs typeface="Open Sans"/>
            </a:endParaRP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Make sure you read the instructions and check the information which is available. If something is not clear or if you are not sure, please ask.</a:t>
            </a:r>
          </a:p>
          <a:p>
            <a:endParaRPr lang="en-US" sz="2400" dirty="0">
              <a:latin typeface="Open Sans"/>
              <a:ea typeface="Open Sans"/>
              <a:cs typeface="Open Sans"/>
            </a:endParaRP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UEF staff is helpful. However, make sure not to misuse the helpfulness/flexibility of the teachers.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Helpfulness and flexibility does not mean that UEF staff doesn't expect you to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do your share of the work</a:t>
            </a:r>
            <a:r>
              <a:rPr lang="en-US" sz="2400" dirty="0">
                <a:latin typeface="Open Sans"/>
                <a:ea typeface="Open Sans"/>
                <a:cs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90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Attending Online Courses 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Courses and their requirements vary a lot. Make sure you </a:t>
            </a:r>
            <a:r>
              <a:rPr lang="en-US" sz="2400" b="1"/>
              <a:t>know the course requirements and schedules</a:t>
            </a:r>
            <a:r>
              <a:rPr lang="en-US" sz="2400"/>
              <a:t>.</a:t>
            </a:r>
          </a:p>
          <a:p>
            <a:r>
              <a:rPr lang="en-US" sz="2400"/>
              <a:t>In online courses we often have advance assignments. Make sure you </a:t>
            </a:r>
            <a:r>
              <a:rPr lang="en-US" sz="2400" b="1"/>
              <a:t>always do the advance assignments/readings beforehand </a:t>
            </a:r>
            <a:r>
              <a:rPr lang="en-US" sz="2400"/>
              <a:t>so that you will be able to make the most of the contact teaching and to ask anything that is not clear to you.</a:t>
            </a:r>
          </a:p>
          <a:p>
            <a:r>
              <a:rPr lang="en-US" sz="2400"/>
              <a:t>Online courses are often even more independent and require more responsibility.</a:t>
            </a:r>
          </a:p>
          <a:p>
            <a:r>
              <a:rPr lang="en-US" sz="2400" b="1"/>
              <a:t>Be active</a:t>
            </a:r>
            <a:r>
              <a:rPr lang="en-US" sz="2400"/>
              <a:t>: read the instructions and ask if something is not clear.</a:t>
            </a:r>
          </a:p>
          <a:p>
            <a:endParaRPr lang="en-US" sz="2400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842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How to Manage the Schedules?</a:t>
            </a:r>
            <a:endParaRPr lang="fi-FI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379" y="2041864"/>
            <a:ext cx="10821308" cy="3979526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1 ECTS covers about 27 hours of studies in general.</a:t>
            </a:r>
          </a:p>
          <a:p>
            <a:pPr>
              <a:defRPr/>
            </a:pPr>
            <a:r>
              <a:rPr lang="en-GB" sz="2400" dirty="0"/>
              <a:t>At first it might be a bit difficult to estimate how much time you need for different assignments       start as early as possible.</a:t>
            </a:r>
          </a:p>
          <a:p>
            <a:pPr>
              <a:defRPr/>
            </a:pPr>
            <a:r>
              <a:rPr lang="en-GB" sz="2400" dirty="0"/>
              <a:t>Starting early also helps when you have several assignments at the same time.</a:t>
            </a:r>
          </a:p>
          <a:p>
            <a:pPr>
              <a:defRPr/>
            </a:pPr>
            <a:r>
              <a:rPr lang="en-GB" sz="2400" dirty="0"/>
              <a:t>The amount of contact teaching does not determine the amount of work.</a:t>
            </a:r>
          </a:p>
          <a:p>
            <a:endParaRPr lang="fi-FI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0B4CF7F-43BA-4138-8722-EB5235C6CB30}"/>
              </a:ext>
            </a:extLst>
          </p:cNvPr>
          <p:cNvSpPr/>
          <p:nvPr/>
        </p:nvSpPr>
        <p:spPr>
          <a:xfrm>
            <a:off x="4500978" y="3009531"/>
            <a:ext cx="363984" cy="185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440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How to Manage the Schedules?</a:t>
            </a:r>
            <a:endParaRPr lang="fi-FI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2400"/>
              <a:t>Independent studying forms a big part of studying</a:t>
            </a:r>
          </a:p>
          <a:p>
            <a:pPr marL="751840" lvl="1" indent="-317500">
              <a:defRPr/>
            </a:pPr>
            <a:r>
              <a:rPr lang="en-GB"/>
              <a:t>If possible, always familiarize yourself with the topic already before the contact teaching.</a:t>
            </a:r>
          </a:p>
          <a:p>
            <a:pPr marL="433705" lvl="1" indent="0">
              <a:buNone/>
              <a:defRPr/>
            </a:pPr>
            <a:endParaRPr lang="en-GB"/>
          </a:p>
          <a:p>
            <a:pPr>
              <a:defRPr/>
            </a:pPr>
            <a:r>
              <a:rPr lang="en-GB" sz="2400">
                <a:latin typeface="Open Sans"/>
                <a:ea typeface="Open Sans"/>
                <a:cs typeface="Open Sans"/>
              </a:rPr>
              <a:t>Try and follow the deadlines always.</a:t>
            </a:r>
          </a:p>
          <a:p>
            <a:pPr>
              <a:defRPr/>
            </a:pPr>
            <a:r>
              <a:rPr lang="en-GB" sz="2400">
                <a:latin typeface="Open Sans"/>
                <a:ea typeface="Open Sans"/>
                <a:cs typeface="Open Sans"/>
              </a:rPr>
              <a:t>If you cannot meet the deadline for an assignment, contact the teacher to negotiate what to do.</a:t>
            </a:r>
            <a:endParaRPr lang="en-GB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84744-7E0C-DD26-C12A-69818D305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4" y="4590661"/>
            <a:ext cx="2594354" cy="19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5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Exams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969" y="1748902"/>
            <a:ext cx="10774044" cy="4572152"/>
          </a:xfrm>
        </p:spPr>
        <p:txBody>
          <a:bodyPr/>
          <a:lstStyle/>
          <a:p>
            <a:pPr marL="298450" indent="-285750"/>
            <a:r>
              <a:rPr lang="en-GB" sz="2400" dirty="0">
                <a:latin typeface="Open Sans"/>
                <a:ea typeface="Open Sans"/>
                <a:cs typeface="Open Sans"/>
              </a:rPr>
              <a:t>No exam periods</a:t>
            </a:r>
          </a:p>
          <a:p>
            <a:pPr marL="298450" indent="-285750"/>
            <a:r>
              <a:rPr lang="en-GB" sz="2400" dirty="0">
                <a:latin typeface="Open Sans"/>
                <a:ea typeface="Open Sans"/>
                <a:cs typeface="Open Sans"/>
              </a:rPr>
              <a:t>Final exams at the end of the course</a:t>
            </a:r>
          </a:p>
          <a:p>
            <a:pPr marL="742950" lvl="1" indent="-285750"/>
            <a:r>
              <a:rPr lang="en-GB" dirty="0">
                <a:latin typeface="Open Sans"/>
                <a:ea typeface="Open Sans"/>
                <a:cs typeface="Open Sans"/>
              </a:rPr>
              <a:t>sometimes pre- or mid-exams</a:t>
            </a:r>
          </a:p>
          <a:p>
            <a:r>
              <a:rPr lang="en-GB" sz="2400" dirty="0">
                <a:latin typeface="Open Sans"/>
                <a:ea typeface="Open Sans"/>
                <a:cs typeface="Open Sans"/>
              </a:rPr>
              <a:t>Electronic exam:  please read the instructions carefully before going to the exam: </a:t>
            </a:r>
            <a:r>
              <a:rPr lang="en-GB" sz="2400" dirty="0">
                <a:latin typeface="Open Sans"/>
                <a:ea typeface="Open Sans"/>
                <a:cs typeface="Open Sans"/>
                <a:hlinkClick r:id="rId2"/>
              </a:rPr>
              <a:t>https://kamu.uef.fi/en/tools/electronic-exam-facilities/</a:t>
            </a:r>
            <a:r>
              <a:rPr lang="en-GB" sz="2400" dirty="0">
                <a:latin typeface="Open Sans"/>
                <a:ea typeface="Open Sans"/>
                <a:cs typeface="Open Sans"/>
              </a:rPr>
              <a:t> </a:t>
            </a:r>
            <a:endParaRPr lang="en-GB" dirty="0"/>
          </a:p>
          <a:p>
            <a:pPr lvl="1"/>
            <a:r>
              <a:rPr lang="en-GB" sz="2000" dirty="0">
                <a:latin typeface="Open Sans"/>
                <a:ea typeface="Open Sans"/>
                <a:cs typeface="Open Sans"/>
              </a:rPr>
              <a:t>Supervised electronic exam</a:t>
            </a:r>
          </a:p>
          <a:p>
            <a:pPr lvl="1"/>
            <a:r>
              <a:rPr lang="en-GB" sz="2000" dirty="0" err="1">
                <a:latin typeface="Open Sans"/>
                <a:ea typeface="Open Sans"/>
                <a:cs typeface="Open Sans"/>
              </a:rPr>
              <a:t>BringYourOwnDevice</a:t>
            </a:r>
            <a:r>
              <a:rPr lang="en-GB" sz="2000" dirty="0">
                <a:latin typeface="Open Sans"/>
                <a:ea typeface="Open Sans"/>
                <a:cs typeface="Open Sans"/>
              </a:rPr>
              <a:t> (BYOD) exam</a:t>
            </a:r>
          </a:p>
          <a:p>
            <a:pPr lvl="1"/>
            <a:r>
              <a:rPr lang="en-GB" sz="2000" dirty="0">
                <a:latin typeface="Open Sans"/>
                <a:ea typeface="Open Sans"/>
                <a:cs typeface="Open Sans"/>
              </a:rPr>
              <a:t>Unsupervised electronic exam: Moodle exam or Open exam</a:t>
            </a:r>
            <a:br>
              <a:rPr lang="en-GB" sz="2000" dirty="0">
                <a:latin typeface="Open Sans"/>
                <a:ea typeface="Open Sans"/>
                <a:cs typeface="Open Sans"/>
              </a:rPr>
            </a:br>
            <a:endParaRPr lang="en-GB" sz="2000" dirty="0">
              <a:latin typeface="Open Sans"/>
              <a:ea typeface="Open Sans"/>
              <a:cs typeface="Open Sans"/>
            </a:endParaRPr>
          </a:p>
          <a:p>
            <a:r>
              <a:rPr lang="en-GB" sz="2400" dirty="0">
                <a:latin typeface="Open Sans"/>
                <a:ea typeface="Open Sans"/>
                <a:cs typeface="Open Sans"/>
              </a:rPr>
              <a:t>Traditionally no oral exams</a:t>
            </a:r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460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Exams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195" y="1690565"/>
            <a:ext cx="10177200" cy="4176713"/>
          </a:xfrm>
        </p:spPr>
        <p:txBody>
          <a:bodyPr/>
          <a:lstStyle/>
          <a:p>
            <a:r>
              <a:rPr lang="en-GB" sz="2400" b="1" dirty="0"/>
              <a:t>Open book exams </a:t>
            </a:r>
            <a:r>
              <a:rPr lang="en-GB" sz="2400" dirty="0"/>
              <a:t>are possible </a:t>
            </a:r>
          </a:p>
          <a:p>
            <a:pPr marL="751840" lvl="1" indent="-317500"/>
            <a:r>
              <a:rPr lang="en-GB" sz="2000" dirty="0">
                <a:latin typeface="Open Sans"/>
                <a:ea typeface="Open Sans"/>
                <a:cs typeface="Open Sans"/>
              </a:rPr>
              <a:t>You have access to all the materials during the exam.</a:t>
            </a:r>
          </a:p>
          <a:p>
            <a:pPr marL="751840" lvl="1" indent="-317500"/>
            <a:r>
              <a:rPr lang="en-GB" sz="2000" dirty="0">
                <a:latin typeface="Open Sans"/>
                <a:ea typeface="Open Sans"/>
                <a:cs typeface="Open Sans"/>
              </a:rPr>
              <a:t>This is always informed before the exam.</a:t>
            </a:r>
            <a:endParaRPr lang="en-GB" sz="2000" dirty="0"/>
          </a:p>
          <a:p>
            <a:pPr marL="0" indent="0">
              <a:buNone/>
            </a:pPr>
            <a:endParaRPr lang="en-GB" sz="2400" b="1" dirty="0"/>
          </a:p>
          <a:p>
            <a:r>
              <a:rPr lang="en-GB" sz="2400" b="1" dirty="0"/>
              <a:t>Book Exams </a:t>
            </a:r>
            <a:r>
              <a:rPr lang="en-GB" sz="2400" dirty="0"/>
              <a:t>are common </a:t>
            </a:r>
          </a:p>
          <a:p>
            <a:pPr marL="751840" lvl="1" indent="-317500"/>
            <a:r>
              <a:rPr lang="en-GB" sz="2000" dirty="0"/>
              <a:t>= independent studying = you study a book/books and take an exam on them</a:t>
            </a:r>
          </a:p>
          <a:p>
            <a:pPr marL="751840" lvl="1" indent="-317500"/>
            <a:r>
              <a:rPr lang="en-GB" dirty="0">
                <a:latin typeface="Open Sans"/>
                <a:ea typeface="Open Sans"/>
                <a:cs typeface="Open Sans"/>
              </a:rPr>
              <a:t>≠ open book exam</a:t>
            </a:r>
          </a:p>
          <a:p>
            <a:pPr marL="751840" lvl="1" indent="-317500"/>
            <a:r>
              <a:rPr lang="en-GB" dirty="0">
                <a:latin typeface="Open Sans"/>
                <a:ea typeface="Open Sans"/>
                <a:cs typeface="Open Sans"/>
              </a:rPr>
              <a:t>usually on general exam days (~once a month)</a:t>
            </a:r>
          </a:p>
          <a:p>
            <a:pPr marL="751840" lvl="1" indent="-317500"/>
            <a:r>
              <a:rPr lang="en-GB" dirty="0"/>
              <a:t>discuss the possibility with the course teacher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4670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Exams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50" y="1482997"/>
            <a:ext cx="10924458" cy="4475619"/>
          </a:xfrm>
        </p:spPr>
        <p:txBody>
          <a:bodyPr/>
          <a:lstStyle/>
          <a:p>
            <a:r>
              <a:rPr lang="en-GB" sz="2400" b="1" dirty="0"/>
              <a:t>Registration for the exam</a:t>
            </a:r>
            <a:r>
              <a:rPr lang="en-GB" sz="2400" dirty="0"/>
              <a:t> required </a:t>
            </a:r>
            <a:r>
              <a:rPr lang="en-GB" sz="2400" b="1" dirty="0"/>
              <a:t>in Peppi </a:t>
            </a:r>
            <a:r>
              <a:rPr lang="en-GB" sz="2400" dirty="0"/>
              <a:t>by the deadline </a:t>
            </a:r>
          </a:p>
          <a:p>
            <a:pPr marL="1099820" lvl="2" indent="-285750"/>
            <a:r>
              <a:rPr lang="en-GB" sz="2400" dirty="0"/>
              <a:t>not the same as course registration</a:t>
            </a:r>
          </a:p>
          <a:p>
            <a:pPr marL="742950" lvl="1" indent="-285750"/>
            <a:r>
              <a:rPr lang="en-US" dirty="0"/>
              <a:t>always check with the course teacher</a:t>
            </a:r>
          </a:p>
          <a:p>
            <a:pPr marL="742950" lvl="1" indent="-285750"/>
            <a:r>
              <a:rPr lang="en-US" dirty="0"/>
              <a:t>If you wish to take </a:t>
            </a:r>
            <a:r>
              <a:rPr lang="en-US" b="1" dirty="0"/>
              <a:t>an online exam </a:t>
            </a:r>
            <a:r>
              <a:rPr lang="en-US" dirty="0"/>
              <a:t>in the EXAM system, you should book a time and a room for that after registering in Peppi: </a:t>
            </a:r>
            <a:br>
              <a:rPr lang="en-US" dirty="0"/>
            </a:br>
            <a:r>
              <a:rPr lang="fi-FI" dirty="0">
                <a:hlinkClick r:id="rId2"/>
              </a:rPr>
              <a:t>EXAM </a:t>
            </a:r>
            <a:r>
              <a:rPr lang="fi-FI" dirty="0" err="1">
                <a:hlinkClick r:id="rId2"/>
              </a:rPr>
              <a:t>Guidelines</a:t>
            </a:r>
            <a:r>
              <a:rPr lang="fi-FI" dirty="0">
                <a:hlinkClick r:id="rId2"/>
              </a:rPr>
              <a:t> - UEF Kamu</a:t>
            </a:r>
            <a:endParaRPr lang="en-US" dirty="0"/>
          </a:p>
          <a:p>
            <a:r>
              <a:rPr lang="en-GB" sz="2400" dirty="0"/>
              <a:t>You can retake examinations </a:t>
            </a:r>
          </a:p>
          <a:p>
            <a:pPr marL="751840" lvl="1" indent="-317500"/>
            <a:r>
              <a:rPr lang="en-GB" dirty="0">
                <a:latin typeface="Open Sans"/>
                <a:ea typeface="Open Sans"/>
                <a:cs typeface="Open Sans"/>
              </a:rPr>
              <a:t>usually two or three re-exams per course</a:t>
            </a:r>
          </a:p>
          <a:p>
            <a:pPr marL="751840" lvl="1" indent="-317500"/>
            <a:r>
              <a:rPr lang="en-GB" dirty="0"/>
              <a:t>not necessarily during the same semester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24F82-EE65-D277-F8C4-31C7714E1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35" y="3914401"/>
            <a:ext cx="2556615" cy="25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04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of an Exam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94" y="1492408"/>
            <a:ext cx="11185293" cy="4176713"/>
          </a:xfrm>
        </p:spPr>
        <p:txBody>
          <a:bodyPr/>
          <a:lstStyle/>
          <a:p>
            <a:r>
              <a:rPr lang="fi-FI" sz="2400" dirty="0" err="1"/>
              <a:t>Exams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different</a:t>
            </a:r>
            <a:r>
              <a:rPr lang="fi-FI" sz="2400" dirty="0"/>
              <a:t> in </a:t>
            </a:r>
            <a:r>
              <a:rPr lang="fi-FI" sz="2400" dirty="0" err="1"/>
              <a:t>each</a:t>
            </a:r>
            <a:r>
              <a:rPr lang="fi-FI" sz="2400" dirty="0"/>
              <a:t> </a:t>
            </a:r>
            <a:r>
              <a:rPr lang="fi-FI" sz="2400" dirty="0" err="1"/>
              <a:t>course</a:t>
            </a:r>
            <a:r>
              <a:rPr lang="fi-FI" sz="2400" dirty="0"/>
              <a:t> - </a:t>
            </a:r>
            <a:r>
              <a:rPr lang="fi-FI" sz="2400" dirty="0" err="1"/>
              <a:t>check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teacher</a:t>
            </a:r>
            <a:r>
              <a:rPr lang="fi-FI" sz="2400" dirty="0"/>
              <a:t>!</a:t>
            </a:r>
          </a:p>
          <a:p>
            <a:pPr marL="0" indent="0">
              <a:buNone/>
            </a:pPr>
            <a:br>
              <a:rPr lang="en-US" sz="2400" b="1" dirty="0"/>
            </a:br>
            <a:r>
              <a:rPr lang="en-US" sz="2400" b="1" dirty="0"/>
              <a:t>An example of an old exam in Cognitive Neuroscience: </a:t>
            </a:r>
          </a:p>
          <a:p>
            <a:pPr marL="0" indent="0">
              <a:buNone/>
            </a:pPr>
            <a:r>
              <a:rPr lang="en-US" sz="1800" dirty="0"/>
              <a:t>Each question yields 6 points resulting in a maximum of 30 points. You need to gain 15 points to pass the exam.</a:t>
            </a:r>
          </a:p>
          <a:p>
            <a:pPr marL="228600" indent="-228600">
              <a:buAutoNum type="arabicPeriod"/>
            </a:pPr>
            <a:r>
              <a:rPr lang="en-US" sz="1400" dirty="0"/>
              <a:t>Describe projection by projection the multiple steps of visual information processing from retinal ganglion cells all the way to the </a:t>
            </a:r>
            <a:r>
              <a:rPr lang="en-US" sz="1400" dirty="0" err="1"/>
              <a:t>inferotemporalcortex</a:t>
            </a:r>
            <a:r>
              <a:rPr lang="en-US" sz="1400" dirty="0"/>
              <a:t>. </a:t>
            </a:r>
            <a:endParaRPr lang="fi-FI" sz="1400" dirty="0"/>
          </a:p>
          <a:p>
            <a:pPr marL="228600" indent="-228600">
              <a:buAutoNum type="arabicPeriod"/>
            </a:pPr>
            <a:r>
              <a:rPr lang="en-US" sz="1400" dirty="0"/>
              <a:t>What is the difference between classical and instrumental conditioning? Give an example of each type.</a:t>
            </a:r>
            <a:endParaRPr lang="fi-FI" sz="1400" dirty="0"/>
          </a:p>
          <a:p>
            <a:pPr marL="0" indent="0"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3. What is the role of prefrontal cortex in cognition? (use ~ one page for the answer)</a:t>
            </a:r>
            <a:endParaRPr lang="fi-FI" sz="1400" dirty="0"/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4. What is the contribution of the following brain structures to long-term memory?</a:t>
            </a:r>
          </a:p>
          <a:p>
            <a:pPr>
              <a:buNone/>
            </a:pPr>
            <a:r>
              <a:rPr lang="fi-FI" sz="1400" dirty="0"/>
              <a:t>a) </a:t>
            </a:r>
            <a:r>
              <a:rPr lang="fi-FI" sz="1400" dirty="0" err="1"/>
              <a:t>amygdala</a:t>
            </a:r>
            <a:endParaRPr lang="fi-FI" sz="1400" dirty="0"/>
          </a:p>
          <a:p>
            <a:pPr>
              <a:buNone/>
            </a:pPr>
            <a:r>
              <a:rPr lang="fi-FI" sz="1400" dirty="0"/>
              <a:t>b) </a:t>
            </a:r>
            <a:r>
              <a:rPr lang="fi-FI" sz="1400" dirty="0" err="1"/>
              <a:t>Perirhinalcortex</a:t>
            </a:r>
            <a:endParaRPr lang="fi-FI" sz="1400" dirty="0"/>
          </a:p>
          <a:p>
            <a:pPr>
              <a:buNone/>
            </a:pPr>
            <a:r>
              <a:rPr lang="fi-FI" sz="1400" dirty="0"/>
              <a:t>c) </a:t>
            </a:r>
            <a:r>
              <a:rPr lang="fi-FI" sz="1400" dirty="0" err="1"/>
              <a:t>Hippocampus</a:t>
            </a:r>
            <a:endParaRPr lang="fi-FI" sz="1400" dirty="0"/>
          </a:p>
          <a:p>
            <a:pPr>
              <a:buNone/>
            </a:pPr>
            <a:endParaRPr lang="fi-FI" sz="1400" dirty="0"/>
          </a:p>
          <a:p>
            <a:pPr marL="434329" lvl="1" indent="0">
              <a:buNone/>
            </a:pPr>
            <a:endParaRPr lang="en-US" sz="2000" dirty="0"/>
          </a:p>
          <a:p>
            <a:pPr lvl="1"/>
            <a:endParaRPr lang="en-US" sz="2000" b="1" dirty="0"/>
          </a:p>
          <a:p>
            <a:pPr lvl="1"/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433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Attending a Traditional Exam in a Classroom</a:t>
            </a:r>
            <a:endParaRPr lang="fi-FI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61" y="2058722"/>
            <a:ext cx="10867245" cy="41767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sz="2400" dirty="0" err="1">
                <a:latin typeface="Open Sans"/>
                <a:ea typeface="Open Sans"/>
                <a:cs typeface="Open Sans"/>
              </a:rPr>
              <a:t>Be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on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time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!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751840" lvl="1" indent="-317500">
              <a:lnSpc>
                <a:spcPct val="80000"/>
              </a:lnSpc>
            </a:pPr>
            <a:r>
              <a:rPr lang="fi-FI" dirty="0"/>
              <a:t>roll-</a:t>
            </a:r>
            <a:r>
              <a:rPr lang="fi-FI" dirty="0" err="1"/>
              <a:t>call</a:t>
            </a:r>
            <a:r>
              <a:rPr lang="fi-FI" dirty="0"/>
              <a:t> </a:t>
            </a:r>
            <a:r>
              <a:rPr lang="fi-FI" dirty="0" err="1"/>
              <a:t>begins</a:t>
            </a:r>
            <a:r>
              <a:rPr lang="fi-FI" dirty="0"/>
              <a:t> </a:t>
            </a:r>
            <a:r>
              <a:rPr lang="fi-FI" dirty="0" err="1"/>
              <a:t>often</a:t>
            </a:r>
            <a:r>
              <a:rPr lang="fi-FI" dirty="0"/>
              <a:t> 15 min.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announced</a:t>
            </a:r>
            <a:r>
              <a:rPr lang="fi-FI" dirty="0"/>
              <a:t> </a:t>
            </a:r>
            <a:r>
              <a:rPr lang="fi-FI" dirty="0" err="1"/>
              <a:t>time</a:t>
            </a:r>
            <a:endParaRPr lang="fi-FI" dirty="0"/>
          </a:p>
          <a:p>
            <a:pPr marL="751840" lvl="1" indent="-317500">
              <a:lnSpc>
                <a:spcPct val="80000"/>
              </a:lnSpc>
            </a:pPr>
            <a:r>
              <a:rPr lang="fi-FI" dirty="0" err="1"/>
              <a:t>supervisors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assign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seat</a:t>
            </a:r>
            <a:r>
              <a:rPr lang="fi-FI" dirty="0"/>
              <a:t> for </a:t>
            </a:r>
            <a:r>
              <a:rPr lang="fi-FI" dirty="0" err="1"/>
              <a:t>you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room</a:t>
            </a:r>
            <a:endParaRPr lang="fi-FI" dirty="0"/>
          </a:p>
          <a:p>
            <a:pPr marL="751840" lvl="1" indent="-317500">
              <a:lnSpc>
                <a:spcPct val="80000"/>
              </a:lnSpc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actual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usually</a:t>
            </a:r>
            <a:r>
              <a:rPr lang="fi-FI" dirty="0"/>
              <a:t> </a:t>
            </a:r>
            <a:r>
              <a:rPr lang="fi-FI" dirty="0" err="1"/>
              <a:t>starts</a:t>
            </a:r>
            <a:r>
              <a:rPr lang="fi-FI" dirty="0"/>
              <a:t> </a:t>
            </a:r>
            <a:r>
              <a:rPr lang="fi-FI" dirty="0" err="1"/>
              <a:t>sharp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hour</a:t>
            </a:r>
            <a:r>
              <a:rPr lang="fi-FI" dirty="0"/>
              <a:t> (ie. 8.00 </a:t>
            </a:r>
            <a:r>
              <a:rPr lang="fi-FI" dirty="0" err="1"/>
              <a:t>not</a:t>
            </a:r>
            <a:r>
              <a:rPr lang="fi-FI" dirty="0"/>
              <a:t> 8.15)</a:t>
            </a:r>
          </a:p>
          <a:p>
            <a:pPr>
              <a:lnSpc>
                <a:spcPct val="80000"/>
              </a:lnSpc>
            </a:pPr>
            <a:endParaRPr lang="fi-FI" sz="2400" dirty="0"/>
          </a:p>
          <a:p>
            <a:pPr>
              <a:lnSpc>
                <a:spcPct val="80000"/>
              </a:lnSpc>
            </a:pPr>
            <a:r>
              <a:rPr lang="fi-FI" dirty="0"/>
              <a:t>No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allowed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room</a:t>
            </a:r>
            <a:r>
              <a:rPr lang="fi-FI" dirty="0"/>
              <a:t> 30 min.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endParaRPr lang="fi-FI" dirty="0"/>
          </a:p>
          <a:p>
            <a:pPr>
              <a:lnSpc>
                <a:spcPct val="80000"/>
              </a:lnSpc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leave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room</a:t>
            </a:r>
            <a:r>
              <a:rPr lang="fi-FI" dirty="0"/>
              <a:t> 30 min.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beginning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earliest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11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Topics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00" y="1488528"/>
            <a:ext cx="10177200" cy="4176713"/>
          </a:xfrm>
        </p:spPr>
        <p:txBody>
          <a:bodyPr/>
          <a:lstStyle/>
          <a:p>
            <a:r>
              <a:rPr lang="fi-FI" sz="2400" dirty="0"/>
              <a:t>Basics on </a:t>
            </a:r>
            <a:r>
              <a:rPr lang="fi-FI" sz="2400" dirty="0" err="1"/>
              <a:t>studying</a:t>
            </a:r>
            <a:r>
              <a:rPr lang="fi-FI" sz="2400" dirty="0"/>
              <a:t> </a:t>
            </a:r>
          </a:p>
          <a:p>
            <a:pPr lvl="1"/>
            <a:r>
              <a:rPr lang="fi-FI" sz="2200" dirty="0"/>
              <a:t>Study </a:t>
            </a:r>
            <a:r>
              <a:rPr lang="fi-FI" sz="2200" dirty="0" err="1"/>
              <a:t>system</a:t>
            </a:r>
            <a:r>
              <a:rPr lang="fi-FI" sz="2200" dirty="0"/>
              <a:t> in general</a:t>
            </a:r>
          </a:p>
          <a:p>
            <a:pPr lvl="1"/>
            <a:r>
              <a:rPr lang="fi-FI" sz="2200" dirty="0"/>
              <a:t>How to </a:t>
            </a:r>
            <a:r>
              <a:rPr lang="fi-FI" sz="2200" dirty="0" err="1"/>
              <a:t>start</a:t>
            </a:r>
            <a:r>
              <a:rPr lang="fi-FI" sz="2200" dirty="0"/>
              <a:t> </a:t>
            </a:r>
            <a:r>
              <a:rPr lang="fi-FI" sz="2200" dirty="0" err="1"/>
              <a:t>your</a:t>
            </a:r>
            <a:r>
              <a:rPr lang="fi-FI" sz="2200" dirty="0"/>
              <a:t> </a:t>
            </a:r>
            <a:r>
              <a:rPr lang="fi-FI" sz="2200" dirty="0" err="1"/>
              <a:t>studies</a:t>
            </a:r>
            <a:r>
              <a:rPr lang="fi-FI" sz="2200" dirty="0"/>
              <a:t>?</a:t>
            </a:r>
          </a:p>
          <a:p>
            <a:pPr lvl="1"/>
            <a:r>
              <a:rPr lang="fi-FI" sz="2200" dirty="0"/>
              <a:t>How to </a:t>
            </a:r>
            <a:r>
              <a:rPr lang="fi-FI" sz="2200" dirty="0" err="1"/>
              <a:t>comple</a:t>
            </a:r>
            <a:r>
              <a:rPr lang="fi-FI" sz="2200" dirty="0"/>
              <a:t> </a:t>
            </a:r>
            <a:r>
              <a:rPr lang="fi-FI" sz="2200" dirty="0" err="1"/>
              <a:t>courses</a:t>
            </a:r>
            <a:r>
              <a:rPr lang="fi-FI" sz="2200" dirty="0"/>
              <a:t>?</a:t>
            </a:r>
          </a:p>
          <a:p>
            <a:pPr lvl="1"/>
            <a:r>
              <a:rPr lang="fi-FI" sz="2200" dirty="0" err="1"/>
              <a:t>Exams</a:t>
            </a:r>
            <a:r>
              <a:rPr lang="fi-FI" sz="2200" dirty="0"/>
              <a:t>, </a:t>
            </a:r>
            <a:r>
              <a:rPr lang="fi-FI" sz="2200" dirty="0" err="1"/>
              <a:t>credits</a:t>
            </a:r>
            <a:r>
              <a:rPr lang="fi-FI" sz="2200" dirty="0"/>
              <a:t>, </a:t>
            </a:r>
            <a:r>
              <a:rPr lang="fi-FI" sz="2200" dirty="0" err="1"/>
              <a:t>grading</a:t>
            </a:r>
            <a:endParaRPr lang="fi-FI" sz="2200" dirty="0"/>
          </a:p>
          <a:p>
            <a:pPr lvl="1"/>
            <a:r>
              <a:rPr lang="fi-FI" sz="2200" dirty="0" err="1"/>
              <a:t>Wellbeing</a:t>
            </a:r>
            <a:r>
              <a:rPr lang="fi-FI" sz="2200" dirty="0"/>
              <a:t> of </a:t>
            </a:r>
            <a:r>
              <a:rPr lang="fi-FI" sz="2200" dirty="0" err="1"/>
              <a:t>students</a:t>
            </a:r>
            <a:endParaRPr lang="fi-FI" sz="2200" dirty="0"/>
          </a:p>
          <a:p>
            <a:pPr lvl="2"/>
            <a:r>
              <a:rPr lang="fi-FI" sz="1800" dirty="0" err="1"/>
              <a:t>Inappropriate</a:t>
            </a:r>
            <a:r>
              <a:rPr lang="fi-FI" sz="1800" dirty="0"/>
              <a:t> </a:t>
            </a:r>
            <a:r>
              <a:rPr lang="fi-FI" sz="1800" dirty="0" err="1"/>
              <a:t>treatment</a:t>
            </a:r>
            <a:r>
              <a:rPr lang="fi-FI" sz="1800" dirty="0"/>
              <a:t> and </a:t>
            </a:r>
            <a:r>
              <a:rPr lang="fi-FI" sz="1800" dirty="0" err="1"/>
              <a:t>harassment</a:t>
            </a:r>
            <a:endParaRPr lang="fi-FI" sz="1800" dirty="0"/>
          </a:p>
          <a:p>
            <a:pPr lvl="2"/>
            <a:r>
              <a:rPr lang="fi-FI" sz="1800" dirty="0" err="1"/>
              <a:t>Student’s</a:t>
            </a:r>
            <a:r>
              <a:rPr lang="fi-FI" sz="1800" dirty="0"/>
              <a:t> </a:t>
            </a:r>
            <a:r>
              <a:rPr lang="fi-FI" sz="1800" dirty="0" err="1"/>
              <a:t>rights</a:t>
            </a:r>
            <a:r>
              <a:rPr lang="fi-FI" sz="1800" dirty="0"/>
              <a:t> and </a:t>
            </a:r>
            <a:r>
              <a:rPr lang="fi-FI" sz="1800" dirty="0" err="1"/>
              <a:t>obligations</a:t>
            </a:r>
            <a:endParaRPr lang="fi-FI" sz="1800" dirty="0"/>
          </a:p>
          <a:p>
            <a:pPr lvl="2"/>
            <a:r>
              <a:rPr lang="fi-FI" sz="1800" dirty="0"/>
              <a:t>Accessibility in </a:t>
            </a:r>
            <a:r>
              <a:rPr lang="fi-FI" sz="1800" dirty="0" err="1"/>
              <a:t>studies</a:t>
            </a:r>
            <a:endParaRPr lang="fi-FI" sz="1800" dirty="0"/>
          </a:p>
          <a:p>
            <a:pPr lvl="2"/>
            <a:r>
              <a:rPr lang="fi-FI" sz="1800" dirty="0" err="1"/>
              <a:t>Individual</a:t>
            </a:r>
            <a:r>
              <a:rPr lang="fi-FI" sz="1800" dirty="0"/>
              <a:t> </a:t>
            </a:r>
            <a:r>
              <a:rPr lang="fi-FI" sz="1800" dirty="0" err="1"/>
              <a:t>study</a:t>
            </a:r>
            <a:r>
              <a:rPr lang="fi-FI" sz="1800" dirty="0"/>
              <a:t> </a:t>
            </a:r>
            <a:r>
              <a:rPr lang="fi-FI" sz="1800" dirty="0" err="1"/>
              <a:t>arrangements</a:t>
            </a:r>
            <a:endParaRPr lang="fi-FI" sz="1800" dirty="0"/>
          </a:p>
          <a:p>
            <a:endParaRPr lang="fi-FI" sz="26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D557588A-A88C-4F01-9CDF-2C360B995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>
          <a:xfrm>
            <a:off x="9065487" y="96696"/>
            <a:ext cx="2964892" cy="27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4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Attending a Traditional Exam in a Classroom</a:t>
            </a:r>
            <a:endParaRPr lang="fi-FI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i-FI" sz="2400">
                <a:latin typeface="Open Sans"/>
                <a:ea typeface="Open Sans"/>
                <a:cs typeface="Open Sans"/>
              </a:rPr>
              <a:t>No </a:t>
            </a:r>
            <a:r>
              <a:rPr lang="fi-FI" sz="2400" err="1">
                <a:latin typeface="Open Sans"/>
                <a:ea typeface="Open Sans"/>
                <a:cs typeface="Open Sans"/>
              </a:rPr>
              <a:t>bags</a:t>
            </a:r>
            <a:r>
              <a:rPr lang="fi-FI" sz="2400">
                <a:latin typeface="Open Sans"/>
                <a:ea typeface="Open Sans"/>
                <a:cs typeface="Open Sans"/>
              </a:rPr>
              <a:t>, </a:t>
            </a:r>
            <a:r>
              <a:rPr lang="fi-FI" sz="2400" err="1">
                <a:latin typeface="Open Sans"/>
                <a:ea typeface="Open Sans"/>
                <a:cs typeface="Open Sans"/>
              </a:rPr>
              <a:t>coats</a:t>
            </a:r>
            <a:r>
              <a:rPr lang="fi-FI" sz="2400">
                <a:latin typeface="Open Sans"/>
                <a:ea typeface="Open Sans"/>
                <a:cs typeface="Open Sans"/>
              </a:rPr>
              <a:t>, mobile </a:t>
            </a:r>
            <a:r>
              <a:rPr lang="fi-FI" sz="2400" err="1">
                <a:latin typeface="Open Sans"/>
                <a:ea typeface="Open Sans"/>
                <a:cs typeface="Open Sans"/>
              </a:rPr>
              <a:t>phones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or</a:t>
            </a:r>
            <a:r>
              <a:rPr lang="fi-FI" sz="2400">
                <a:latin typeface="Open Sans"/>
                <a:ea typeface="Open Sans"/>
                <a:cs typeface="Open Sans"/>
              </a:rPr>
              <a:t> </a:t>
            </a:r>
            <a:r>
              <a:rPr lang="fi-FI" sz="2400" err="1">
                <a:latin typeface="Open Sans"/>
                <a:ea typeface="Open Sans"/>
                <a:cs typeface="Open Sans"/>
              </a:rPr>
              <a:t>other</a:t>
            </a:r>
            <a:r>
              <a:rPr lang="fi-FI" sz="2400">
                <a:latin typeface="Open Sans"/>
                <a:ea typeface="Open Sans"/>
                <a:cs typeface="Open Sans"/>
              </a:rPr>
              <a:t> extra </a:t>
            </a:r>
            <a:r>
              <a:rPr lang="fi-FI" sz="2400" err="1">
                <a:latin typeface="Open Sans"/>
                <a:ea typeface="Open Sans"/>
                <a:cs typeface="Open Sans"/>
              </a:rPr>
              <a:t>items</a:t>
            </a:r>
            <a:endParaRPr lang="fi-FI" sz="2400">
              <a:latin typeface="Open Sans"/>
              <a:ea typeface="Open Sans"/>
              <a:cs typeface="Open Sans"/>
            </a:endParaRPr>
          </a:p>
          <a:p>
            <a:pPr marL="751840" lvl="1" indent="-317500">
              <a:lnSpc>
                <a:spcPct val="80000"/>
              </a:lnSpc>
            </a:pPr>
            <a:r>
              <a:rPr lang="fi-FI" err="1">
                <a:latin typeface="Open Sans"/>
                <a:ea typeface="Open Sans"/>
                <a:cs typeface="Open Sans"/>
              </a:rPr>
              <a:t>only</a:t>
            </a:r>
            <a:r>
              <a:rPr lang="fi-FI">
                <a:latin typeface="Open Sans"/>
                <a:ea typeface="Open Sans"/>
                <a:cs typeface="Open Sans"/>
              </a:rPr>
              <a:t> a </a:t>
            </a:r>
            <a:r>
              <a:rPr lang="fi-FI" err="1">
                <a:latin typeface="Open Sans"/>
                <a:ea typeface="Open Sans"/>
                <a:cs typeface="Open Sans"/>
              </a:rPr>
              <a:t>pencil</a:t>
            </a:r>
            <a:r>
              <a:rPr lang="fi-FI">
                <a:latin typeface="Open Sans"/>
                <a:ea typeface="Open Sans"/>
                <a:cs typeface="Open Sans"/>
              </a:rPr>
              <a:t> and an </a:t>
            </a:r>
            <a:r>
              <a:rPr lang="fi-FI" err="1">
                <a:latin typeface="Open Sans"/>
                <a:ea typeface="Open Sans"/>
                <a:cs typeface="Open Sans"/>
              </a:rPr>
              <a:t>eraser</a:t>
            </a:r>
            <a:r>
              <a:rPr lang="fi-FI">
                <a:latin typeface="Open Sans"/>
                <a:ea typeface="Open Sans"/>
                <a:cs typeface="Open Sans"/>
              </a:rPr>
              <a:t> and </a:t>
            </a:r>
            <a:r>
              <a:rPr lang="fi-FI" err="1">
                <a:latin typeface="Open Sans"/>
                <a:ea typeface="Open Sans"/>
                <a:cs typeface="Open Sans"/>
              </a:rPr>
              <a:t>your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student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  <a:r>
              <a:rPr lang="fi-FI" err="1">
                <a:latin typeface="Open Sans"/>
                <a:ea typeface="Open Sans"/>
                <a:cs typeface="Open Sans"/>
              </a:rPr>
              <a:t>card</a:t>
            </a:r>
            <a:r>
              <a:rPr lang="fi-FI">
                <a:latin typeface="Open Sans"/>
                <a:ea typeface="Open Sans"/>
                <a:cs typeface="Open Sans"/>
              </a:rPr>
              <a:t>/ID </a:t>
            </a:r>
            <a:endParaRPr lang="fi-FI"/>
          </a:p>
          <a:p>
            <a:pPr marL="751840" lvl="1" indent="-317500">
              <a:lnSpc>
                <a:spcPct val="80000"/>
              </a:lnSpc>
            </a:pPr>
            <a:r>
              <a:rPr lang="fi-FI" err="1"/>
              <a:t>dictionaries</a:t>
            </a:r>
            <a:r>
              <a:rPr lang="fi-FI"/>
              <a:t>, </a:t>
            </a:r>
            <a:r>
              <a:rPr lang="fi-FI" err="1"/>
              <a:t>calculators</a:t>
            </a:r>
            <a:r>
              <a:rPr lang="fi-FI"/>
              <a:t> etc. </a:t>
            </a:r>
            <a:r>
              <a:rPr lang="fi-FI" err="1"/>
              <a:t>allowed</a:t>
            </a:r>
            <a:r>
              <a:rPr lang="fi-FI"/>
              <a:t> </a:t>
            </a:r>
            <a:r>
              <a:rPr lang="fi-FI" err="1"/>
              <a:t>only</a:t>
            </a:r>
            <a:r>
              <a:rPr lang="fi-FI"/>
              <a:t> </a:t>
            </a:r>
            <a:r>
              <a:rPr lang="fi-FI" err="1"/>
              <a:t>if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lecturer</a:t>
            </a:r>
            <a:r>
              <a:rPr lang="fi-FI"/>
              <a:t> </a:t>
            </a:r>
            <a:r>
              <a:rPr lang="fi-FI" err="1"/>
              <a:t>has</a:t>
            </a:r>
            <a:r>
              <a:rPr lang="fi-FI"/>
              <a:t> </a:t>
            </a:r>
            <a:r>
              <a:rPr lang="fi-FI" err="1"/>
              <a:t>given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permission</a:t>
            </a:r>
            <a:r>
              <a:rPr lang="fi-FI"/>
              <a:t> and </a:t>
            </a:r>
            <a:r>
              <a:rPr lang="fi-FI" err="1"/>
              <a:t>has</a:t>
            </a:r>
            <a:r>
              <a:rPr lang="fi-FI"/>
              <a:t> </a:t>
            </a:r>
            <a:r>
              <a:rPr lang="fi-FI" err="1"/>
              <a:t>notified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exam</a:t>
            </a:r>
            <a:r>
              <a:rPr lang="fi-FI"/>
              <a:t> </a:t>
            </a:r>
            <a:r>
              <a:rPr lang="fi-FI" err="1"/>
              <a:t>supervisors</a:t>
            </a:r>
            <a:r>
              <a:rPr lang="fi-FI"/>
              <a:t> </a:t>
            </a:r>
            <a:r>
              <a:rPr lang="fi-FI" err="1"/>
              <a:t>about</a:t>
            </a:r>
            <a:r>
              <a:rPr lang="fi-FI"/>
              <a:t> </a:t>
            </a:r>
          </a:p>
          <a:p>
            <a:pPr>
              <a:lnSpc>
                <a:spcPct val="80000"/>
              </a:lnSpc>
            </a:pPr>
            <a:r>
              <a:rPr lang="fi-FI" sz="2400" err="1"/>
              <a:t>Do</a:t>
            </a:r>
            <a:r>
              <a:rPr lang="fi-FI" sz="2400"/>
              <a:t> </a:t>
            </a:r>
            <a:r>
              <a:rPr lang="fi-FI" sz="2400" err="1"/>
              <a:t>not</a:t>
            </a:r>
            <a:r>
              <a:rPr lang="fi-FI" sz="2400"/>
              <a:t> </a:t>
            </a:r>
            <a:r>
              <a:rPr lang="fi-FI" sz="2400" err="1"/>
              <a:t>read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exam</a:t>
            </a:r>
            <a:r>
              <a:rPr lang="fi-FI" sz="2400"/>
              <a:t> </a:t>
            </a:r>
            <a:r>
              <a:rPr lang="fi-FI" sz="2400" err="1"/>
              <a:t>questions</a:t>
            </a:r>
            <a:r>
              <a:rPr lang="fi-FI" sz="2400"/>
              <a:t> </a:t>
            </a:r>
            <a:r>
              <a:rPr lang="fi-FI" sz="2400" err="1"/>
              <a:t>or</a:t>
            </a:r>
            <a:r>
              <a:rPr lang="fi-FI" sz="2400"/>
              <a:t> </a:t>
            </a:r>
            <a:r>
              <a:rPr lang="fi-FI" sz="2400" err="1"/>
              <a:t>start</a:t>
            </a:r>
            <a:r>
              <a:rPr lang="fi-FI" sz="2400"/>
              <a:t> </a:t>
            </a:r>
            <a:r>
              <a:rPr lang="fi-FI" sz="2400" err="1"/>
              <a:t>writing</a:t>
            </a:r>
            <a:r>
              <a:rPr lang="fi-FI" sz="2400"/>
              <a:t> </a:t>
            </a:r>
            <a:r>
              <a:rPr lang="fi-FI" sz="2400" err="1"/>
              <a:t>before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supervisor</a:t>
            </a:r>
            <a:r>
              <a:rPr lang="fi-FI" sz="2400"/>
              <a:t> </a:t>
            </a:r>
            <a:r>
              <a:rPr lang="fi-FI" sz="2400" err="1"/>
              <a:t>has</a:t>
            </a:r>
            <a:r>
              <a:rPr lang="fi-FI" sz="2400"/>
              <a:t> </a:t>
            </a:r>
            <a:r>
              <a:rPr lang="fi-FI" sz="2400" err="1"/>
              <a:t>given</a:t>
            </a:r>
            <a:r>
              <a:rPr lang="fi-FI" sz="2400"/>
              <a:t> a </a:t>
            </a:r>
            <a:r>
              <a:rPr lang="fi-FI" sz="2400" err="1"/>
              <a:t>permission</a:t>
            </a:r>
            <a:r>
              <a:rPr lang="fi-FI" sz="2400"/>
              <a:t> to </a:t>
            </a:r>
            <a:r>
              <a:rPr lang="fi-FI" sz="2400" err="1"/>
              <a:t>start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exam</a:t>
            </a:r>
            <a:r>
              <a:rPr lang="fi-FI" sz="2400"/>
              <a:t> </a:t>
            </a:r>
          </a:p>
          <a:p>
            <a:pPr marL="751840" lvl="1" indent="-317500">
              <a:lnSpc>
                <a:spcPct val="80000"/>
              </a:lnSpc>
            </a:pPr>
            <a:r>
              <a:rPr lang="fi-FI" err="1"/>
              <a:t>usually</a:t>
            </a:r>
            <a:r>
              <a:rPr lang="fi-FI"/>
              <a:t> </a:t>
            </a:r>
            <a:r>
              <a:rPr lang="fi-FI" err="1"/>
              <a:t>after</a:t>
            </a:r>
            <a:r>
              <a:rPr lang="fi-FI"/>
              <a:t> </a:t>
            </a:r>
            <a:r>
              <a:rPr lang="fi-FI" err="1"/>
              <a:t>everybody</a:t>
            </a:r>
            <a:r>
              <a:rPr lang="fi-FI"/>
              <a:t> </a:t>
            </a:r>
            <a:r>
              <a:rPr lang="fi-FI" err="1"/>
              <a:t>has</a:t>
            </a:r>
            <a:r>
              <a:rPr lang="fi-FI"/>
              <a:t> </a:t>
            </a:r>
            <a:r>
              <a:rPr lang="fi-FI" err="1"/>
              <a:t>received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exam</a:t>
            </a:r>
            <a:r>
              <a:rPr lang="fi-FI"/>
              <a:t> </a:t>
            </a:r>
            <a:r>
              <a:rPr lang="fi-FI" err="1"/>
              <a:t>papers</a:t>
            </a:r>
            <a:endParaRPr lang="fi-FI"/>
          </a:p>
          <a:p>
            <a:pPr>
              <a:lnSpc>
                <a:spcPct val="80000"/>
              </a:lnSpc>
            </a:pPr>
            <a:r>
              <a:rPr lang="fi-FI" sz="2400" err="1"/>
              <a:t>You</a:t>
            </a:r>
            <a:r>
              <a:rPr lang="fi-FI" sz="2400"/>
              <a:t> </a:t>
            </a:r>
            <a:r>
              <a:rPr lang="fi-FI" sz="2400" err="1"/>
              <a:t>are</a:t>
            </a:r>
            <a:r>
              <a:rPr lang="fi-FI" sz="2400"/>
              <a:t> </a:t>
            </a:r>
            <a:r>
              <a:rPr lang="fi-FI" sz="2400" err="1"/>
              <a:t>not</a:t>
            </a:r>
            <a:r>
              <a:rPr lang="fi-FI" sz="2400"/>
              <a:t> </a:t>
            </a:r>
            <a:r>
              <a:rPr lang="fi-FI" sz="2400" err="1"/>
              <a:t>allowed</a:t>
            </a:r>
            <a:r>
              <a:rPr lang="fi-FI" sz="2400"/>
              <a:t> to </a:t>
            </a:r>
            <a:r>
              <a:rPr lang="fi-FI" sz="2400" err="1"/>
              <a:t>leave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room</a:t>
            </a:r>
            <a:r>
              <a:rPr lang="fi-FI" sz="2400"/>
              <a:t> </a:t>
            </a:r>
            <a:r>
              <a:rPr lang="fi-FI" sz="2400" err="1"/>
              <a:t>during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exam</a:t>
            </a:r>
            <a:r>
              <a:rPr lang="fi-FI" sz="2400"/>
              <a:t> </a:t>
            </a:r>
          </a:p>
          <a:p>
            <a:pPr marL="751840" lvl="1" indent="-317500">
              <a:lnSpc>
                <a:spcPct val="80000"/>
              </a:lnSpc>
            </a:pPr>
            <a:r>
              <a:rPr lang="fi-FI" err="1"/>
              <a:t>going</a:t>
            </a:r>
            <a:r>
              <a:rPr lang="fi-FI"/>
              <a:t> to </a:t>
            </a:r>
            <a:r>
              <a:rPr lang="fi-FI" err="1"/>
              <a:t>toilet</a:t>
            </a:r>
            <a:r>
              <a:rPr lang="fi-FI"/>
              <a:t> </a:t>
            </a:r>
            <a:r>
              <a:rPr lang="fi-FI" err="1"/>
              <a:t>only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a </a:t>
            </a:r>
            <a:r>
              <a:rPr lang="fi-FI" err="1"/>
              <a:t>supervisor</a:t>
            </a:r>
            <a:endParaRPr lang="fi-FI"/>
          </a:p>
          <a:p>
            <a:pPr>
              <a:lnSpc>
                <a:spcPct val="80000"/>
              </a:lnSpc>
            </a:pPr>
            <a:r>
              <a:rPr lang="en-GB" sz="2400" b="1"/>
              <a:t>Strictly NO talking at all during the exam!</a:t>
            </a:r>
          </a:p>
          <a:p>
            <a:pPr>
              <a:lnSpc>
                <a:spcPct val="80000"/>
              </a:lnSpc>
            </a:pPr>
            <a:r>
              <a:rPr lang="en-GB" sz="2400" b="1"/>
              <a:t>Strictly NO extra items in the exam! 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774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Cheating in an Exam?</a:t>
            </a:r>
            <a:br>
              <a:rPr lang="en-GB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844677"/>
            <a:ext cx="7123112" cy="4147200"/>
          </a:xfrm>
        </p:spPr>
        <p:txBody>
          <a:bodyPr/>
          <a:lstStyle/>
          <a:p>
            <a:pPr marL="218440" indent="-218440">
              <a:lnSpc>
                <a:spcPct val="80000"/>
              </a:lnSpc>
            </a:pPr>
            <a:r>
              <a:rPr lang="en-GB" sz="2400" dirty="0">
                <a:latin typeface="Open Sans"/>
                <a:ea typeface="Open Sans"/>
                <a:cs typeface="Open Sans"/>
              </a:rPr>
              <a:t>For example any communication with others in the exam room or bringing extra material with you is considered cheating.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/>
          </a:p>
          <a:p>
            <a:pPr marL="218440" indent="-218440">
              <a:lnSpc>
                <a:spcPct val="80000"/>
              </a:lnSpc>
            </a:pPr>
            <a:r>
              <a:rPr lang="en-GB" sz="2400" b="1" dirty="0"/>
              <a:t>Cheating is considered a serious offence at Finnish universities</a:t>
            </a:r>
          </a:p>
          <a:p>
            <a:pPr marL="742950" lvl="1" indent="-285750">
              <a:lnSpc>
                <a:spcPct val="80000"/>
              </a:lnSpc>
            </a:pPr>
            <a:r>
              <a:rPr lang="en-GB" dirty="0">
                <a:latin typeface="Open Sans"/>
                <a:ea typeface="Open Sans"/>
                <a:cs typeface="Open Sans"/>
              </a:rPr>
              <a:t>It will be reported to the Dean (also if cheating is found after the exam).</a:t>
            </a:r>
          </a:p>
          <a:p>
            <a:pPr marL="742950" lvl="1" indent="-285750">
              <a:lnSpc>
                <a:spcPct val="80000"/>
              </a:lnSpc>
            </a:pPr>
            <a:r>
              <a:rPr lang="en-GB" dirty="0">
                <a:latin typeface="Open Sans"/>
                <a:ea typeface="Open Sans"/>
                <a:cs typeface="Open Sans"/>
              </a:rPr>
              <a:t>Even a suspicion of cheating is taken very seriously. </a:t>
            </a:r>
            <a:endParaRPr lang="en-GB" dirty="0"/>
          </a:p>
          <a:p>
            <a:pPr marL="218440" indent="-218440"/>
            <a:endParaRPr lang="fi-FI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2893"/>
          <a:stretch>
            <a:fillRect/>
          </a:stretch>
        </p:blipFill>
        <p:spPr>
          <a:xfrm>
            <a:off x="9128731" y="352801"/>
            <a:ext cx="2987617" cy="2805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AFD2A3B-2FFE-436C-9E59-C9A97F491292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2096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Cheating in an Exam?</a:t>
            </a:r>
            <a:br>
              <a:rPr lang="en-GB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2013857"/>
            <a:ext cx="8614553" cy="397802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/>
              <a:t>The supervisors have the authority to ask you to leave the exam room if they consider your behaviour inadequate.</a:t>
            </a:r>
          </a:p>
          <a:p>
            <a:pPr>
              <a:lnSpc>
                <a:spcPct val="80000"/>
              </a:lnSpc>
            </a:pPr>
            <a:endParaRPr lang="en-GB"/>
          </a:p>
          <a:p>
            <a:pPr>
              <a:lnSpc>
                <a:spcPct val="80000"/>
              </a:lnSpc>
            </a:pPr>
            <a:r>
              <a:rPr lang="en-GB" sz="2400"/>
              <a:t>If you have any questions, please get the exam supervisors attention by raising your hand and ask them.</a:t>
            </a:r>
          </a:p>
          <a:p>
            <a:pPr algn="just">
              <a:lnSpc>
                <a:spcPct val="80000"/>
              </a:lnSpc>
              <a:buFont typeface="Symbol" pitchFamily="18" charset="2"/>
              <a:buChar char=""/>
            </a:pPr>
            <a:endParaRPr lang="en-GB" sz="2400"/>
          </a:p>
          <a:p>
            <a:pPr algn="just">
              <a:lnSpc>
                <a:spcPct val="80000"/>
              </a:lnSpc>
              <a:buFont typeface="Symbol" pitchFamily="18" charset="2"/>
              <a:buChar char=""/>
            </a:pPr>
            <a:r>
              <a:rPr lang="en-GB" sz="2400"/>
              <a:t>A student found cheating in an exam will be removed from the room immediately.</a:t>
            </a:r>
          </a:p>
          <a:p>
            <a:pPr algn="just">
              <a:lnSpc>
                <a:spcPct val="80000"/>
              </a:lnSpc>
              <a:buFont typeface="Symbol" pitchFamily="18" charset="2"/>
              <a:buChar char=""/>
            </a:pPr>
            <a:endParaRPr lang="en-GB" sz="2400"/>
          </a:p>
          <a:p>
            <a:pPr algn="just">
              <a:lnSpc>
                <a:spcPct val="80000"/>
              </a:lnSpc>
              <a:buFont typeface="Symbol" pitchFamily="18" charset="2"/>
              <a:buChar char=""/>
            </a:pPr>
            <a:r>
              <a:rPr lang="en-GB" sz="2400"/>
              <a:t>Serious consequences on cheating and plagiarism.</a:t>
            </a:r>
          </a:p>
          <a:p>
            <a:endParaRPr lang="fi-FI"/>
          </a:p>
        </p:txBody>
      </p:sp>
      <p:pic>
        <p:nvPicPr>
          <p:cNvPr id="8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2893"/>
          <a:stretch>
            <a:fillRect/>
          </a:stretch>
        </p:blipFill>
        <p:spPr>
          <a:xfrm>
            <a:off x="10102041" y="120089"/>
            <a:ext cx="1963353" cy="184334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E34AF10-8C28-41D7-97B7-0B1FDBD1005F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820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Plagiarism?</a:t>
            </a:r>
            <a:br>
              <a:rPr lang="en-US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857" y="1844677"/>
            <a:ext cx="9443103" cy="4147200"/>
          </a:xfrm>
        </p:spPr>
        <p:txBody>
          <a:bodyPr/>
          <a:lstStyle/>
          <a:p>
            <a:r>
              <a:rPr lang="en-GB" dirty="0"/>
              <a:t>Plagiarism means</a:t>
            </a:r>
          </a:p>
          <a:p>
            <a:pPr marL="0" indent="0">
              <a:buNone/>
            </a:pPr>
            <a:endParaRPr lang="en-GB" dirty="0"/>
          </a:p>
          <a:p>
            <a:pPr marL="742950" lvl="1" indent="-285750"/>
            <a:r>
              <a:rPr lang="en-GB" sz="2800" dirty="0"/>
              <a:t>Copying somebody’s ideas, thoughts, texts, presentations, inventions etc. and presenting them as one's own.</a:t>
            </a:r>
          </a:p>
          <a:p>
            <a:pPr marL="1100137" lvl="2" indent="-285750"/>
            <a:endParaRPr lang="en-GB" sz="2400" dirty="0"/>
          </a:p>
          <a:p>
            <a:pPr marL="671524" lvl="1" indent="-285750"/>
            <a:r>
              <a:rPr lang="en-GB" sz="2800" dirty="0"/>
              <a:t>The reader should be able to see what parts of the text are from you and what are based on  books/other material.</a:t>
            </a:r>
          </a:p>
          <a:p>
            <a:endParaRPr lang="fi-FI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3072"/>
          <a:stretch>
            <a:fillRect/>
          </a:stretch>
        </p:blipFill>
        <p:spPr>
          <a:xfrm>
            <a:off x="9927770" y="449830"/>
            <a:ext cx="1932791" cy="18146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9E1A0DA-6B3B-4A9F-931D-DBFB50684532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9136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926" y="323317"/>
            <a:ext cx="10177131" cy="1008064"/>
          </a:xfrm>
        </p:spPr>
        <p:txBody>
          <a:bodyPr/>
          <a:lstStyle/>
          <a:p>
            <a:r>
              <a:rPr lang="en-US" err="1">
                <a:latin typeface="Open Sans ExtraBold"/>
                <a:ea typeface="Open Sans ExtraBold"/>
                <a:cs typeface="Open Sans ExtraBold"/>
              </a:rPr>
              <a:t>Plagerism</a:t>
            </a:r>
            <a:r>
              <a:rPr lang="en-US">
                <a:latin typeface="Open Sans ExtraBold"/>
                <a:ea typeface="Open Sans ExtraBold"/>
                <a:cs typeface="Open Sans ExtraBold"/>
              </a:rPr>
              <a:t>?</a:t>
            </a:r>
            <a:br>
              <a:rPr lang="en-US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657" y="1783758"/>
            <a:ext cx="11224686" cy="4147200"/>
          </a:xfrm>
        </p:spPr>
        <p:txBody>
          <a:bodyPr/>
          <a:lstStyle/>
          <a:p>
            <a:pPr marL="218440" lvl="1" indent="-218440">
              <a:buFont typeface="Wingdings" pitchFamily="2" charset="2"/>
              <a:buChar char="§"/>
            </a:pPr>
            <a:r>
              <a:rPr lang="en-GB" dirty="0">
                <a:latin typeface="Open Sans"/>
                <a:ea typeface="Open Sans"/>
                <a:cs typeface="Open Sans"/>
              </a:rPr>
              <a:t>Always an insult to a good scientific practice and to the teacher in question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218440" indent="-218440"/>
            <a:r>
              <a:rPr lang="en-GB" sz="2400" dirty="0">
                <a:cs typeface="Arial" charset="0"/>
              </a:rPr>
              <a:t>Use references – learn </a:t>
            </a:r>
            <a:r>
              <a:rPr lang="en-GB" sz="2400" b="1" dirty="0">
                <a:cs typeface="Arial" charset="0"/>
              </a:rPr>
              <a:t>the correct referencing</a:t>
            </a:r>
            <a:r>
              <a:rPr lang="en-GB" sz="2400" dirty="0">
                <a:cs typeface="Arial" charset="0"/>
              </a:rPr>
              <a:t> technique for all the written assignments!</a:t>
            </a:r>
            <a:endParaRPr lang="en-GB" dirty="0">
              <a:cs typeface="Arial" charset="0"/>
            </a:endParaRPr>
          </a:p>
          <a:p>
            <a:pPr marL="218440" indent="-218440"/>
            <a:r>
              <a:rPr lang="en-GB" sz="2400" dirty="0">
                <a:latin typeface="Open Sans"/>
                <a:ea typeface="Open Sans"/>
                <a:cs typeface="Arial"/>
              </a:rPr>
              <a:t>Using </a:t>
            </a:r>
            <a:r>
              <a:rPr lang="en-GB" sz="2400" b="1" dirty="0">
                <a:latin typeface="Open Sans"/>
                <a:ea typeface="Open Sans"/>
                <a:cs typeface="Arial"/>
              </a:rPr>
              <a:t>Artificial Intelligence applications</a:t>
            </a:r>
            <a:r>
              <a:rPr lang="en-GB" sz="2400" dirty="0">
                <a:latin typeface="Open Sans"/>
                <a:ea typeface="Open Sans"/>
                <a:cs typeface="Arial"/>
              </a:rPr>
              <a:t>? Please check this with the teacher of the course: </a:t>
            </a:r>
            <a:r>
              <a:rPr lang="en-GB" sz="2400" dirty="0">
                <a:latin typeface="Open Sans"/>
                <a:ea typeface="Open Sans"/>
                <a:cs typeface="Open Sans"/>
                <a:hlinkClick r:id="rId2"/>
              </a:rPr>
              <a:t>https://kamu.uef.fi/en/tietopankki/students-rights-and-obligations/the-use-of-ai-in-teaching-and-research/</a:t>
            </a:r>
            <a:r>
              <a:rPr lang="en-GB" sz="2400" dirty="0">
                <a:latin typeface="Open Sans"/>
                <a:ea typeface="Open Sans"/>
                <a:cs typeface="Open Sans"/>
              </a:rPr>
              <a:t> </a:t>
            </a:r>
            <a:endParaRPr lang="en-GB" sz="2400" dirty="0">
              <a:cs typeface="Arial" charset="0"/>
            </a:endParaRPr>
          </a:p>
          <a:p>
            <a:pPr marL="751840" lvl="1" indent="-317500"/>
            <a:r>
              <a:rPr lang="en-GB" sz="2000" dirty="0">
                <a:latin typeface="Open Sans"/>
                <a:ea typeface="Open Sans"/>
                <a:cs typeface="Arial"/>
              </a:rPr>
              <a:t>The reader should know the sources and how AI has been used.</a:t>
            </a:r>
            <a:endParaRPr lang="en-GB" sz="2000" dirty="0">
              <a:cs typeface="Arial" charset="0"/>
            </a:endParaRPr>
          </a:p>
          <a:p>
            <a:pPr marL="218440" indent="-218440"/>
            <a:r>
              <a:rPr lang="en-GB" sz="2400" b="1" dirty="0">
                <a:latin typeface="Open Sans"/>
                <a:ea typeface="Open Sans"/>
                <a:cs typeface="Arial"/>
              </a:rPr>
              <a:t>Turnitin, an electronic plagiarism detection tool</a:t>
            </a:r>
            <a:r>
              <a:rPr lang="en-GB" sz="2400" dirty="0">
                <a:latin typeface="Open Sans"/>
                <a:ea typeface="Open Sans"/>
                <a:cs typeface="Arial"/>
              </a:rPr>
              <a:t> is available for students, too: </a:t>
            </a:r>
            <a:r>
              <a:rPr lang="en-GB" sz="2400" dirty="0">
                <a:latin typeface="Open Sans"/>
                <a:ea typeface="Open Sans"/>
                <a:cs typeface="Arial"/>
                <a:hlinkClick r:id="rId3"/>
              </a:rPr>
              <a:t>https://kamu.uef.fi/en/tools/electronic-plagiarism-detection-tool/</a:t>
            </a:r>
            <a:r>
              <a:rPr lang="en-GB" sz="2400" dirty="0">
                <a:latin typeface="Open Sans"/>
                <a:ea typeface="Open Sans"/>
                <a:cs typeface="Arial"/>
              </a:rPr>
              <a:t> </a:t>
            </a:r>
            <a:endParaRPr lang="en-GB" sz="2400" dirty="0">
              <a:cs typeface="Arial" charset="0"/>
            </a:endParaRPr>
          </a:p>
          <a:p>
            <a:pPr marL="218440" indent="-218440"/>
            <a:endParaRPr lang="fi-FI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3072"/>
          <a:stretch>
            <a:fillRect/>
          </a:stretch>
        </p:blipFill>
        <p:spPr>
          <a:xfrm>
            <a:off x="10636478" y="128874"/>
            <a:ext cx="1555522" cy="146044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F20EEB9-F9AD-43D2-B6D1-D9D59825F109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061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 ExtraBold"/>
                <a:ea typeface="Open Sans ExtraBold"/>
                <a:cs typeface="Open Sans ExtraBold"/>
              </a:rPr>
              <a:t>Plagerism</a:t>
            </a:r>
            <a:r>
              <a:rPr lang="en-US">
                <a:latin typeface="Open Sans ExtraBold"/>
                <a:ea typeface="Open Sans ExtraBold"/>
                <a:cs typeface="Open Sans ExtraBold"/>
              </a:rPr>
              <a:t>?</a:t>
            </a:r>
            <a:br>
              <a:rPr lang="en-US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844677"/>
            <a:ext cx="8347628" cy="4147200"/>
          </a:xfrm>
        </p:spPr>
        <p:txBody>
          <a:bodyPr/>
          <a:lstStyle/>
          <a:p>
            <a:pPr marL="218440" indent="-218440"/>
            <a:r>
              <a:rPr lang="en-US" sz="2400" b="1"/>
              <a:t>Plagiarism is considered a serious offence at Finnish universities</a:t>
            </a:r>
            <a:endParaRPr lang="en-US"/>
          </a:p>
          <a:p>
            <a:pPr marL="742950" lvl="1" indent="-285750"/>
            <a:r>
              <a:rPr lang="en-US">
                <a:latin typeface="Open Sans"/>
                <a:ea typeface="Open Sans"/>
                <a:cs typeface="Open Sans"/>
              </a:rPr>
              <a:t>It is </a:t>
            </a:r>
            <a:r>
              <a:rPr lang="en-US" b="1">
                <a:latin typeface="Open Sans"/>
                <a:ea typeface="Open Sans"/>
                <a:cs typeface="Open Sans"/>
              </a:rPr>
              <a:t>punishable</a:t>
            </a:r>
            <a:r>
              <a:rPr lang="en-US">
                <a:latin typeface="Open Sans"/>
                <a:ea typeface="Open Sans"/>
                <a:cs typeface="Open Sans"/>
              </a:rPr>
              <a:t> and will be dealt with even in minor cases. </a:t>
            </a:r>
            <a:endParaRPr lang="en-US"/>
          </a:p>
          <a:p>
            <a:pPr marL="218440" lvl="1" indent="-218440">
              <a:buFont typeface="Wingdings" pitchFamily="2" charset="2"/>
              <a:buChar char="§"/>
            </a:pPr>
            <a:r>
              <a:rPr lang="en-US" b="1"/>
              <a:t>Consequences</a:t>
            </a:r>
          </a:p>
          <a:p>
            <a:pPr marL="742950" lvl="1" indent="-285750"/>
            <a:r>
              <a:rPr lang="en-US"/>
              <a:t>talking-to</a:t>
            </a:r>
          </a:p>
          <a:p>
            <a:pPr marL="742950" lvl="1" indent="-285750"/>
            <a:r>
              <a:rPr lang="en-US"/>
              <a:t>will reported to the Dean</a:t>
            </a:r>
          </a:p>
          <a:p>
            <a:pPr marL="742950" lvl="1" indent="-285750"/>
            <a:r>
              <a:rPr lang="en-US">
                <a:latin typeface="Open Sans"/>
                <a:ea typeface="Open Sans"/>
                <a:cs typeface="Open Sans"/>
              </a:rPr>
              <a:t>even the expulsion from the university</a:t>
            </a:r>
            <a:endParaRPr lang="en-US"/>
          </a:p>
          <a:p>
            <a:pPr marL="742950" lvl="1" indent="-285750"/>
            <a:endParaRPr lang="en-US"/>
          </a:p>
          <a:p>
            <a:pPr marL="0" indent="0">
              <a:buNone/>
            </a:pPr>
            <a:endParaRPr lang="fi-FI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3072"/>
          <a:stretch>
            <a:fillRect/>
          </a:stretch>
        </p:blipFill>
        <p:spPr>
          <a:xfrm>
            <a:off x="9730680" y="111890"/>
            <a:ext cx="2235374" cy="20987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6BEC27B-F424-4173-8B74-0EB0706DE62B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767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Open Sans ExtraBold"/>
                <a:ea typeface="Open Sans ExtraBold"/>
                <a:cs typeface="Open Sans ExtraBold"/>
              </a:rPr>
              <a:t>Assessment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and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Results</a:t>
            </a:r>
            <a:br>
              <a:rPr lang="fi-FI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Within three weeks </a:t>
            </a:r>
            <a:r>
              <a:rPr lang="en-US" sz="2400" dirty="0"/>
              <a:t>after the exam/final deadline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/>
              <a:t>entered into student register (Peppi) shortly after the publication of results</a:t>
            </a:r>
          </a:p>
          <a:p>
            <a:pPr marL="1100137" lvl="2" indent="-285750">
              <a:lnSpc>
                <a:spcPct val="90000"/>
              </a:lnSpc>
            </a:pPr>
            <a:r>
              <a:rPr lang="en-US" sz="2400" dirty="0"/>
              <a:t>notification by email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/>
              <a:t>takes longer during the holidays (Christmas, Easter, summer)</a:t>
            </a:r>
            <a:endParaRPr lang="fi-FI" dirty="0"/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Evaluation </a:t>
            </a:r>
            <a:r>
              <a:rPr lang="fi-FI" sz="2400" dirty="0" err="1"/>
              <a:t>usually</a:t>
            </a:r>
            <a:r>
              <a:rPr lang="fi-FI" sz="2400" dirty="0"/>
              <a:t> </a:t>
            </a:r>
            <a:r>
              <a:rPr lang="fi-FI" sz="2400" dirty="0" err="1"/>
              <a:t>based</a:t>
            </a:r>
            <a:r>
              <a:rPr lang="fi-FI" sz="2400" dirty="0"/>
              <a:t> on</a:t>
            </a:r>
          </a:p>
          <a:p>
            <a:pPr lvl="1">
              <a:lnSpc>
                <a:spcPct val="90000"/>
              </a:lnSpc>
            </a:pP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well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reached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aims</a:t>
            </a:r>
            <a:r>
              <a:rPr lang="fi-FI" dirty="0"/>
              <a:t> set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no </a:t>
            </a:r>
            <a:r>
              <a:rPr lang="fi-FI" dirty="0" err="1"/>
              <a:t>statistical</a:t>
            </a:r>
            <a:r>
              <a:rPr lang="fi-FI" dirty="0"/>
              <a:t> </a:t>
            </a:r>
            <a:r>
              <a:rPr lang="fi-FI" dirty="0" err="1"/>
              <a:t>comparison</a:t>
            </a:r>
            <a:r>
              <a:rPr lang="fi-FI" dirty="0"/>
              <a:t> (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fail</a:t>
            </a:r>
            <a:r>
              <a:rPr lang="fi-FI" dirty="0"/>
              <a:t> /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 </a:t>
            </a:r>
            <a:r>
              <a:rPr lang="fi-FI" dirty="0" err="1"/>
              <a:t>grade</a:t>
            </a:r>
            <a:r>
              <a:rPr lang="fi-FI" dirty="0"/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5844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Open Sans ExtraBold"/>
                <a:ea typeface="Open Sans ExtraBold"/>
                <a:cs typeface="Open Sans ExtraBold"/>
              </a:rPr>
              <a:t>Assessment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and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Results</a:t>
            </a:r>
            <a:br>
              <a:rPr lang="fi-FI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Many courses are graded by using only </a:t>
            </a:r>
            <a:r>
              <a:rPr lang="en-US" sz="2400" b="1"/>
              <a:t>pass/fail scale </a:t>
            </a:r>
            <a:r>
              <a:rPr lang="en-US" sz="2400"/>
              <a:t>(course passed/ accomplished):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b="1"/>
              <a:t>no</a:t>
            </a:r>
            <a:r>
              <a:rPr lang="en-US"/>
              <a:t> grading scale applied (meaning that course can be excellently, well or sufficiently passed)</a:t>
            </a:r>
          </a:p>
          <a:p>
            <a:pPr marL="800100" lvl="1" indent="-342900">
              <a:lnSpc>
                <a:spcPct val="90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Pass = course completed successfully, no grade is given</a:t>
            </a:r>
            <a:endParaRPr lang="fi-FI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91419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Open Sans ExtraBold"/>
                <a:ea typeface="Open Sans ExtraBold"/>
                <a:cs typeface="Open Sans ExtraBold"/>
              </a:rPr>
              <a:t>Assessment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 and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Results</a:t>
            </a:r>
            <a:br>
              <a:rPr lang="fi-FI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433" y="1455577"/>
            <a:ext cx="10862254" cy="45658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Grading scale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3" y="2564362"/>
            <a:ext cx="7249812" cy="29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1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 of Records</a:t>
            </a:r>
            <a:br>
              <a:rPr lang="en-US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45" y="1665291"/>
            <a:ext cx="10675642" cy="4356099"/>
          </a:xfrm>
        </p:spPr>
        <p:txBody>
          <a:bodyPr/>
          <a:lstStyle/>
          <a:p>
            <a:pPr algn="just">
              <a:buFont typeface="Symbol" pitchFamily="18" charset="2"/>
              <a:buChar char=""/>
            </a:pPr>
            <a:r>
              <a:rPr lang="fi-FI" sz="2400" dirty="0" err="1"/>
              <a:t>Listing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courses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</a:t>
            </a:r>
            <a:r>
              <a:rPr lang="fi-FI" sz="2400" dirty="0" err="1"/>
              <a:t>completed</a:t>
            </a:r>
            <a:r>
              <a:rPr lang="fi-FI" sz="2400" dirty="0"/>
              <a:t> at UEF</a:t>
            </a:r>
          </a:p>
          <a:p>
            <a:pPr algn="just">
              <a:buFont typeface="Symbol" pitchFamily="18" charset="2"/>
              <a:buChar char=""/>
            </a:pPr>
            <a:r>
              <a:rPr lang="en-US" sz="2400" dirty="0"/>
              <a:t>You can check your transcript in Peppi</a:t>
            </a:r>
          </a:p>
          <a:p>
            <a:pPr algn="just">
              <a:buFont typeface="Symbol" pitchFamily="18" charset="2"/>
              <a:buChar char=""/>
            </a:pPr>
            <a:r>
              <a:rPr lang="en-US" sz="2400" dirty="0"/>
              <a:t>An official, digitally signed transcript is available through </a:t>
            </a:r>
            <a:r>
              <a:rPr lang="en-US" sz="2400" dirty="0" err="1"/>
              <a:t>Atomi</a:t>
            </a:r>
            <a:r>
              <a:rPr lang="en-US" sz="2400" dirty="0"/>
              <a:t> in Peppi directly. It is official only as a PDF document, not as a paper-printed copy.</a:t>
            </a:r>
          </a:p>
          <a:p>
            <a:pPr algn="just">
              <a:buFont typeface="Symbol" pitchFamily="18" charset="2"/>
              <a:buChar char=""/>
            </a:pPr>
            <a:r>
              <a:rPr lang="en-US" sz="2400" dirty="0"/>
              <a:t>An official paper-printed Transcript (with stamps and signature) is available from the Student Services office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/>
              <a:t>Joensuu Campus: Student Services, Aurora, Entrance A, ground floor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/>
              <a:t>Kuopio Campus: Oppari, Canthia 2nd floor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/>
              <a:t>By email: </a:t>
            </a:r>
            <a:r>
              <a:rPr lang="en-US" dirty="0">
                <a:hlinkClick r:id="rId2"/>
              </a:rPr>
              <a:t>opiskelu@uef.fi</a:t>
            </a:r>
            <a:r>
              <a:rPr lang="en-US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549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General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about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Studying</a:t>
            </a:r>
            <a:endParaRPr lang="fi-FI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93" y="1528992"/>
            <a:ext cx="10629271" cy="4147200"/>
          </a:xfrm>
        </p:spPr>
        <p:txBody>
          <a:bodyPr/>
          <a:lstStyle/>
          <a:p>
            <a:pPr marL="218440" indent="-218440"/>
            <a:r>
              <a:rPr lang="fi-FI" sz="2400" dirty="0" err="1"/>
              <a:t>Finnish</a:t>
            </a:r>
            <a:r>
              <a:rPr lang="fi-FI" sz="2400" dirty="0"/>
              <a:t> </a:t>
            </a:r>
            <a:r>
              <a:rPr lang="fi-FI" sz="2400" dirty="0" err="1"/>
              <a:t>system</a:t>
            </a:r>
            <a:r>
              <a:rPr lang="fi-FI" sz="2400" dirty="0"/>
              <a:t> is </a:t>
            </a:r>
            <a:r>
              <a:rPr lang="fi-FI" sz="2400" dirty="0" err="1"/>
              <a:t>probably</a:t>
            </a:r>
            <a:r>
              <a:rPr lang="fi-FI" sz="2400" dirty="0"/>
              <a:t> </a:t>
            </a:r>
            <a:r>
              <a:rPr lang="fi-FI" sz="2400" dirty="0" err="1"/>
              <a:t>very</a:t>
            </a:r>
            <a:r>
              <a:rPr lang="fi-FI" sz="2400" dirty="0"/>
              <a:t> </a:t>
            </a:r>
            <a:r>
              <a:rPr lang="fi-FI" sz="2400" dirty="0" err="1"/>
              <a:t>different</a:t>
            </a:r>
            <a:r>
              <a:rPr lang="fi-FI" sz="2400" dirty="0"/>
              <a:t> </a:t>
            </a:r>
            <a:br>
              <a:rPr lang="fi-FI" sz="2400" dirty="0"/>
            </a:br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what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</a:t>
            </a:r>
            <a:r>
              <a:rPr lang="fi-FI" sz="2400" dirty="0" err="1"/>
              <a:t>used</a:t>
            </a:r>
            <a:r>
              <a:rPr lang="fi-FI" sz="2400" dirty="0"/>
              <a:t> to. </a:t>
            </a:r>
          </a:p>
          <a:p>
            <a:pPr marL="0" indent="0">
              <a:buNone/>
            </a:pPr>
            <a:endParaRPr lang="fi-FI" sz="2400" b="1" dirty="0"/>
          </a:p>
          <a:p>
            <a:r>
              <a:rPr lang="fi-FI" sz="2400" b="1" dirty="0" err="1"/>
              <a:t>Flexible</a:t>
            </a:r>
            <a:r>
              <a:rPr lang="fi-FI" sz="2400" b="1" dirty="0"/>
              <a:t> and </a:t>
            </a:r>
            <a:r>
              <a:rPr lang="fi-FI" sz="2400" b="1" dirty="0" err="1"/>
              <a:t>independent</a:t>
            </a:r>
            <a:r>
              <a:rPr lang="fi-FI" sz="2400" b="1" dirty="0"/>
              <a:t> </a:t>
            </a:r>
          </a:p>
          <a:p>
            <a:pPr marL="751840" lvl="1" indent="-317500"/>
            <a:r>
              <a:rPr lang="fi-FI" b="1" dirty="0" err="1">
                <a:latin typeface="Open Sans"/>
                <a:ea typeface="Open Sans"/>
                <a:cs typeface="Open Sans"/>
              </a:rPr>
              <a:t>Independence</a:t>
            </a:r>
            <a:r>
              <a:rPr lang="fi-FI" dirty="0">
                <a:latin typeface="Open Sans"/>
                <a:ea typeface="Open Sans"/>
                <a:cs typeface="Open Sans"/>
              </a:rPr>
              <a:t> : </a:t>
            </a:r>
            <a:r>
              <a:rPr lang="fi-FI" dirty="0" err="1">
                <a:latin typeface="Open Sans"/>
                <a:ea typeface="Open Sans"/>
                <a:cs typeface="Open Sans"/>
              </a:rPr>
              <a:t>students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have</a:t>
            </a:r>
            <a:r>
              <a:rPr lang="fi-FI" dirty="0">
                <a:latin typeface="Open Sans"/>
                <a:ea typeface="Open Sans"/>
                <a:cs typeface="Open Sans"/>
              </a:rPr>
              <a:t> a </a:t>
            </a:r>
            <a:r>
              <a:rPr lang="fi-FI" dirty="0" err="1">
                <a:latin typeface="Open Sans"/>
                <a:ea typeface="Open Sans"/>
                <a:cs typeface="Open Sans"/>
              </a:rPr>
              <a:t>lot</a:t>
            </a:r>
            <a:r>
              <a:rPr lang="fi-FI" dirty="0">
                <a:latin typeface="Open Sans"/>
                <a:ea typeface="Open Sans"/>
                <a:cs typeface="Open Sans"/>
              </a:rPr>
              <a:t> of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freedom</a:t>
            </a:r>
            <a:r>
              <a:rPr lang="fi-FI" dirty="0">
                <a:latin typeface="Open Sans"/>
                <a:ea typeface="Open Sans"/>
                <a:cs typeface="Open Sans"/>
              </a:rPr>
              <a:t> to </a:t>
            </a:r>
            <a:r>
              <a:rPr lang="fi-FI" dirty="0" err="1">
                <a:latin typeface="Open Sans"/>
                <a:ea typeface="Open Sans"/>
                <a:cs typeface="Open Sans"/>
              </a:rPr>
              <a:t>plan</a:t>
            </a:r>
            <a:r>
              <a:rPr lang="fi-FI" dirty="0">
                <a:latin typeface="Open Sans"/>
                <a:ea typeface="Open Sans"/>
                <a:cs typeface="Open Sans"/>
              </a:rPr>
              <a:t> and </a:t>
            </a:r>
            <a:r>
              <a:rPr lang="fi-FI" dirty="0" err="1">
                <a:latin typeface="Open Sans"/>
                <a:ea typeface="Open Sans"/>
                <a:cs typeface="Open Sans"/>
              </a:rPr>
              <a:t>organize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studies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</a:p>
          <a:p>
            <a:pPr marL="751840" lvl="1" indent="-317500"/>
            <a:r>
              <a:rPr lang="fi-FI" dirty="0">
                <a:latin typeface="Open Sans"/>
                <a:ea typeface="Open Sans"/>
                <a:cs typeface="Open Sans"/>
              </a:rPr>
              <a:t>No </a:t>
            </a:r>
            <a:r>
              <a:rPr lang="fi-FI" dirty="0" err="1">
                <a:latin typeface="Open Sans"/>
                <a:ea typeface="Open Sans"/>
                <a:cs typeface="Open Sans"/>
              </a:rPr>
              <a:t>supervising</a:t>
            </a:r>
            <a:r>
              <a:rPr lang="fi-FI" dirty="0">
                <a:latin typeface="Open Sans"/>
                <a:ea typeface="Open Sans"/>
                <a:cs typeface="Open Sans"/>
              </a:rPr>
              <a:t> on </a:t>
            </a:r>
            <a:r>
              <a:rPr lang="fi-FI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daily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activities</a:t>
            </a:r>
            <a:r>
              <a:rPr lang="fi-FI" dirty="0">
                <a:latin typeface="Open Sans"/>
                <a:ea typeface="Open Sans"/>
                <a:cs typeface="Open Sans"/>
              </a:rPr>
              <a:t>. </a:t>
            </a:r>
            <a:endParaRPr lang="fi-FI" dirty="0"/>
          </a:p>
          <a:p>
            <a:pPr marL="751840" lvl="1" indent="-317500"/>
            <a:r>
              <a:rPr lang="fi-FI" dirty="0" err="1">
                <a:latin typeface="Open Sans"/>
                <a:ea typeface="Open Sans"/>
                <a:cs typeface="Open Sans"/>
              </a:rPr>
              <a:t>This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brings</a:t>
            </a:r>
            <a:r>
              <a:rPr lang="fi-FI" dirty="0">
                <a:latin typeface="Open Sans"/>
                <a:ea typeface="Open Sans"/>
                <a:cs typeface="Open Sans"/>
              </a:rPr>
              <a:t> a </a:t>
            </a:r>
            <a:r>
              <a:rPr lang="fi-FI" dirty="0" err="1">
                <a:latin typeface="Open Sans"/>
                <a:ea typeface="Open Sans"/>
                <a:cs typeface="Open Sans"/>
              </a:rPr>
              <a:t>lot</a:t>
            </a:r>
            <a:r>
              <a:rPr lang="fi-FI" dirty="0">
                <a:latin typeface="Open Sans"/>
                <a:ea typeface="Open Sans"/>
                <a:cs typeface="Open Sans"/>
              </a:rPr>
              <a:t> of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responsibility</a:t>
            </a:r>
            <a:r>
              <a:rPr lang="fi-FI" dirty="0">
                <a:latin typeface="Open Sans"/>
                <a:ea typeface="Open Sans"/>
                <a:cs typeface="Open Sans"/>
              </a:rPr>
              <a:t>, </a:t>
            </a:r>
            <a:r>
              <a:rPr lang="fi-FI" dirty="0" err="1">
                <a:latin typeface="Open Sans"/>
                <a:ea typeface="Open Sans"/>
                <a:cs typeface="Open Sans"/>
              </a:rPr>
              <a:t>too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  <a:endParaRPr lang="fi-FI" dirty="0"/>
          </a:p>
          <a:p>
            <a:pPr marL="751840" lvl="1" indent="-317500">
              <a:buFont typeface="Arial"/>
              <a:buChar char="–"/>
            </a:pPr>
            <a:r>
              <a:rPr lang="fi-FI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responsible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for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managing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studies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but</a:t>
            </a:r>
            <a:r>
              <a:rPr lang="fi-FI" dirty="0">
                <a:latin typeface="Open Sans"/>
                <a:ea typeface="Open Sans"/>
                <a:cs typeface="Open Sans"/>
              </a:rPr>
              <a:t> help is </a:t>
            </a:r>
            <a:r>
              <a:rPr lang="fi-FI" dirty="0" err="1">
                <a:latin typeface="Open Sans"/>
                <a:ea typeface="Open Sans"/>
                <a:cs typeface="Open Sans"/>
              </a:rPr>
              <a:t>available</a:t>
            </a:r>
            <a:r>
              <a:rPr lang="fi-FI" dirty="0">
                <a:latin typeface="Open Sans"/>
                <a:ea typeface="Open Sans"/>
                <a:cs typeface="Open Sans"/>
              </a:rPr>
              <a:t>. – </a:t>
            </a:r>
            <a:r>
              <a:rPr lang="fi-FI" dirty="0" err="1">
                <a:latin typeface="Open Sans"/>
                <a:ea typeface="Open Sans"/>
                <a:cs typeface="Open Sans"/>
              </a:rPr>
              <a:t>Be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active</a:t>
            </a:r>
            <a:r>
              <a:rPr lang="fi-FI" dirty="0">
                <a:latin typeface="Open Sans"/>
                <a:ea typeface="Open Sans"/>
                <a:cs typeface="Open Sans"/>
              </a:rPr>
              <a:t>!</a:t>
            </a:r>
            <a:endParaRPr lang="fi-FI" sz="24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0F34665-D4B8-4014-ABEF-A4ACC6069AAB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9CA8620-EFA6-ACFC-AE3F-AE49773936A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9470571" y="135698"/>
            <a:ext cx="2464636" cy="2313985"/>
          </a:xfrm>
        </p:spPr>
      </p:pic>
    </p:spTree>
    <p:extLst>
      <p:ext uri="{BB962C8B-B14F-4D97-AF65-F5344CB8AC3E}">
        <p14:creationId xmlns:p14="http://schemas.microsoft.com/office/powerpoint/2010/main" val="3385482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Feedback </a:t>
            </a:r>
            <a:br>
              <a:rPr lang="fi-FI"/>
            </a:br>
            <a:br>
              <a:rPr lang="fi-FI"/>
            </a:b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221" y="1190761"/>
            <a:ext cx="10844480" cy="4176713"/>
          </a:xfrm>
        </p:spPr>
        <p:txBody>
          <a:bodyPr/>
          <a:lstStyle/>
          <a:p>
            <a:pPr marL="0" indent="0">
              <a:buNone/>
            </a:pPr>
            <a:r>
              <a:rPr lang="fi-FI" sz="2000" dirty="0">
                <a:latin typeface="Open Sans"/>
                <a:ea typeface="Open Sans"/>
                <a:cs typeface="Open Sans"/>
                <a:hlinkClick r:id="rId2"/>
              </a:rPr>
              <a:t>https://kamu.uef.fi/en/have-a-say-and-give-feedback/</a:t>
            </a:r>
            <a:r>
              <a:rPr lang="fi-FI" sz="2000" dirty="0">
                <a:latin typeface="Open Sans"/>
                <a:ea typeface="Open Sans"/>
                <a:cs typeface="Open Sans"/>
              </a:rPr>
              <a:t> 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Course feedback</a:t>
            </a:r>
            <a:endParaRPr lang="fi-FI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fi-FI" sz="2400" b="1" dirty="0" err="1">
                <a:latin typeface="Open Sans"/>
                <a:ea typeface="Open Sans"/>
                <a:cs typeface="Open Sans"/>
              </a:rPr>
              <a:t>Giving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getting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feedback</a:t>
            </a:r>
          </a:p>
          <a:p>
            <a:r>
              <a:rPr lang="fi-FI" sz="2400" dirty="0">
                <a:latin typeface="Open Sans"/>
                <a:ea typeface="Open Sans"/>
                <a:cs typeface="Open Sans"/>
              </a:rPr>
              <a:t>Feedback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teacher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is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not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always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automatic</a:t>
            </a:r>
            <a:endParaRPr lang="fi-FI" sz="2400" dirty="0">
              <a:latin typeface="Open Sans"/>
              <a:ea typeface="Open Sans"/>
              <a:cs typeface="Open Sans"/>
            </a:endParaRPr>
          </a:p>
          <a:p>
            <a:pPr marL="751840" lvl="1" indent="-317500"/>
            <a:r>
              <a:rPr lang="fi-FI" dirty="0"/>
              <a:t> </a:t>
            </a:r>
            <a:r>
              <a:rPr lang="fi-FI" dirty="0" err="1"/>
              <a:t>ask</a:t>
            </a:r>
            <a:r>
              <a:rPr lang="fi-FI" dirty="0"/>
              <a:t> for it as it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 to </a:t>
            </a:r>
            <a:r>
              <a:rPr lang="fi-FI" dirty="0" err="1"/>
              <a:t>learn</a:t>
            </a:r>
            <a:endParaRPr lang="fi-FI" dirty="0"/>
          </a:p>
          <a:p>
            <a:r>
              <a:rPr lang="fi-FI" sz="2400" dirty="0"/>
              <a:t>Feedback </a:t>
            </a:r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students</a:t>
            </a:r>
            <a:r>
              <a:rPr lang="fi-FI" sz="2400" dirty="0"/>
              <a:t> to </a:t>
            </a:r>
            <a:r>
              <a:rPr lang="fi-FI" sz="2400" dirty="0" err="1"/>
              <a:t>teachers</a:t>
            </a:r>
            <a:endParaRPr lang="fi-FI" sz="2400" dirty="0"/>
          </a:p>
          <a:p>
            <a:pPr marL="742950" lvl="1" indent="-285750"/>
            <a:r>
              <a:rPr lang="fi-FI" dirty="0" err="1">
                <a:latin typeface="Open Sans"/>
                <a:ea typeface="Open Sans"/>
                <a:cs typeface="Open Sans"/>
              </a:rPr>
              <a:t>Students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can</a:t>
            </a:r>
            <a:r>
              <a:rPr lang="fi-FI" dirty="0">
                <a:latin typeface="Open Sans"/>
                <a:ea typeface="Open Sans"/>
                <a:cs typeface="Open Sans"/>
              </a:rPr>
              <a:t>, and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they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should</a:t>
            </a:r>
            <a:r>
              <a:rPr lang="fi-FI" dirty="0">
                <a:latin typeface="Open Sans"/>
                <a:ea typeface="Open Sans"/>
                <a:cs typeface="Open Sans"/>
              </a:rPr>
              <a:t>, </a:t>
            </a:r>
            <a:r>
              <a:rPr lang="fi-FI" dirty="0" err="1">
                <a:latin typeface="Open Sans"/>
                <a:ea typeface="Open Sans"/>
                <a:cs typeface="Open Sans"/>
              </a:rPr>
              <a:t>give</a:t>
            </a:r>
            <a:r>
              <a:rPr lang="fi-FI" dirty="0">
                <a:latin typeface="Open Sans"/>
                <a:ea typeface="Open Sans"/>
                <a:cs typeface="Open Sans"/>
              </a:rPr>
              <a:t> feedback on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courses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</a:p>
          <a:p>
            <a:pPr marL="742950" lvl="1" indent="-285750"/>
            <a:r>
              <a:rPr lang="fi-FI" dirty="0">
                <a:latin typeface="Open Sans"/>
                <a:ea typeface="Open Sans"/>
                <a:cs typeface="Open Sans"/>
              </a:rPr>
              <a:t>Course feedback is </a:t>
            </a:r>
            <a:r>
              <a:rPr lang="fi-FI" dirty="0" err="1">
                <a:latin typeface="Open Sans"/>
                <a:ea typeface="Open Sans"/>
                <a:cs typeface="Open Sans"/>
              </a:rPr>
              <a:t>collected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through</a:t>
            </a:r>
            <a:r>
              <a:rPr lang="fi-FI" dirty="0">
                <a:latin typeface="Open Sans"/>
                <a:ea typeface="Open Sans"/>
                <a:cs typeface="Open Sans"/>
              </a:rPr>
              <a:t> Peppi.</a:t>
            </a:r>
          </a:p>
          <a:p>
            <a:pPr marL="742950" lvl="1" indent="-285750"/>
            <a:r>
              <a:rPr lang="fi-FI" dirty="0">
                <a:latin typeface="Open Sans"/>
                <a:ea typeface="Open Sans"/>
                <a:cs typeface="Open Sans"/>
              </a:rPr>
              <a:t>Feedback is </a:t>
            </a:r>
            <a:r>
              <a:rPr lang="fi-FI" dirty="0" err="1">
                <a:latin typeface="Open Sans"/>
                <a:ea typeface="Open Sans"/>
                <a:cs typeface="Open Sans"/>
              </a:rPr>
              <a:t>given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anonymously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</a:p>
          <a:p>
            <a:pPr marL="742950" lvl="1" indent="-285750"/>
            <a:r>
              <a:rPr lang="fi-FI" dirty="0" err="1">
                <a:latin typeface="Open Sans"/>
                <a:ea typeface="Open Sans"/>
                <a:cs typeface="Open Sans"/>
              </a:rPr>
              <a:t>Vital</a:t>
            </a:r>
            <a:r>
              <a:rPr lang="fi-FI" dirty="0">
                <a:latin typeface="Open Sans"/>
                <a:ea typeface="Open Sans"/>
                <a:cs typeface="Open Sans"/>
              </a:rPr>
              <a:t> for </a:t>
            </a:r>
            <a:r>
              <a:rPr lang="fi-FI" dirty="0" err="1">
                <a:latin typeface="Open Sans"/>
                <a:ea typeface="Open Sans"/>
                <a:cs typeface="Open Sans"/>
              </a:rPr>
              <a:t>developing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teaching</a:t>
            </a:r>
            <a:endParaRPr lang="fi-FI" dirty="0">
              <a:latin typeface="Open Sans"/>
              <a:ea typeface="Open Sans"/>
              <a:cs typeface="Open Sans"/>
            </a:endParaRPr>
          </a:p>
          <a:p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FA979-384A-429E-84DD-CB772A142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52" y="92189"/>
            <a:ext cx="2473029" cy="18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0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14AE-CF0B-42F3-7651-70ACA3D2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i-FI" sz="4400" dirty="0" err="1"/>
              <a:t>Wellbeing</a:t>
            </a:r>
            <a:r>
              <a:rPr lang="fi-FI" sz="4400" dirty="0"/>
              <a:t> of </a:t>
            </a:r>
            <a:r>
              <a:rPr lang="fi-FI" sz="4400" dirty="0" err="1"/>
              <a:t>Students</a:t>
            </a:r>
            <a:br>
              <a:rPr lang="fi-FI" sz="4400" dirty="0"/>
            </a:br>
            <a:br>
              <a:rPr lang="fi-FI" sz="4400" dirty="0"/>
            </a:br>
            <a:endParaRPr lang="fi-FI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31976-348F-8472-4C18-1632266F8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551" y="1942332"/>
            <a:ext cx="8542374" cy="4147200"/>
          </a:xfrm>
        </p:spPr>
        <p:txBody>
          <a:bodyPr/>
          <a:lstStyle/>
          <a:p>
            <a:r>
              <a:rPr lang="fi-FI" dirty="0" err="1"/>
              <a:t>Student’s</a:t>
            </a:r>
            <a:r>
              <a:rPr lang="fi-FI" dirty="0"/>
              <a:t> </a:t>
            </a:r>
            <a:r>
              <a:rPr lang="fi-FI" dirty="0" err="1"/>
              <a:t>rights</a:t>
            </a:r>
            <a:r>
              <a:rPr lang="fi-FI" dirty="0"/>
              <a:t> and </a:t>
            </a:r>
            <a:r>
              <a:rPr lang="fi-FI" dirty="0" err="1"/>
              <a:t>obligations</a:t>
            </a:r>
            <a:endParaRPr lang="fi-FI" dirty="0"/>
          </a:p>
          <a:p>
            <a:r>
              <a:rPr lang="fi-FI" dirty="0" err="1"/>
              <a:t>Inappropriate</a:t>
            </a:r>
            <a:r>
              <a:rPr lang="fi-FI" dirty="0"/>
              <a:t> </a:t>
            </a:r>
            <a:r>
              <a:rPr lang="fi-FI" dirty="0" err="1"/>
              <a:t>treatment</a:t>
            </a:r>
            <a:r>
              <a:rPr lang="fi-FI" dirty="0"/>
              <a:t> and </a:t>
            </a:r>
            <a:r>
              <a:rPr lang="fi-FI" dirty="0" err="1"/>
              <a:t>harrassment</a:t>
            </a:r>
            <a:endParaRPr lang="fi-FI" dirty="0"/>
          </a:p>
          <a:p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arrangements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307CD-99E0-4C52-61DE-877CF9EA69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858952-1AD3-B337-1AA9-9B522DF833C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98066-F214-7BBA-CB54-DB15E007D1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41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58A39-0DF4-5694-9433-0F0C1CC68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90" y="3239030"/>
            <a:ext cx="3800669" cy="28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4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71" y="398914"/>
            <a:ext cx="10270534" cy="1008064"/>
          </a:xfrm>
        </p:spPr>
        <p:txBody>
          <a:bodyPr/>
          <a:lstStyle/>
          <a:p>
            <a:r>
              <a:rPr lang="fi-FI" err="1">
                <a:latin typeface="Open Sans ExtraBold"/>
                <a:ea typeface="Open Sans ExtraBold"/>
                <a:cs typeface="Open Sans ExtraBold"/>
              </a:rPr>
              <a:t>Student’s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Rights and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Obligations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48" y="1693889"/>
            <a:ext cx="12005580" cy="5164111"/>
          </a:xfrm>
        </p:spPr>
        <p:txBody>
          <a:bodyPr/>
          <a:lstStyle/>
          <a:p>
            <a:r>
              <a:rPr lang="en-US" dirty="0"/>
              <a:t>All UEF students have the right to study in a </a:t>
            </a:r>
            <a:r>
              <a:rPr lang="en-US" b="1" dirty="0"/>
              <a:t>safe and comfortable environment.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UEF has </a:t>
            </a:r>
            <a:r>
              <a:rPr lang="en-US" b="1" dirty="0"/>
              <a:t>zero tolerance for any type of inappropriate treatment, bullying and harassment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https://kamu.uef.fi/en/tietopankki/students-rights-and-obligations/inappropriate-treatment-and-harassment/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fi-FI" dirty="0"/>
          </a:p>
          <a:p>
            <a:pPr marL="0" indent="0">
              <a:buNone/>
            </a:pPr>
            <a:endParaRPr lang="fi-FI" sz="2000" b="1" dirty="0"/>
          </a:p>
          <a:p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23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71" y="398914"/>
            <a:ext cx="10270534" cy="1008064"/>
          </a:xfrm>
        </p:spPr>
        <p:txBody>
          <a:bodyPr/>
          <a:lstStyle/>
          <a:p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Student’s</a:t>
            </a:r>
            <a:r>
              <a:rPr lang="fi-FI" dirty="0">
                <a:latin typeface="Open Sans ExtraBold"/>
                <a:ea typeface="Open Sans ExtraBold"/>
                <a:cs typeface="Open Sans ExtraBold"/>
              </a:rPr>
              <a:t> Rights and </a:t>
            </a:r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Obligations</a:t>
            </a:r>
            <a:endParaRPr lang="fi-FI" dirty="0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48" y="1693889"/>
            <a:ext cx="12005580" cy="5164111"/>
          </a:xfrm>
        </p:spPr>
        <p:txBody>
          <a:bodyPr/>
          <a:lstStyle/>
          <a:p>
            <a:pPr marL="0" indent="0">
              <a:buNone/>
            </a:pPr>
            <a:r>
              <a:rPr lang="fi-FI" b="1" dirty="0" err="1"/>
              <a:t>Students</a:t>
            </a:r>
            <a:r>
              <a:rPr lang="fi-FI" b="1" dirty="0"/>
              <a:t>’ </a:t>
            </a:r>
            <a:r>
              <a:rPr lang="fi-FI" b="1" dirty="0" err="1"/>
              <a:t>legal</a:t>
            </a:r>
            <a:r>
              <a:rPr lang="fi-FI" b="1" dirty="0"/>
              <a:t> </a:t>
            </a:r>
            <a:r>
              <a:rPr lang="fi-FI" b="1" dirty="0" err="1"/>
              <a:t>protection</a:t>
            </a:r>
            <a:endParaRPr lang="fi-FI" b="1" dirty="0"/>
          </a:p>
          <a:p>
            <a:pPr marL="0" indent="0">
              <a:buNone/>
            </a:pPr>
            <a:r>
              <a:rPr lang="fi-FI" sz="1800" dirty="0">
                <a:hlinkClick r:id="rId2"/>
              </a:rPr>
              <a:t>https://kamu.uef.fi/en/tietopankki/students-rights-and-obligations/</a:t>
            </a:r>
            <a:r>
              <a:rPr lang="fi-FI" sz="1800" dirty="0"/>
              <a:t> 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 err="1"/>
              <a:t>Including</a:t>
            </a:r>
            <a:r>
              <a:rPr lang="fi-FI" sz="1800" dirty="0"/>
              <a:t> for </a:t>
            </a:r>
            <a:r>
              <a:rPr lang="fi-FI" sz="1800" dirty="0" err="1"/>
              <a:t>example</a:t>
            </a:r>
            <a:endParaRPr lang="fi-FI" sz="1800" dirty="0"/>
          </a:p>
          <a:p>
            <a:r>
              <a:rPr lang="en-US" dirty="0"/>
              <a:t>the use of AI, consequences of inappropriate </a:t>
            </a:r>
            <a:r>
              <a:rPr lang="en-US" dirty="0" err="1"/>
              <a:t>behaviour</a:t>
            </a:r>
            <a:r>
              <a:rPr lang="en-US" dirty="0"/>
              <a:t>, study regulations, individual arrangements, early support and guidance, education regulations, data protection, instructions for appeal, accessibility in studies, ethical guidelines for teaching and studying, … </a:t>
            </a:r>
          </a:p>
          <a:p>
            <a:endParaRPr lang="fi-FI" dirty="0"/>
          </a:p>
          <a:p>
            <a:pPr marL="0" indent="0">
              <a:buNone/>
            </a:pPr>
            <a:endParaRPr lang="fi-FI" sz="2000" b="1" dirty="0"/>
          </a:p>
          <a:p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43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306FF4-F5E4-4B8F-BD84-A969AB6E8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9569122" y="1051841"/>
            <a:ext cx="1920191" cy="1802820"/>
          </a:xfrm>
        </p:spPr>
      </p:pic>
    </p:spTree>
    <p:extLst>
      <p:ext uri="{BB962C8B-B14F-4D97-AF65-F5344CB8AC3E}">
        <p14:creationId xmlns:p14="http://schemas.microsoft.com/office/powerpoint/2010/main" val="217639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71" y="398914"/>
            <a:ext cx="10270534" cy="1008064"/>
          </a:xfrm>
        </p:spPr>
        <p:txBody>
          <a:bodyPr/>
          <a:lstStyle/>
          <a:p>
            <a:r>
              <a:rPr lang="fi-FI" dirty="0" err="1"/>
              <a:t>Student’s</a:t>
            </a:r>
            <a:r>
              <a:rPr lang="fi-FI" dirty="0"/>
              <a:t> Rights and </a:t>
            </a:r>
            <a:r>
              <a:rPr lang="fi-FI" dirty="0" err="1"/>
              <a:t>Obligations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2" y="1406978"/>
            <a:ext cx="12148808" cy="5552983"/>
          </a:xfrm>
        </p:spPr>
        <p:txBody>
          <a:bodyPr/>
          <a:lstStyle/>
          <a:p>
            <a:r>
              <a:rPr lang="en-US" dirty="0"/>
              <a:t>Ethical guidelines for teachers and students </a:t>
            </a:r>
            <a:r>
              <a:rPr lang="en-US" sz="2000" dirty="0">
                <a:hlinkClick r:id="rId2"/>
              </a:rPr>
              <a:t>https://kamu.uef.fi/en/tietopankki/students-rights-and-obligations/ethical-guidelines-for-teaching-and-studying/</a:t>
            </a:r>
            <a:r>
              <a:rPr lang="en-US" sz="2000" dirty="0"/>
              <a:t> </a:t>
            </a:r>
            <a:br>
              <a:rPr lang="en-US" sz="2000" dirty="0"/>
            </a:br>
            <a:endParaRPr lang="fi-FI" dirty="0"/>
          </a:p>
          <a:p>
            <a:pPr lvl="1"/>
            <a:r>
              <a:rPr lang="en-US" b="1" dirty="0"/>
              <a:t>The students’ main goal in studying is to learn and achieve their learning goals.</a:t>
            </a:r>
          </a:p>
          <a:p>
            <a:pPr lvl="1"/>
            <a:r>
              <a:rPr lang="en-US" dirty="0"/>
              <a:t>The students are aware of their role as a responsible actor in the scientific community.</a:t>
            </a:r>
          </a:p>
          <a:p>
            <a:pPr lvl="1"/>
            <a:r>
              <a:rPr lang="en-US" dirty="0"/>
              <a:t>If necessary or in doubt, the students ask for more information on the correct procedures, using their own initiative.</a:t>
            </a:r>
            <a:endParaRPr lang="fi-FI" dirty="0"/>
          </a:p>
          <a:p>
            <a:pPr marL="0" indent="0">
              <a:buNone/>
            </a:pPr>
            <a:endParaRPr lang="fi-FI" sz="2000" b="1" dirty="0"/>
          </a:p>
          <a:p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5474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E975-E9BF-47B1-48AE-7F7C8AADB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BDFB-D958-8873-93CA-8EDF4A1E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25" y="238204"/>
            <a:ext cx="10270534" cy="1008064"/>
          </a:xfrm>
        </p:spPr>
        <p:txBody>
          <a:bodyPr/>
          <a:lstStyle/>
          <a:p>
            <a:r>
              <a:rPr lang="fi-FI" b="1" i="0" dirty="0">
                <a:solidFill>
                  <a:srgbClr val="000000"/>
                </a:solidFill>
                <a:effectLst/>
                <a:latin typeface="+mj-lt"/>
              </a:rPr>
              <a:t>Accessibility in </a:t>
            </a:r>
            <a:r>
              <a:rPr lang="fi-FI" dirty="0" err="1">
                <a:solidFill>
                  <a:srgbClr val="000000"/>
                </a:solidFill>
                <a:latin typeface="+mj-lt"/>
              </a:rPr>
              <a:t>S</a:t>
            </a:r>
            <a:r>
              <a:rPr lang="fi-FI" b="1" i="0" dirty="0" err="1">
                <a:solidFill>
                  <a:srgbClr val="000000"/>
                </a:solidFill>
                <a:effectLst/>
                <a:latin typeface="+mj-lt"/>
              </a:rPr>
              <a:t>tudies</a:t>
            </a:r>
            <a:br>
              <a:rPr lang="fi-FI" b="1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https://kamu.uef.fi/en/tietopankki/students-rights-and-obligations/accessibility-in-studies/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1400" dirty="0"/>
            </a:br>
            <a:endParaRPr lang="fi-FI" sz="14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514E4-CD67-14EB-BA8A-727B65BBBD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37A8FC-774F-DAFE-5EA9-58E77DD071D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C7023-8452-44B0-DE8B-817589551F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45</a:t>
            </a:fld>
            <a:endParaRPr lang="fi-FI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1318EC-7266-DEDB-B9F3-EBDDD77E7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8306" t="22211" r="19443" b="11636"/>
          <a:stretch/>
        </p:blipFill>
        <p:spPr>
          <a:xfrm>
            <a:off x="1339225" y="1550665"/>
            <a:ext cx="7295358" cy="43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0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A58800-32EA-E464-A1BB-10AD73D5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>
                <a:latin typeface="+mn-lt"/>
              </a:rPr>
              <a:t>Individual</a:t>
            </a:r>
            <a:r>
              <a:rPr lang="fi-FI" dirty="0">
                <a:latin typeface="+mn-lt"/>
              </a:rPr>
              <a:t> Study </a:t>
            </a:r>
            <a:r>
              <a:rPr lang="fi-FI" dirty="0" err="1">
                <a:latin typeface="+mn-lt"/>
              </a:rPr>
              <a:t>Arrangments</a:t>
            </a:r>
            <a:endParaRPr lang="fi-FI" sz="4400" dirty="0">
              <a:latin typeface="+mn-lt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464657-27FB-8D84-52A2-0B05E3FA75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8335" y="1755998"/>
            <a:ext cx="9215329" cy="361305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100" dirty="0" err="1">
                <a:latin typeface="+mn-lt"/>
              </a:rPr>
              <a:t>With</a:t>
            </a:r>
            <a:r>
              <a:rPr lang="fi-FI" sz="3100" dirty="0">
                <a:latin typeface="+mn-lt"/>
              </a:rPr>
              <a:t> </a:t>
            </a:r>
            <a:r>
              <a:rPr lang="fi-FI" sz="3100" dirty="0" err="1">
                <a:latin typeface="+mn-lt"/>
              </a:rPr>
              <a:t>individual</a:t>
            </a:r>
            <a:r>
              <a:rPr lang="fi-FI" sz="3100" dirty="0">
                <a:latin typeface="+mn-lt"/>
              </a:rPr>
              <a:t> </a:t>
            </a:r>
            <a:r>
              <a:rPr lang="fi-FI" sz="3100" dirty="0" err="1">
                <a:latin typeface="+mn-lt"/>
              </a:rPr>
              <a:t>study</a:t>
            </a:r>
            <a:r>
              <a:rPr lang="fi-FI" sz="3100" dirty="0">
                <a:latin typeface="+mn-lt"/>
              </a:rPr>
              <a:t> </a:t>
            </a:r>
            <a:r>
              <a:rPr lang="fi-FI" sz="3100" dirty="0" err="1">
                <a:latin typeface="+mn-lt"/>
              </a:rPr>
              <a:t>arrangements</a:t>
            </a:r>
            <a:r>
              <a:rPr lang="fi-FI" sz="3100" dirty="0">
                <a:latin typeface="+mn-lt"/>
              </a:rPr>
              <a:t>, </a:t>
            </a:r>
            <a:r>
              <a:rPr lang="fi-FI" sz="3100" b="1" dirty="0">
                <a:latin typeface="+mn-lt"/>
              </a:rPr>
              <a:t>a person </a:t>
            </a:r>
            <a:r>
              <a:rPr lang="fi-FI" sz="3100" b="1" dirty="0" err="1">
                <a:latin typeface="+mn-lt"/>
              </a:rPr>
              <a:t>with</a:t>
            </a:r>
            <a:r>
              <a:rPr lang="fi-FI" sz="3100" b="1" dirty="0">
                <a:latin typeface="+mn-lt"/>
              </a:rPr>
              <a:t> a </a:t>
            </a:r>
            <a:r>
              <a:rPr lang="fi-FI" sz="3100" b="1" dirty="0" err="1">
                <a:latin typeface="+mn-lt"/>
              </a:rPr>
              <a:t>disability</a:t>
            </a:r>
            <a:r>
              <a:rPr lang="fi-FI" sz="3100" b="1" dirty="0">
                <a:latin typeface="+mn-lt"/>
              </a:rPr>
              <a:t> </a:t>
            </a:r>
            <a:r>
              <a:rPr lang="fi-FI" sz="3100" b="1" dirty="0" err="1">
                <a:latin typeface="+mn-lt"/>
              </a:rPr>
              <a:t>or</a:t>
            </a:r>
            <a:r>
              <a:rPr lang="fi-FI" sz="3100" b="1" dirty="0">
                <a:latin typeface="+mn-lt"/>
              </a:rPr>
              <a:t> a </a:t>
            </a:r>
            <a:r>
              <a:rPr lang="fi-FI" sz="3100" b="1" dirty="0" err="1">
                <a:latin typeface="+mn-lt"/>
              </a:rPr>
              <a:t>health</a:t>
            </a:r>
            <a:r>
              <a:rPr lang="fi-FI" sz="3100" b="1" dirty="0">
                <a:latin typeface="+mn-lt"/>
              </a:rPr>
              <a:t> </a:t>
            </a:r>
            <a:r>
              <a:rPr lang="fi-FI" sz="3100" b="1" dirty="0" err="1">
                <a:latin typeface="+mn-lt"/>
              </a:rPr>
              <a:t>problem</a:t>
            </a:r>
            <a:r>
              <a:rPr lang="fi-FI" sz="3100" b="1" dirty="0">
                <a:latin typeface="+mn-lt"/>
              </a:rPr>
              <a:t> is </a:t>
            </a:r>
            <a:r>
              <a:rPr lang="fi-FI" sz="3100" b="1" dirty="0" err="1">
                <a:latin typeface="+mn-lt"/>
              </a:rPr>
              <a:t>placed</a:t>
            </a:r>
            <a:r>
              <a:rPr lang="fi-FI" sz="3100" b="1" dirty="0">
                <a:latin typeface="+mn-lt"/>
              </a:rPr>
              <a:t> in an </a:t>
            </a:r>
            <a:r>
              <a:rPr lang="fi-FI" sz="3100" b="1" dirty="0" err="1">
                <a:latin typeface="+mn-lt"/>
              </a:rPr>
              <a:t>equal</a:t>
            </a:r>
            <a:r>
              <a:rPr lang="fi-FI" sz="3100" b="1" dirty="0">
                <a:latin typeface="+mn-lt"/>
              </a:rPr>
              <a:t> position</a:t>
            </a:r>
            <a:r>
              <a:rPr lang="fi-FI" sz="3100" dirty="0">
                <a:latin typeface="+mn-lt"/>
              </a:rPr>
              <a:t> in </a:t>
            </a:r>
            <a:r>
              <a:rPr lang="fi-FI" sz="3100" dirty="0" err="1">
                <a:latin typeface="+mn-lt"/>
              </a:rPr>
              <a:t>relation</a:t>
            </a:r>
            <a:r>
              <a:rPr lang="fi-FI" sz="3100" dirty="0">
                <a:latin typeface="+mn-lt"/>
              </a:rPr>
              <a:t> to </a:t>
            </a:r>
            <a:r>
              <a:rPr lang="fi-FI" sz="3100" dirty="0" err="1">
                <a:latin typeface="+mn-lt"/>
              </a:rPr>
              <a:t>other</a:t>
            </a:r>
            <a:r>
              <a:rPr lang="fi-FI" sz="3100" dirty="0">
                <a:latin typeface="+mn-lt"/>
              </a:rPr>
              <a:t> students</a:t>
            </a:r>
            <a:r>
              <a:rPr lang="fi-FI" sz="3100" i="0" dirty="0">
                <a:effectLst/>
                <a:latin typeface="+mn-lt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100" i="0" dirty="0">
                <a:effectLst/>
                <a:latin typeface="+mn-lt"/>
              </a:rPr>
              <a:t>In </a:t>
            </a:r>
            <a:r>
              <a:rPr lang="fi-FI" sz="3100" i="0" dirty="0" err="1">
                <a:effectLst/>
                <a:latin typeface="+mn-lt"/>
              </a:rPr>
              <a:t>practice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study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arrangements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are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b="1" i="0" dirty="0">
                <a:effectLst/>
                <a:latin typeface="+mn-lt"/>
              </a:rPr>
              <a:t>personal </a:t>
            </a:r>
            <a:r>
              <a:rPr lang="fi-FI" sz="3100" b="1" i="0" dirty="0" err="1">
                <a:effectLst/>
                <a:latin typeface="+mn-lt"/>
              </a:rPr>
              <a:t>solutions</a:t>
            </a:r>
            <a:r>
              <a:rPr lang="fi-FI" sz="3100" b="1" i="0" dirty="0">
                <a:effectLst/>
                <a:latin typeface="+mn-lt"/>
              </a:rPr>
              <a:t> for </a:t>
            </a:r>
            <a:r>
              <a:rPr lang="fi-FI" sz="3100" b="1" i="0" dirty="0" err="1">
                <a:effectLst/>
                <a:latin typeface="+mn-lt"/>
              </a:rPr>
              <a:t>achieving</a:t>
            </a:r>
            <a:r>
              <a:rPr lang="fi-FI" sz="3100" b="1" i="0" dirty="0">
                <a:effectLst/>
                <a:latin typeface="+mn-lt"/>
              </a:rPr>
              <a:t> the </a:t>
            </a:r>
            <a:r>
              <a:rPr lang="fi-FI" sz="3100" b="1" i="0" dirty="0" err="1">
                <a:effectLst/>
                <a:latin typeface="+mn-lt"/>
              </a:rPr>
              <a:t>learning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b="1" i="0" dirty="0" err="1">
                <a:effectLst/>
                <a:latin typeface="+mn-lt"/>
              </a:rPr>
              <a:t>outcomes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i="0" dirty="0">
                <a:effectLst/>
                <a:latin typeface="+mn-lt"/>
              </a:rPr>
              <a:t>of a </a:t>
            </a:r>
            <a:r>
              <a:rPr lang="fi-FI" sz="3100" i="0" dirty="0" err="1">
                <a:effectLst/>
                <a:latin typeface="+mn-lt"/>
              </a:rPr>
              <a:t>course</a:t>
            </a:r>
            <a:r>
              <a:rPr lang="fi-FI" sz="3100" dirty="0">
                <a:latin typeface="+mn-lt"/>
              </a:rPr>
              <a:t>. </a:t>
            </a:r>
            <a:r>
              <a:rPr lang="fi-FI" sz="3100" dirty="0" err="1">
                <a:latin typeface="+mn-lt"/>
              </a:rPr>
              <a:t>T</a:t>
            </a:r>
            <a:r>
              <a:rPr lang="fi-FI" sz="3100" i="0" dirty="0" err="1">
                <a:effectLst/>
                <a:latin typeface="+mn-lt"/>
              </a:rPr>
              <a:t>he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arrangements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are</a:t>
            </a:r>
            <a:r>
              <a:rPr lang="fi-FI" sz="3100" i="0" dirty="0">
                <a:effectLst/>
                <a:latin typeface="+mn-lt"/>
              </a:rPr>
              <a:t> </a:t>
            </a:r>
            <a:r>
              <a:rPr lang="fi-FI" sz="3100" i="0" dirty="0" err="1">
                <a:effectLst/>
                <a:latin typeface="+mn-lt"/>
              </a:rPr>
              <a:t>aimed</a:t>
            </a:r>
            <a:r>
              <a:rPr lang="fi-FI" sz="3100" i="0" dirty="0">
                <a:effectLst/>
                <a:latin typeface="+mn-lt"/>
              </a:rPr>
              <a:t> at the </a:t>
            </a:r>
            <a:r>
              <a:rPr lang="fi-FI" sz="3100" i="0" dirty="0" err="1">
                <a:effectLst/>
                <a:latin typeface="+mn-lt"/>
              </a:rPr>
              <a:t>methods</a:t>
            </a:r>
            <a:r>
              <a:rPr lang="fi-FI" sz="3100" i="0" dirty="0">
                <a:effectLst/>
                <a:latin typeface="+mn-lt"/>
              </a:rPr>
              <a:t> of </a:t>
            </a:r>
            <a:r>
              <a:rPr lang="fi-FI" sz="3100" i="0" dirty="0" err="1">
                <a:effectLst/>
                <a:latin typeface="+mn-lt"/>
              </a:rPr>
              <a:t>completion</a:t>
            </a:r>
            <a:r>
              <a:rPr lang="fi-FI" sz="3100" i="0" dirty="0">
                <a:effectLst/>
                <a:latin typeface="+mn-lt"/>
              </a:rPr>
              <a:t>, and </a:t>
            </a:r>
            <a:r>
              <a:rPr lang="fi-FI" sz="3100" b="1" i="0" dirty="0" err="1">
                <a:effectLst/>
                <a:latin typeface="+mn-lt"/>
              </a:rPr>
              <a:t>do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b="1" i="0" dirty="0" err="1">
                <a:effectLst/>
                <a:latin typeface="+mn-lt"/>
              </a:rPr>
              <a:t>not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b="1" i="0" dirty="0" err="1">
                <a:effectLst/>
                <a:latin typeface="+mn-lt"/>
              </a:rPr>
              <a:t>change</a:t>
            </a:r>
            <a:r>
              <a:rPr lang="fi-FI" sz="3100" b="1" i="0" dirty="0">
                <a:effectLst/>
                <a:latin typeface="+mn-lt"/>
              </a:rPr>
              <a:t> the </a:t>
            </a:r>
            <a:r>
              <a:rPr lang="fi-FI" sz="3100" b="1" i="0" dirty="0" err="1">
                <a:effectLst/>
                <a:latin typeface="+mn-lt"/>
              </a:rPr>
              <a:t>learning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b="1" i="0" dirty="0" err="1">
                <a:effectLst/>
                <a:latin typeface="+mn-lt"/>
              </a:rPr>
              <a:t>outcomes</a:t>
            </a:r>
            <a:r>
              <a:rPr lang="fi-FI" sz="3100" b="1" i="0" dirty="0">
                <a:effectLst/>
                <a:latin typeface="+mn-lt"/>
              </a:rPr>
              <a:t> </a:t>
            </a:r>
            <a:r>
              <a:rPr lang="fi-FI" sz="3100" i="0" dirty="0">
                <a:effectLst/>
                <a:latin typeface="+mn-lt"/>
              </a:rPr>
              <a:t>of the </a:t>
            </a:r>
            <a:r>
              <a:rPr lang="fi-FI" sz="3100" i="0" dirty="0" err="1">
                <a:effectLst/>
                <a:latin typeface="+mn-lt"/>
              </a:rPr>
              <a:t>course</a:t>
            </a:r>
            <a:r>
              <a:rPr lang="fi-FI" sz="3100" i="0" dirty="0">
                <a:effectLst/>
                <a:latin typeface="+mn-lt"/>
              </a:rPr>
              <a:t>. 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2FA3E9B-CF48-DAA8-5B51-1ACB60088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1694" y="208801"/>
            <a:ext cx="6214573" cy="288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D</a:t>
            </a:r>
            <a:r>
              <a:rPr kumimoji="0" lang="fi-FI" sz="1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ecision</a:t>
            </a:r>
            <a:r>
              <a:rPr kumimoji="0" lang="fi-FI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Academic </a:t>
            </a:r>
            <a:r>
              <a:rPr kumimoji="0" lang="fi-FI" sz="1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Rector</a:t>
            </a:r>
            <a:r>
              <a:rPr kumimoji="0" lang="fi-FI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16§/2023, </a:t>
            </a:r>
            <a:r>
              <a:rPr kumimoji="0" lang="fi-FI" sz="1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</a:t>
            </a:r>
            <a:r>
              <a:rPr kumimoji="0" lang="fi-FI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of 01 August 2023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EA685F7-B30F-9918-880C-3EB98BB3A5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1A131-9064-4D8D-92A1-81D67EB1834E}" type="datetime1">
              <a:rPr kumimoji="0" lang="fi-FI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2.1.2026</a:t>
            </a:fld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665CE0-F3DC-BC77-16BF-02D9FCA4F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BB0F66-B0A0-43D3-9504-7E3CCB799844}" type="slidenum">
              <a:rPr kumimoji="0" lang="fi-FI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3"/>
    </mc:Choice>
    <mc:Fallback xmlns="">
      <p:transition spd="slow" advTm="5230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225" y="238204"/>
            <a:ext cx="10270534" cy="1008064"/>
          </a:xfrm>
        </p:spPr>
        <p:txBody>
          <a:bodyPr/>
          <a:lstStyle/>
          <a:p>
            <a:r>
              <a:rPr lang="fi-FI" b="1" i="0" dirty="0">
                <a:solidFill>
                  <a:srgbClr val="000000"/>
                </a:solidFill>
                <a:effectLst/>
                <a:latin typeface="+mj-lt"/>
              </a:rPr>
              <a:t>Accessibility in </a:t>
            </a:r>
            <a:r>
              <a:rPr lang="fi-FI" dirty="0" err="1">
                <a:solidFill>
                  <a:srgbClr val="000000"/>
                </a:solidFill>
                <a:latin typeface="+mj-lt"/>
              </a:rPr>
              <a:t>S</a:t>
            </a:r>
            <a:r>
              <a:rPr lang="fi-FI" b="1" i="0" dirty="0" err="1">
                <a:solidFill>
                  <a:srgbClr val="000000"/>
                </a:solidFill>
                <a:effectLst/>
                <a:latin typeface="+mj-lt"/>
              </a:rPr>
              <a:t>tudies</a:t>
            </a:r>
            <a:br>
              <a:rPr lang="fi-FI" b="1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1400" dirty="0">
                <a:hlinkClick r:id="rId2"/>
              </a:rPr>
              <a:t>https://kamu.uef.fi/en/tietopankki/students-rights-and-obligations/accessibility-in-studies/</a:t>
            </a:r>
            <a:r>
              <a:rPr lang="en-US" sz="1400" dirty="0"/>
              <a:t> </a:t>
            </a:r>
            <a:br>
              <a:rPr lang="en-US" sz="1400" dirty="0"/>
            </a:br>
            <a:endParaRPr lang="fi-FI" sz="1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76" y="1049772"/>
            <a:ext cx="12281973" cy="4360852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Requesting individual study arrangements</a:t>
            </a: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https://kamu.uef.fi/en/tietopankki/students-rights-and-obligations/individual-arrangements/</a:t>
            </a:r>
            <a:endParaRPr lang="en-US" sz="1800" dirty="0"/>
          </a:p>
          <a:p>
            <a:r>
              <a:rPr lang="en-US" sz="2400" dirty="0"/>
              <a:t>Students who have an impediment or a disability can request individual arrangements. </a:t>
            </a:r>
            <a:endParaRPr lang="en-US" sz="2000" dirty="0"/>
          </a:p>
          <a:p>
            <a:r>
              <a:rPr lang="en-US" sz="2400" dirty="0"/>
              <a:t>If you need individual arrangements for your studies, you can request them by filling out the Individual Study Arrangements Form.</a:t>
            </a:r>
          </a:p>
          <a:p>
            <a:r>
              <a:rPr lang="en-US" sz="2400" dirty="0"/>
              <a:t>If you need assistance or advice on how to request individual study arrangements, please contact the accessibility contact person of your campus or faculty, or your </a:t>
            </a:r>
            <a:r>
              <a:rPr lang="en-US" sz="2400" dirty="0" err="1"/>
              <a:t>programme</a:t>
            </a:r>
            <a:r>
              <a:rPr lang="en-US" sz="2400" dirty="0"/>
              <a:t> coordinator.</a:t>
            </a:r>
          </a:p>
          <a:p>
            <a:r>
              <a:rPr lang="en-US" sz="2400" dirty="0"/>
              <a:t>The teachers are responsible for implementing the arrangements in their teaching.</a:t>
            </a:r>
            <a:endParaRPr lang="fi-FI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182A99-12AC-4F75-93F3-56C079EAA7F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3112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AA08-778B-1CA5-ECE8-429E10FEA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79B442-2C5E-9AFC-4E20-F268EC11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145" y="2060145"/>
            <a:ext cx="10252997" cy="46763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Time: 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extra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extra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returning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assignments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Place: 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separate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for 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theses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Pedagogical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vice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versa</a:t>
            </a: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latin typeface="Arial"/>
              <a:cs typeface="Arial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34413FF-0697-DA01-C245-FB835D9517FC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905E2EA-057D-5390-E5AA-557AE3E47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6189D923-3EE5-EDC2-2645-90FDEECFE488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i-FI" sz="3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ndividual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3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tudy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3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rrangements</a:t>
            </a:r>
            <a:endParaRPr kumimoji="0" lang="fi-FI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18728928-A48B-9FFD-9715-C9002A28559F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9"/>
    </mc:Choice>
    <mc:Fallback xmlns="">
      <p:transition spd="slow" advTm="63929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BD2B1-4F17-A4BF-7298-FB3F2FDE2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067A-ADDE-F9AA-EDDE-147C05B9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More </a:t>
            </a:r>
            <a:r>
              <a:rPr lang="fi-FI" sz="3200" dirty="0" err="1"/>
              <a:t>Information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109CB-8109-66E0-F8A0-5C784412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844677"/>
            <a:ext cx="9354683" cy="4147200"/>
          </a:xfrm>
        </p:spPr>
        <p:txBody>
          <a:bodyPr/>
          <a:lstStyle/>
          <a:p>
            <a:pPr marL="0" indent="0">
              <a:buNone/>
            </a:pPr>
            <a:br>
              <a:rPr lang="fi-FI" sz="24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</a:br>
            <a:r>
              <a:rPr lang="fi-FI" sz="24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hlinkClick r:id="rId2"/>
              </a:rPr>
              <a:t>https://kamu.uef.fi/en/tietopankki/students-rights-and-obligations/individual-arrangements/</a:t>
            </a:r>
            <a:endParaRPr lang="fi-FI" sz="2400" dirty="0"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Student</a:t>
            </a: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 Well-</a:t>
            </a: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being</a:t>
            </a: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Specialist</a:t>
            </a: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, </a:t>
            </a: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Special</a:t>
            </a: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Education</a:t>
            </a: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 </a:t>
            </a:r>
            <a:r>
              <a:rPr lang="fi-FI" sz="2400" dirty="0" err="1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Teacher</a:t>
            </a:r>
            <a:endParaRPr lang="fi-FI" sz="2400" dirty="0">
              <a:latin typeface="Arial" panose="020B0604020202020204" pitchFamily="34" charset="0"/>
              <a:ea typeface="Open Sans Light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Arial" panose="020B0604020202020204" pitchFamily="34" charset="0"/>
                <a:ea typeface="Open Sans Light" panose="020B0606030504020204" pitchFamily="34" charset="0"/>
                <a:cs typeface="Arial" panose="020B0604020202020204" pitchFamily="34" charset="0"/>
              </a:rPr>
              <a:t>Tiina Juurela, tiina.juurela@uef.fi</a:t>
            </a:r>
          </a:p>
          <a:p>
            <a:pPr marL="0" indent="0">
              <a:buNone/>
            </a:pPr>
            <a:endParaRPr lang="fi-FI" sz="2400" dirty="0"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30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4"/>
    </mc:Choice>
    <mc:Fallback xmlns="">
      <p:transition spd="slow" advTm="375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General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about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Studying</a:t>
            </a:r>
            <a:endParaRPr lang="fi-FI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86" y="1992422"/>
            <a:ext cx="11688880" cy="4679556"/>
          </a:xfrm>
        </p:spPr>
        <p:txBody>
          <a:bodyPr/>
          <a:lstStyle/>
          <a:p>
            <a:pPr marL="455295" indent="-342900"/>
            <a:r>
              <a:rPr lang="fi-FI" sz="2400" b="1" dirty="0">
                <a:latin typeface="Open Sans"/>
                <a:ea typeface="Open Sans"/>
                <a:cs typeface="Open Sans"/>
              </a:rPr>
              <a:t>Low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hierarcy</a:t>
            </a:r>
            <a:endParaRPr lang="fi-FI" sz="2400" b="1" dirty="0">
              <a:latin typeface="Open Sans"/>
              <a:ea typeface="Open Sans"/>
              <a:cs typeface="Open Sans"/>
            </a:endParaRPr>
          </a:p>
          <a:p>
            <a:pPr marL="988695" lvl="1" indent="-342900"/>
            <a:r>
              <a:rPr lang="fi-FI" dirty="0" err="1"/>
              <a:t>The</a:t>
            </a:r>
            <a:r>
              <a:rPr lang="fi-FI" dirty="0"/>
              <a:t> UEF </a:t>
            </a:r>
            <a:r>
              <a:rPr lang="fi-FI" dirty="0" err="1"/>
              <a:t>staff</a:t>
            </a:r>
            <a:r>
              <a:rPr lang="fi-FI" dirty="0"/>
              <a:t> is </a:t>
            </a:r>
            <a:r>
              <a:rPr lang="fi-FI" dirty="0" err="1"/>
              <a:t>there</a:t>
            </a:r>
            <a:r>
              <a:rPr lang="fi-FI" dirty="0"/>
              <a:t> to help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b="1" dirty="0"/>
              <a:t>.</a:t>
            </a:r>
          </a:p>
          <a:p>
            <a:pPr marL="455295" indent="-342900"/>
            <a:endParaRPr lang="fi-FI" sz="2400" b="1" dirty="0"/>
          </a:p>
          <a:p>
            <a:pPr marL="455295" indent="-342900"/>
            <a:r>
              <a:rPr lang="fi-FI" sz="2400" dirty="0">
                <a:latin typeface="Open Sans"/>
                <a:ea typeface="Open Sans"/>
                <a:cs typeface="Open Sans"/>
              </a:rPr>
              <a:t>Not just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memorizing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knowledge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but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being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able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apply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knowledge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?</a:t>
            </a:r>
            <a:br>
              <a:rPr lang="fi-FI" sz="2400" dirty="0">
                <a:latin typeface="Open Sans"/>
                <a:ea typeface="Open Sans"/>
                <a:cs typeface="Open Sans"/>
              </a:rPr>
            </a:br>
            <a:endParaRPr lang="fi-FI" sz="2400" dirty="0">
              <a:latin typeface="Open Sans"/>
              <a:ea typeface="Open Sans"/>
              <a:cs typeface="Open Sans"/>
            </a:endParaRPr>
          </a:p>
          <a:p>
            <a:pPr marL="455295" indent="-342900"/>
            <a:r>
              <a:rPr lang="fi-FI" sz="2400" dirty="0" err="1">
                <a:latin typeface="Open Sans"/>
                <a:ea typeface="Open Sans"/>
                <a:cs typeface="Open Sans"/>
              </a:rPr>
              <a:t>Username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access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online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environments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essential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</a:t>
            </a:r>
          </a:p>
          <a:p>
            <a:pPr marL="455295" indent="-342900"/>
            <a:r>
              <a:rPr lang="fi-FI" sz="2400" dirty="0" err="1">
                <a:latin typeface="Open Sans"/>
                <a:ea typeface="Open Sans"/>
                <a:cs typeface="Open Sans"/>
              </a:rPr>
              <a:t>All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materials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online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 </a:t>
            </a:r>
          </a:p>
          <a:p>
            <a:pPr marL="751840" lvl="1" indent="-317500"/>
            <a:r>
              <a:rPr lang="fi-FI" b="1" dirty="0" err="1">
                <a:latin typeface="Open Sans"/>
                <a:ea typeface="Open Sans"/>
                <a:cs typeface="Open Sans"/>
              </a:rPr>
              <a:t>ELearn</a:t>
            </a:r>
            <a:r>
              <a:rPr lang="fi-FI" dirty="0">
                <a:latin typeface="Open Sans"/>
                <a:ea typeface="Open Sans"/>
                <a:cs typeface="Open Sans"/>
              </a:rPr>
              <a:t> (</a:t>
            </a:r>
            <a:r>
              <a:rPr lang="fi-FI" dirty="0" err="1">
                <a:latin typeface="Open Sans"/>
                <a:ea typeface="Open Sans"/>
                <a:cs typeface="Open Sans"/>
              </a:rPr>
              <a:t>former</a:t>
            </a:r>
            <a:r>
              <a:rPr lang="fi-FI" dirty="0">
                <a:latin typeface="Open Sans"/>
                <a:ea typeface="Open Sans"/>
                <a:cs typeface="Open Sans"/>
              </a:rPr>
              <a:t> Moodle) and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Teams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platforms</a:t>
            </a:r>
            <a:r>
              <a:rPr lang="fi-FI" dirty="0">
                <a:latin typeface="Open Sans"/>
                <a:ea typeface="Open Sans"/>
                <a:cs typeface="Open Sans"/>
              </a:rPr>
              <a:t> for </a:t>
            </a:r>
            <a:r>
              <a:rPr lang="fi-FI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materials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  <a:endParaRPr lang="fi-FI" dirty="0"/>
          </a:p>
          <a:p>
            <a:pPr marL="455295" indent="-342900"/>
            <a:endParaRPr lang="fi-FI" sz="2400" dirty="0"/>
          </a:p>
          <a:p>
            <a:pPr marL="455295" indent="-342900"/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7C9819E-A68B-4818-B8A0-C4219689C79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18" name="Picture Placeholder 17" descr="A lake, a bit of forest and a blue sky in Finland in summer.">
            <a:extLst>
              <a:ext uri="{FF2B5EF4-FFF2-40B4-BE49-F238E27FC236}">
                <a16:creationId xmlns:a16="http://schemas.microsoft.com/office/drawing/2014/main" id="{9E4CBEBC-4EE4-B8AC-36DB-33163FA1AD0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8742644" y="186022"/>
            <a:ext cx="3017985" cy="2833512"/>
          </a:xfrm>
        </p:spPr>
      </p:pic>
    </p:spTree>
    <p:extLst>
      <p:ext uri="{BB962C8B-B14F-4D97-AF65-F5344CB8AC3E}">
        <p14:creationId xmlns:p14="http://schemas.microsoft.com/office/powerpoint/2010/main" val="109622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7" y="435835"/>
            <a:ext cx="10177200" cy="1229455"/>
          </a:xfrm>
        </p:spPr>
        <p:txBody>
          <a:bodyPr/>
          <a:lstStyle/>
          <a:p>
            <a:r>
              <a:rPr lang="en-US">
                <a:latin typeface="Open Sans ExtraBold"/>
                <a:ea typeface="Open Sans ExtraBold"/>
                <a:cs typeface="Open Sans ExtraBold"/>
              </a:rPr>
              <a:t>Problems with Studies?</a:t>
            </a:r>
            <a:endParaRPr lang="fi-FI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13" y="1298961"/>
            <a:ext cx="11137374" cy="4722429"/>
          </a:xfrm>
        </p:spPr>
        <p:txBody>
          <a:bodyPr/>
          <a:lstStyle/>
          <a:p>
            <a:pPr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The staff is there to help you. You are welcome to contact your professors and teachers by </a:t>
            </a:r>
            <a:r>
              <a:rPr lang="en-GB" sz="2000" dirty="0">
                <a:latin typeface="Open Sans"/>
                <a:ea typeface="Open Sans"/>
                <a:cs typeface="Open Sans"/>
                <a:sym typeface="Wingdings" pitchFamily="2" charset="2"/>
              </a:rPr>
              <a:t>e-mail and </a:t>
            </a:r>
            <a:r>
              <a:rPr lang="en-GB" sz="2000" dirty="0">
                <a:latin typeface="Open Sans"/>
                <a:ea typeface="Open Sans"/>
                <a:cs typeface="Open Sans"/>
              </a:rPr>
              <a:t>make an appointment.</a:t>
            </a:r>
          </a:p>
          <a:p>
            <a:pPr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Remember that online meetings are possible, too.</a:t>
            </a:r>
          </a:p>
          <a:p>
            <a:pPr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You can also contact 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your Programme Coordinator/Departmental Coordinator </a:t>
            </a:r>
            <a:endParaRPr lang="en-GB" sz="2000" dirty="0"/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International Mobility Services (Päivi in Joensuu, Kirsi in Kuopio)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Student Services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Student Tutors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Student Union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Study Psychologist (for degree seeking students)</a:t>
            </a:r>
          </a:p>
          <a:p>
            <a:pPr marL="751840" lvl="1" indent="-317500">
              <a:defRPr/>
            </a:pPr>
            <a:r>
              <a:rPr lang="en-GB" sz="2000" dirty="0">
                <a:latin typeface="Open Sans"/>
                <a:ea typeface="Open Sans"/>
                <a:cs typeface="Open Sans"/>
              </a:rPr>
              <a:t>Your fellow students!</a:t>
            </a:r>
            <a:endParaRPr lang="en-GB" sz="2000" dirty="0"/>
          </a:p>
          <a:p>
            <a:endParaRPr lang="en-GB" sz="24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7761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7" y="512747"/>
            <a:ext cx="10177200" cy="1152543"/>
          </a:xfrm>
        </p:spPr>
        <p:txBody>
          <a:bodyPr/>
          <a:lstStyle/>
          <a:p>
            <a:r>
              <a:rPr lang="en-US"/>
              <a:t>Problems with studies?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995" y="1229108"/>
            <a:ext cx="10587917" cy="459536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400" dirty="0">
                <a:latin typeface="Open Sans"/>
                <a:ea typeface="Open Sans"/>
                <a:cs typeface="Open Sans"/>
                <a:hlinkClick r:id="rId2"/>
              </a:rPr>
              <a:t>https://kamu.uef.fi/en/tietopankki/student-life-and-well-being/</a:t>
            </a:r>
            <a:r>
              <a:rPr lang="en-GB" sz="2400" dirty="0">
                <a:latin typeface="Open Sans"/>
                <a:ea typeface="Open Sans"/>
                <a:cs typeface="Open Sans"/>
              </a:rPr>
              <a:t> </a:t>
            </a:r>
            <a:endParaRPr lang="en-US" dirty="0"/>
          </a:p>
          <a:p>
            <a:pPr marL="0" indent="0">
              <a:buNone/>
              <a:defRPr/>
            </a:pPr>
            <a:r>
              <a:rPr lang="en-GB" sz="2400" dirty="0">
                <a:latin typeface="Open Sans"/>
                <a:ea typeface="Open Sans"/>
                <a:cs typeface="Open Sans"/>
                <a:hlinkClick r:id="rId3"/>
              </a:rPr>
              <a:t>https://kamu.uef.fi/en/tietopankki/assistance-advice-and-crisis-situations/help-in-crises/</a:t>
            </a:r>
            <a:r>
              <a:rPr lang="en-GB" sz="2400" dirty="0">
                <a:latin typeface="Open Sans"/>
                <a:ea typeface="Open Sans"/>
                <a:cs typeface="Open Sans"/>
              </a:rPr>
              <a:t> </a:t>
            </a:r>
            <a:endParaRPr lang="en-GB" dirty="0"/>
          </a:p>
          <a:p>
            <a:pPr marL="0" indent="0">
              <a:buNone/>
              <a:defRPr/>
            </a:pP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GB" sz="2400" dirty="0">
                <a:latin typeface="Open Sans"/>
                <a:ea typeface="Open Sans"/>
                <a:cs typeface="Open Sans"/>
              </a:rPr>
              <a:t>It is always more difficult and time consuming to study in a foreign language and in a new system.</a:t>
            </a:r>
          </a:p>
          <a:p>
            <a:pPr>
              <a:defRPr/>
            </a:pPr>
            <a:r>
              <a:rPr lang="en-GB" sz="2400" dirty="0">
                <a:latin typeface="Open Sans"/>
                <a:ea typeface="Open Sans"/>
                <a:cs typeface="Open Sans"/>
              </a:rPr>
              <a:t>Talk to other students, maybe you can solve it together.</a:t>
            </a:r>
          </a:p>
          <a:p>
            <a:pPr>
              <a:defRPr/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Don’t be too hard on yourself, be patient. </a:t>
            </a:r>
            <a:endParaRPr lang="en-GB" sz="2400" b="1" dirty="0"/>
          </a:p>
          <a:p>
            <a:pPr>
              <a:defRPr/>
            </a:pPr>
            <a:endParaRPr lang="en-GB" sz="2400" b="1" dirty="0"/>
          </a:p>
          <a:p>
            <a:pPr>
              <a:defRPr/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Study the best you can and remember to relax and enjoy yourself, too!</a:t>
            </a:r>
          </a:p>
          <a:p>
            <a:pPr marL="0" indent="0">
              <a:buNone/>
              <a:defRPr/>
            </a:pPr>
            <a:endParaRPr lang="en-GB" sz="24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0102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79"/>
              </a:lnSpc>
            </a:pPr>
            <a:endParaRPr lang="en-US" sz="2800" b="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>
                <a:latin typeface="Open Sans"/>
                <a:ea typeface="Open Sans"/>
                <a:cs typeface="Open Sans"/>
              </a:rPr>
              <a:t> </a:t>
            </a:r>
            <a:endParaRPr lang="fi-FI" sz="1800">
              <a:effectLst/>
              <a:latin typeface="Segoe UI Emoji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GB"/>
          </a:p>
          <a:p>
            <a:pPr marL="218440" indent="-218440"/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725B5F9-0322-4F60-81FA-BD647DB3EC01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52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98EEC-D40E-6D2B-195E-3BBF8998B136}"/>
              </a:ext>
            </a:extLst>
          </p:cNvPr>
          <p:cNvSpPr txBox="1"/>
          <p:nvPr/>
        </p:nvSpPr>
        <p:spPr>
          <a:xfrm>
            <a:off x="2142532" y="4914659"/>
            <a:ext cx="741794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/>
              </a:rPr>
              <a:t>We hope you will enjoy your time and studies with us!</a:t>
            </a:r>
            <a:r>
              <a:rPr lang="en-US" sz="2800" b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en-US" sz="2800" b="1" dirty="0">
                <a:latin typeface="Open Sans"/>
                <a:ea typeface="Open Sans"/>
                <a:cs typeface="Open Sans"/>
              </a:rPr>
              <a:t>​</a:t>
            </a:r>
            <a:endParaRPr lang="en-US" b="1" dirty="0"/>
          </a:p>
        </p:txBody>
      </p:sp>
      <p:pic>
        <p:nvPicPr>
          <p:cNvPr id="14" name="Picture Placeholder 13" descr="A snowman with a red hat">
            <a:extLst>
              <a:ext uri="{FF2B5EF4-FFF2-40B4-BE49-F238E27FC236}">
                <a16:creationId xmlns:a16="http://schemas.microsoft.com/office/drawing/2014/main" id="{A549546B-2240-29B8-5895-5E024A54B534}"/>
              </a:ext>
            </a:extLst>
          </p:cNvPr>
          <p:cNvPicPr preferRelativeResize="0">
            <a:picLocks noGrp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>
            <a:fillRect/>
          </a:stretch>
        </p:blipFill>
        <p:spPr>
          <a:xfrm rot="16200000">
            <a:off x="1157487" y="-105989"/>
            <a:ext cx="6635565" cy="706997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3CF1E8-05F7-F36A-E918-A20BD8B73F20}"/>
              </a:ext>
            </a:extLst>
          </p:cNvPr>
          <p:cNvSpPr txBox="1"/>
          <p:nvPr/>
        </p:nvSpPr>
        <p:spPr>
          <a:xfrm>
            <a:off x="1457059" y="5010164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I </a:t>
            </a:r>
            <a:r>
              <a:rPr lang="fi-FI" sz="3200" b="1" dirty="0" err="1"/>
              <a:t>hope</a:t>
            </a:r>
            <a:r>
              <a:rPr lang="fi-FI" sz="3200" b="1" dirty="0"/>
              <a:t> </a:t>
            </a:r>
            <a:r>
              <a:rPr lang="fi-FI" sz="3200" b="1" dirty="0" err="1"/>
              <a:t>you</a:t>
            </a:r>
            <a:r>
              <a:rPr lang="fi-FI" sz="3200" b="1" dirty="0"/>
              <a:t> </a:t>
            </a:r>
            <a:r>
              <a:rPr lang="fi-FI" sz="3200" b="1" dirty="0" err="1"/>
              <a:t>will</a:t>
            </a:r>
            <a:r>
              <a:rPr lang="fi-FI" sz="3200" b="1" dirty="0"/>
              <a:t> </a:t>
            </a:r>
            <a:r>
              <a:rPr lang="fi-FI" sz="3200" b="1" dirty="0" err="1"/>
              <a:t>enjoy</a:t>
            </a:r>
            <a:r>
              <a:rPr lang="fi-FI" sz="3200" b="1" dirty="0"/>
              <a:t> </a:t>
            </a:r>
            <a:r>
              <a:rPr lang="fi-FI" sz="3200" b="1" dirty="0" err="1"/>
              <a:t>your</a:t>
            </a:r>
            <a:r>
              <a:rPr lang="fi-FI" sz="3200" b="1" dirty="0"/>
              <a:t> </a:t>
            </a:r>
            <a:r>
              <a:rPr lang="fi-FI" sz="3200" b="1" dirty="0" err="1"/>
              <a:t>time</a:t>
            </a:r>
            <a:r>
              <a:rPr lang="fi-FI" sz="3200" b="1" dirty="0"/>
              <a:t> and </a:t>
            </a:r>
            <a:r>
              <a:rPr lang="fi-FI" sz="3200" b="1" dirty="0" err="1"/>
              <a:t>studies</a:t>
            </a:r>
            <a:r>
              <a:rPr lang="fi-FI" sz="3200" b="1" dirty="0"/>
              <a:t> </a:t>
            </a:r>
            <a:r>
              <a:rPr lang="fi-FI" sz="3200" b="1" dirty="0" err="1"/>
              <a:t>with</a:t>
            </a:r>
            <a:r>
              <a:rPr lang="fi-FI" sz="3200" b="1" dirty="0"/>
              <a:t> us!</a:t>
            </a:r>
          </a:p>
        </p:txBody>
      </p:sp>
    </p:spTree>
    <p:extLst>
      <p:ext uri="{BB962C8B-B14F-4D97-AF65-F5344CB8AC3E}">
        <p14:creationId xmlns:p14="http://schemas.microsoft.com/office/powerpoint/2010/main" val="351132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Open Sans ExtraBold"/>
                <a:ea typeface="Open Sans ExtraBold"/>
                <a:cs typeface="Open Sans ExtraBold"/>
              </a:rPr>
              <a:t>General 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about</a:t>
            </a:r>
            <a:r>
              <a:rPr lang="fi-FI">
                <a:latin typeface="Open Sans ExtraBold"/>
                <a:ea typeface="Open Sans ExtraBold"/>
                <a:cs typeface="Open Sans ExtraBold"/>
              </a:rPr>
              <a:t> </a:t>
            </a:r>
            <a:r>
              <a:rPr lang="fi-FI" err="1">
                <a:latin typeface="Open Sans ExtraBold"/>
                <a:ea typeface="Open Sans ExtraBold"/>
                <a:cs typeface="Open Sans ExtraBold"/>
              </a:rPr>
              <a:t>Studying</a:t>
            </a:r>
            <a:endParaRPr lang="fi-FI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16" y="1708979"/>
            <a:ext cx="9583221" cy="4282898"/>
          </a:xfrm>
        </p:spPr>
        <p:txBody>
          <a:bodyPr/>
          <a:lstStyle/>
          <a:p>
            <a:pPr marL="218440" indent="-218440"/>
            <a:r>
              <a:rPr lang="fi-FI" sz="2400" dirty="0">
                <a:latin typeface="Open Sans"/>
                <a:ea typeface="Open Sans"/>
                <a:cs typeface="Open Sans"/>
              </a:rPr>
              <a:t>It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takes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time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energy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understand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new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systems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</a:t>
            </a:r>
            <a:endParaRPr lang="fi-FI" sz="2400" dirty="0"/>
          </a:p>
          <a:p>
            <a:pPr marL="218440" indent="-218440"/>
            <a:r>
              <a:rPr lang="fi-FI" sz="2400" dirty="0">
                <a:latin typeface="Open Sans"/>
                <a:ea typeface="Open Sans"/>
                <a:cs typeface="Open Sans"/>
              </a:rPr>
              <a:t>It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takes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time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 and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energy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adjust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 </a:t>
            </a:r>
            <a:endParaRPr lang="fi-FI" sz="2400" dirty="0"/>
          </a:p>
          <a:p>
            <a:pPr marL="218440" indent="-218440"/>
            <a:endParaRPr lang="fi-FI" dirty="0"/>
          </a:p>
          <a:p>
            <a:pPr marL="751840" lvl="1" indent="-317500"/>
            <a:r>
              <a:rPr lang="fi-FI" dirty="0" err="1">
                <a:latin typeface="Open Sans"/>
                <a:ea typeface="Open Sans"/>
                <a:cs typeface="Open Sans"/>
              </a:rPr>
              <a:t>Uncertainty</a:t>
            </a:r>
            <a:r>
              <a:rPr lang="fi-FI" dirty="0">
                <a:latin typeface="Open Sans"/>
                <a:ea typeface="Open Sans"/>
                <a:cs typeface="Open Sans"/>
              </a:rPr>
              <a:t> and </a:t>
            </a:r>
            <a:r>
              <a:rPr lang="fi-FI" dirty="0" err="1">
                <a:latin typeface="Open Sans"/>
                <a:ea typeface="Open Sans"/>
                <a:cs typeface="Open Sans"/>
              </a:rPr>
              <a:t>confusion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are</a:t>
            </a:r>
            <a:r>
              <a:rPr lang="fi-FI" dirty="0">
                <a:latin typeface="Open Sans"/>
                <a:ea typeface="Open Sans"/>
                <a:cs typeface="Open Sans"/>
              </a:rPr>
              <a:t> a </a:t>
            </a:r>
            <a:r>
              <a:rPr lang="fi-FI" dirty="0" err="1">
                <a:latin typeface="Open Sans"/>
                <a:ea typeface="Open Sans"/>
                <a:cs typeface="Open Sans"/>
              </a:rPr>
              <a:t>part</a:t>
            </a:r>
            <a:r>
              <a:rPr lang="fi-FI" dirty="0">
                <a:latin typeface="Open Sans"/>
                <a:ea typeface="Open Sans"/>
                <a:cs typeface="Open Sans"/>
              </a:rPr>
              <a:t> of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experience</a:t>
            </a:r>
            <a:r>
              <a:rPr lang="fi-FI" dirty="0">
                <a:latin typeface="Open Sans"/>
                <a:ea typeface="Open Sans"/>
                <a:cs typeface="Open Sans"/>
              </a:rPr>
              <a:t>, </a:t>
            </a:r>
            <a:r>
              <a:rPr lang="fi-FI" dirty="0" err="1">
                <a:latin typeface="Open Sans"/>
                <a:ea typeface="Open Sans"/>
                <a:cs typeface="Open Sans"/>
              </a:rPr>
              <a:t>especially</a:t>
            </a:r>
            <a:r>
              <a:rPr lang="fi-FI" dirty="0">
                <a:latin typeface="Open Sans"/>
                <a:ea typeface="Open Sans"/>
                <a:cs typeface="Open Sans"/>
              </a:rPr>
              <a:t> at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beginning</a:t>
            </a:r>
            <a:r>
              <a:rPr lang="fi-FI" dirty="0">
                <a:latin typeface="Open Sans"/>
                <a:ea typeface="Open Sans"/>
                <a:cs typeface="Open Sans"/>
              </a:rPr>
              <a:t>.</a:t>
            </a:r>
          </a:p>
          <a:p>
            <a:pPr marL="751840" lvl="1" indent="-317500"/>
            <a:r>
              <a:rPr lang="fi-FI" dirty="0" err="1">
                <a:latin typeface="Open Sans"/>
                <a:ea typeface="Open Sans"/>
                <a:cs typeface="Open Sans"/>
              </a:rPr>
              <a:t>Take</a:t>
            </a:r>
            <a:r>
              <a:rPr lang="fi-FI" dirty="0">
                <a:latin typeface="Open Sans"/>
                <a:ea typeface="Open Sans"/>
                <a:cs typeface="Open Sans"/>
              </a:rPr>
              <a:t> it </a:t>
            </a:r>
            <a:r>
              <a:rPr lang="fi-FI" dirty="0" err="1">
                <a:latin typeface="Open Sans"/>
                <a:ea typeface="Open Sans"/>
                <a:cs typeface="Open Sans"/>
              </a:rPr>
              <a:t>easy</a:t>
            </a:r>
            <a:r>
              <a:rPr lang="fi-FI" sz="2400" dirty="0">
                <a:latin typeface="Open Sans"/>
                <a:ea typeface="Open Sans"/>
                <a:cs typeface="Open Sans"/>
              </a:rPr>
              <a:t>,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everything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will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be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ok.</a:t>
            </a:r>
            <a:r>
              <a:rPr lang="fi-FI" dirty="0">
                <a:latin typeface="Open Sans"/>
                <a:ea typeface="Open Sans"/>
                <a:cs typeface="Open Sans"/>
              </a:rPr>
              <a:t> </a:t>
            </a:r>
            <a:endParaRPr lang="fi-FI" dirty="0"/>
          </a:p>
          <a:p>
            <a:pPr marL="751840" lvl="1" indent="-317500"/>
            <a:r>
              <a:rPr lang="fi-FI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can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sort</a:t>
            </a:r>
            <a:r>
              <a:rPr lang="fi-FI" dirty="0">
                <a:latin typeface="Open Sans"/>
                <a:ea typeface="Open Sans"/>
                <a:cs typeface="Open Sans"/>
              </a:rPr>
              <a:t> out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things</a:t>
            </a:r>
            <a:r>
              <a:rPr lang="fi-FI" dirty="0">
                <a:latin typeface="Open Sans"/>
                <a:ea typeface="Open Sans"/>
                <a:cs typeface="Open Sans"/>
              </a:rPr>
              <a:t> </a:t>
            </a:r>
            <a:r>
              <a:rPr lang="fi-FI" dirty="0" err="1">
                <a:latin typeface="Open Sans"/>
                <a:ea typeface="Open Sans"/>
                <a:cs typeface="Open Sans"/>
              </a:rPr>
              <a:t>little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by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little</a:t>
            </a:r>
            <a:r>
              <a:rPr lang="fi-FI" dirty="0">
                <a:latin typeface="Open Sans"/>
                <a:ea typeface="Open Sans"/>
                <a:cs typeface="Open Sans"/>
              </a:rPr>
              <a:t>. And</a:t>
            </a:r>
            <a:r>
              <a:rPr lang="fi-FI" dirty="0">
                <a:latin typeface="Open Sans"/>
                <a:ea typeface="Open Sans"/>
                <a:cs typeface="Open Sans"/>
                <a:sym typeface="Wingdings" pitchFamily="2" charset="2"/>
              </a:rPr>
              <a:t> </a:t>
            </a:r>
            <a:r>
              <a:rPr lang="fi-FI" dirty="0" err="1">
                <a:latin typeface="Open Sans"/>
                <a:ea typeface="Open Sans"/>
                <a:cs typeface="Open Sans"/>
                <a:sym typeface="Wingdings" pitchFamily="2" charset="2"/>
              </a:rPr>
              <a:t>please</a:t>
            </a:r>
            <a:r>
              <a:rPr lang="fi-FI" dirty="0">
                <a:latin typeface="Open Sans"/>
                <a:ea typeface="Open Sans"/>
                <a:cs typeface="Open Sans"/>
                <a:sym typeface="Wingdings" pitchFamily="2" charset="2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  <a:sym typeface="Wingdings" pitchFamily="2" charset="2"/>
              </a:rPr>
              <a:t>remember</a:t>
            </a:r>
            <a:r>
              <a:rPr lang="fi-FI" dirty="0">
                <a:latin typeface="Open Sans"/>
                <a:ea typeface="Open Sans"/>
                <a:cs typeface="Open Sans"/>
                <a:sym typeface="Wingdings" pitchFamily="2" charset="2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  <a:sym typeface="Wingdings" pitchFamily="2" charset="2"/>
              </a:rPr>
              <a:t>that</a:t>
            </a:r>
            <a:r>
              <a:rPr lang="fi-FI" sz="2400" dirty="0">
                <a:latin typeface="Open Sans"/>
                <a:ea typeface="Open Sans"/>
                <a:cs typeface="Open Sans"/>
                <a:sym typeface="Wingdings" pitchFamily="2" charset="2"/>
              </a:rPr>
              <a:t> help is </a:t>
            </a:r>
            <a:r>
              <a:rPr lang="fi-FI" sz="2400" dirty="0" err="1">
                <a:latin typeface="Open Sans"/>
                <a:ea typeface="Open Sans"/>
                <a:cs typeface="Open Sans"/>
                <a:sym typeface="Wingdings" pitchFamily="2" charset="2"/>
              </a:rPr>
              <a:t>always</a:t>
            </a:r>
            <a:r>
              <a:rPr lang="fi-FI" sz="2400" dirty="0">
                <a:latin typeface="Open Sans"/>
                <a:ea typeface="Open Sans"/>
                <a:cs typeface="Open Sans"/>
                <a:sym typeface="Wingdings" pitchFamily="2" charset="2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  <a:sym typeface="Wingdings" pitchFamily="2" charset="2"/>
              </a:rPr>
              <a:t>available</a:t>
            </a:r>
            <a:r>
              <a:rPr lang="fi-FI" sz="2400" dirty="0">
                <a:latin typeface="Open Sans"/>
                <a:ea typeface="Open Sans"/>
                <a:cs typeface="Open Sans"/>
                <a:sym typeface="Wingdings" pitchFamily="2" charset="2"/>
              </a:rPr>
              <a:t>! 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DC76B6C-A8CC-4BC0-98C1-8BE47BF50678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10" name="Picture Placeholder 9" descr="A picture of a bike covered and surrounded with a lot of snow.">
            <a:extLst>
              <a:ext uri="{FF2B5EF4-FFF2-40B4-BE49-F238E27FC236}">
                <a16:creationId xmlns:a16="http://schemas.microsoft.com/office/drawing/2014/main" id="{BFCF4E0B-9C1B-49AC-A22E-2EB537DB8A4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8963144" y="263415"/>
            <a:ext cx="2986287" cy="2803751"/>
          </a:xfrm>
        </p:spPr>
      </p:pic>
    </p:spTree>
    <p:extLst>
      <p:ext uri="{BB962C8B-B14F-4D97-AF65-F5344CB8AC3E}">
        <p14:creationId xmlns:p14="http://schemas.microsoft.com/office/powerpoint/2010/main" val="340786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Face</a:t>
            </a:r>
            <a:r>
              <a:rPr lang="fi-FI"/>
              <a:t>-to-</a:t>
            </a:r>
            <a:r>
              <a:rPr lang="fi-FI" err="1"/>
              <a:t>face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</a:t>
            </a:r>
            <a:r>
              <a:rPr lang="fi-FI" err="1"/>
              <a:t>online</a:t>
            </a:r>
            <a:r>
              <a:rPr lang="fi-FI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450" y="1892809"/>
            <a:ext cx="9126886" cy="4099068"/>
          </a:xfrm>
        </p:spPr>
        <p:txBody>
          <a:bodyPr/>
          <a:lstStyle/>
          <a:p>
            <a:pPr marL="455295" indent="-342900"/>
            <a:r>
              <a:rPr lang="fi-FI" sz="2400" b="1" dirty="0"/>
              <a:t>Some </a:t>
            </a:r>
            <a:r>
              <a:rPr lang="fi-FI" sz="2400" b="1" dirty="0" err="1"/>
              <a:t>teaching</a:t>
            </a:r>
            <a:r>
              <a:rPr lang="fi-FI" sz="2400" b="1" dirty="0"/>
              <a:t> is </a:t>
            </a:r>
            <a:r>
              <a:rPr lang="fi-FI" sz="2400" b="1" dirty="0" err="1"/>
              <a:t>organized</a:t>
            </a:r>
            <a:r>
              <a:rPr lang="fi-FI" sz="2400" b="1" dirty="0"/>
              <a:t> </a:t>
            </a:r>
            <a:r>
              <a:rPr lang="fi-FI" sz="2400" b="1" dirty="0" err="1"/>
              <a:t>online</a:t>
            </a:r>
            <a:r>
              <a:rPr lang="fi-FI" sz="2400" b="1" dirty="0"/>
              <a:t>.</a:t>
            </a:r>
            <a:endParaRPr lang="en-US" dirty="0"/>
          </a:p>
          <a:p>
            <a:pPr marL="455295" indent="-342900"/>
            <a:r>
              <a:rPr lang="fi-FI" sz="2400" b="1" dirty="0"/>
              <a:t>Some </a:t>
            </a:r>
            <a:r>
              <a:rPr lang="fi-FI" sz="2400" b="1" dirty="0" err="1"/>
              <a:t>courses</a:t>
            </a:r>
            <a:r>
              <a:rPr lang="fi-FI" sz="2400" b="1" dirty="0"/>
              <a:t> </a:t>
            </a:r>
            <a:r>
              <a:rPr lang="fi-FI" sz="2400" b="1" dirty="0" err="1"/>
              <a:t>or</a:t>
            </a:r>
            <a:r>
              <a:rPr lang="fi-FI" sz="2400" b="1" dirty="0"/>
              <a:t> </a:t>
            </a:r>
            <a:r>
              <a:rPr lang="fi-FI" sz="2400" b="1" dirty="0" err="1"/>
              <a:t>sessions</a:t>
            </a:r>
            <a:r>
              <a:rPr lang="fi-FI" sz="2400" b="1" dirty="0"/>
              <a:t> </a:t>
            </a:r>
            <a:r>
              <a:rPr lang="fi-FI" sz="2400" b="1" dirty="0" err="1"/>
              <a:t>are</a:t>
            </a:r>
            <a:r>
              <a:rPr lang="fi-FI" sz="2400" b="1" dirty="0"/>
              <a:t> </a:t>
            </a:r>
            <a:r>
              <a:rPr lang="fi-FI" sz="2400" b="1" dirty="0" err="1"/>
              <a:t>face</a:t>
            </a:r>
            <a:r>
              <a:rPr lang="fi-FI" sz="2400" b="1" dirty="0"/>
              <a:t>-to-</a:t>
            </a:r>
            <a:r>
              <a:rPr lang="fi-FI" sz="2400" b="1" dirty="0" err="1"/>
              <a:t>face</a:t>
            </a:r>
            <a:r>
              <a:rPr lang="fi-FI" sz="2400" dirty="0"/>
              <a:t>. </a:t>
            </a:r>
          </a:p>
          <a:p>
            <a:pPr marL="112395" indent="0">
              <a:buNone/>
            </a:pPr>
            <a:endParaRPr lang="fi-FI" sz="2400" dirty="0"/>
          </a:p>
          <a:p>
            <a:pPr marL="455295" indent="-342900"/>
            <a:r>
              <a:rPr lang="fi-FI" sz="2400" dirty="0" err="1">
                <a:latin typeface="Open Sans"/>
                <a:ea typeface="Open Sans"/>
                <a:cs typeface="Open Sans"/>
              </a:rPr>
              <a:t>This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varies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sz="2400" dirty="0">
                <a:latin typeface="Open Sans"/>
                <a:ea typeface="Open Sans"/>
                <a:cs typeface="Open Sans"/>
              </a:rPr>
              <a:t> 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to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will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get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information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on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Peppi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or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teacher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of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course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.</a:t>
            </a:r>
          </a:p>
          <a:p>
            <a:pPr marL="455295" indent="-342900"/>
            <a:endParaRPr lang="fi-FI" sz="2400" dirty="0"/>
          </a:p>
          <a:p>
            <a:pPr marL="455295" indent="-342900"/>
            <a:r>
              <a:rPr lang="fi-FI" sz="2400" dirty="0"/>
              <a:t>Some </a:t>
            </a:r>
            <a:r>
              <a:rPr lang="fi-FI" sz="2400" dirty="0" err="1"/>
              <a:t>courses</a:t>
            </a:r>
            <a:r>
              <a:rPr lang="fi-FI" sz="2400" dirty="0"/>
              <a:t> </a:t>
            </a:r>
            <a:r>
              <a:rPr lang="fi-FI" sz="2400" dirty="0" err="1"/>
              <a:t>may</a:t>
            </a:r>
            <a:r>
              <a:rPr lang="fi-FI" sz="2400" dirty="0"/>
              <a:t> </a:t>
            </a:r>
            <a:r>
              <a:rPr lang="fi-FI" sz="2400" dirty="0" err="1"/>
              <a:t>include</a:t>
            </a:r>
            <a:r>
              <a:rPr lang="fi-FI" sz="2400" dirty="0"/>
              <a:t> </a:t>
            </a:r>
            <a:r>
              <a:rPr lang="fi-FI" sz="2400" dirty="0" err="1"/>
              <a:t>both</a:t>
            </a:r>
            <a:r>
              <a:rPr lang="fi-FI" sz="2400" dirty="0"/>
              <a:t> </a:t>
            </a:r>
            <a:r>
              <a:rPr lang="fi-FI" sz="2400" dirty="0" err="1"/>
              <a:t>online</a:t>
            </a:r>
            <a:r>
              <a:rPr lang="fi-FI" sz="2400" dirty="0"/>
              <a:t> and </a:t>
            </a:r>
            <a:r>
              <a:rPr lang="fi-FI" sz="2400" dirty="0" err="1"/>
              <a:t>face</a:t>
            </a:r>
            <a:r>
              <a:rPr lang="fi-FI" sz="2400" dirty="0"/>
              <a:t>-to-</a:t>
            </a:r>
            <a:r>
              <a:rPr lang="fi-FI" sz="2400" dirty="0" err="1"/>
              <a:t>face</a:t>
            </a:r>
            <a:r>
              <a:rPr lang="fi-FI" sz="2400" dirty="0"/>
              <a:t> sessions.</a:t>
            </a:r>
          </a:p>
          <a:p>
            <a:pPr marL="455295" indent="-342900"/>
            <a:endParaRPr lang="fi-FI" sz="2400" dirty="0"/>
          </a:p>
          <a:p>
            <a:pPr marL="112395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5CF2298-B59A-4F65-AECE-10FE392F3F29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4D79F49-2C76-4592-B97F-40631AD12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8940825" y="529919"/>
            <a:ext cx="2660911" cy="2498263"/>
          </a:xfrm>
        </p:spPr>
      </p:pic>
    </p:spTree>
    <p:extLst>
      <p:ext uri="{BB962C8B-B14F-4D97-AF65-F5344CB8AC3E}">
        <p14:creationId xmlns:p14="http://schemas.microsoft.com/office/powerpoint/2010/main" val="195621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Online </a:t>
            </a:r>
            <a:r>
              <a:rPr lang="fi-FI" err="1"/>
              <a:t>Studying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43" y="1844677"/>
            <a:ext cx="9539273" cy="4147200"/>
          </a:xfrm>
        </p:spPr>
        <p:txBody>
          <a:bodyPr/>
          <a:lstStyle/>
          <a:p>
            <a:pPr marL="455295" indent="-342900"/>
            <a:r>
              <a:rPr lang="fi-FI" sz="2400" dirty="0" err="1"/>
              <a:t>Studying</a:t>
            </a:r>
            <a:r>
              <a:rPr lang="fi-FI" sz="2400" dirty="0"/>
              <a:t> in a </a:t>
            </a:r>
            <a:r>
              <a:rPr lang="fi-FI" sz="2400" dirty="0" err="1"/>
              <a:t>new</a:t>
            </a:r>
            <a:r>
              <a:rPr lang="fi-FI" sz="2400" dirty="0"/>
              <a:t> </a:t>
            </a:r>
            <a:r>
              <a:rPr lang="fi-FI" sz="2400" dirty="0" err="1"/>
              <a:t>system</a:t>
            </a:r>
            <a:r>
              <a:rPr lang="fi-FI" sz="2400" dirty="0"/>
              <a:t> </a:t>
            </a:r>
            <a:r>
              <a:rPr lang="fi-FI" sz="2400" dirty="0" err="1"/>
              <a:t>requires</a:t>
            </a:r>
            <a:r>
              <a:rPr lang="fi-FI" sz="2400" dirty="0"/>
              <a:t> an </a:t>
            </a:r>
            <a:r>
              <a:rPr lang="fi-FI" sz="2400" b="1" dirty="0" err="1"/>
              <a:t>active</a:t>
            </a:r>
            <a:r>
              <a:rPr lang="fi-FI" sz="2400" b="1" dirty="0"/>
              <a:t> </a:t>
            </a:r>
            <a:r>
              <a:rPr lang="fi-FI" sz="2400" b="1" dirty="0" err="1"/>
              <a:t>approach</a:t>
            </a:r>
            <a:r>
              <a:rPr lang="fi-FI" sz="2400" b="1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. </a:t>
            </a:r>
            <a:r>
              <a:rPr lang="fi-FI" sz="2400" dirty="0" err="1"/>
              <a:t>Studying</a:t>
            </a:r>
            <a:r>
              <a:rPr lang="fi-FI" sz="2400" dirty="0"/>
              <a:t> </a:t>
            </a:r>
            <a:r>
              <a:rPr lang="fi-FI" sz="2400" dirty="0" err="1"/>
              <a:t>online</a:t>
            </a:r>
            <a:r>
              <a:rPr lang="fi-FI" sz="2400" dirty="0"/>
              <a:t> </a:t>
            </a:r>
            <a:r>
              <a:rPr lang="fi-FI" sz="2400" dirty="0" err="1"/>
              <a:t>might</a:t>
            </a:r>
            <a:r>
              <a:rPr lang="fi-FI" sz="2400" dirty="0"/>
              <a:t> </a:t>
            </a:r>
            <a:r>
              <a:rPr lang="fi-FI" sz="2400" dirty="0" err="1"/>
              <a:t>require</a:t>
            </a:r>
            <a:r>
              <a:rPr lang="fi-FI" sz="2400" dirty="0"/>
              <a:t>  </a:t>
            </a:r>
            <a:r>
              <a:rPr lang="fi-FI" sz="2400" dirty="0" err="1"/>
              <a:t>even</a:t>
            </a:r>
            <a:r>
              <a:rPr lang="fi-FI" sz="2400" dirty="0"/>
              <a:t> </a:t>
            </a:r>
            <a:r>
              <a:rPr lang="fi-FI" sz="2400" dirty="0" err="1"/>
              <a:t>more</a:t>
            </a:r>
            <a:r>
              <a:rPr lang="fi-FI" sz="2400" dirty="0"/>
              <a:t> </a:t>
            </a:r>
            <a:r>
              <a:rPr lang="fi-FI" sz="2400" b="1" dirty="0" err="1"/>
              <a:t>activity</a:t>
            </a:r>
            <a:r>
              <a:rPr lang="fi-FI" sz="2400" b="1" dirty="0"/>
              <a:t>, </a:t>
            </a:r>
            <a:r>
              <a:rPr lang="fi-FI" sz="2400" b="1" dirty="0" err="1"/>
              <a:t>concentration</a:t>
            </a:r>
            <a:r>
              <a:rPr lang="fi-FI" sz="2400" b="1" dirty="0"/>
              <a:t> and </a:t>
            </a:r>
            <a:r>
              <a:rPr lang="fi-FI" sz="2400" b="1" dirty="0" err="1"/>
              <a:t>self-regulation</a:t>
            </a:r>
            <a:r>
              <a:rPr lang="fi-FI" sz="2400" b="1" dirty="0"/>
              <a:t>.  </a:t>
            </a:r>
            <a:endParaRPr lang="en-US" dirty="0"/>
          </a:p>
          <a:p>
            <a:pPr marL="455295" indent="-342900"/>
            <a:endParaRPr lang="fi-FI" sz="2400" b="1" dirty="0"/>
          </a:p>
          <a:p>
            <a:pPr marL="455295" indent="-342900"/>
            <a:r>
              <a:rPr lang="fi-FI" sz="2400" b="1" dirty="0">
                <a:latin typeface="Open Sans"/>
                <a:ea typeface="Open Sans"/>
                <a:cs typeface="Open Sans"/>
              </a:rPr>
              <a:t>Make sure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read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info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materials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for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courses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and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always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ask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when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something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is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not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clear</a:t>
            </a:r>
            <a:r>
              <a:rPr lang="fi-FI" sz="2400" b="1" dirty="0">
                <a:latin typeface="Open Sans"/>
                <a:ea typeface="Open Sans"/>
                <a:cs typeface="Open Sans"/>
              </a:rPr>
              <a:t>.</a:t>
            </a:r>
            <a:endParaRPr lang="fi-FI" sz="2400" dirty="0">
              <a:latin typeface="Open Sans"/>
              <a:ea typeface="Open Sans"/>
              <a:cs typeface="Open Sans"/>
            </a:endParaRPr>
          </a:p>
          <a:p>
            <a:pPr marL="455295" indent="-342900"/>
            <a:endParaRPr lang="fi-FI" sz="2400" dirty="0"/>
          </a:p>
          <a:p>
            <a:pPr marL="455295" indent="-342900"/>
            <a:r>
              <a:rPr lang="fi-FI" sz="2400" dirty="0" err="1"/>
              <a:t>Whenever</a:t>
            </a:r>
            <a:r>
              <a:rPr lang="fi-FI" sz="2400" dirty="0"/>
              <a:t> </a:t>
            </a:r>
            <a:r>
              <a:rPr lang="fi-FI" sz="2400" dirty="0" err="1"/>
              <a:t>possible</a:t>
            </a:r>
            <a:r>
              <a:rPr lang="fi-FI" sz="2400" b="1" dirty="0"/>
              <a:t> </a:t>
            </a:r>
            <a:r>
              <a:rPr lang="fi-FI" sz="2400" dirty="0" err="1"/>
              <a:t>keep</a:t>
            </a:r>
            <a:r>
              <a:rPr lang="fi-FI" sz="2400" dirty="0"/>
              <a:t> in </a:t>
            </a:r>
            <a:r>
              <a:rPr lang="fi-FI" sz="2400" dirty="0" err="1"/>
              <a:t>touch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your</a:t>
            </a:r>
            <a:r>
              <a:rPr lang="fi-FI" sz="2400" dirty="0"/>
              <a:t> </a:t>
            </a:r>
            <a:r>
              <a:rPr lang="fi-FI" sz="2400" dirty="0" err="1"/>
              <a:t>student</a:t>
            </a:r>
            <a:r>
              <a:rPr lang="fi-FI" sz="2400" dirty="0"/>
              <a:t> </a:t>
            </a:r>
            <a:r>
              <a:rPr lang="fi-FI" sz="2400" dirty="0" err="1"/>
              <a:t>colleagues</a:t>
            </a:r>
            <a:r>
              <a:rPr lang="fi-FI" sz="2400" dirty="0"/>
              <a:t>, </a:t>
            </a:r>
            <a:r>
              <a:rPr lang="fi-FI" sz="2400" dirty="0" err="1"/>
              <a:t>too</a:t>
            </a:r>
            <a:r>
              <a:rPr lang="fi-FI" sz="2400" dirty="0"/>
              <a:t>. </a:t>
            </a:r>
            <a:r>
              <a:rPr lang="fi-FI" sz="2400" dirty="0" err="1"/>
              <a:t>Studying</a:t>
            </a:r>
            <a:r>
              <a:rPr lang="fi-FI" sz="2400" dirty="0"/>
              <a:t> </a:t>
            </a:r>
            <a:r>
              <a:rPr lang="fi-FI" sz="2400" dirty="0" err="1"/>
              <a:t>online</a:t>
            </a:r>
            <a:r>
              <a:rPr lang="fi-FI" sz="2400" dirty="0"/>
              <a:t> </a:t>
            </a:r>
            <a:r>
              <a:rPr lang="fi-FI" sz="2400" dirty="0" err="1"/>
              <a:t>doesn’t</a:t>
            </a:r>
            <a:r>
              <a:rPr lang="fi-FI" sz="2400" dirty="0"/>
              <a:t> </a:t>
            </a:r>
            <a:r>
              <a:rPr lang="fi-FI" sz="2400" dirty="0" err="1"/>
              <a:t>mean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to </a:t>
            </a:r>
            <a:r>
              <a:rPr lang="fi-FI" sz="2400" dirty="0" err="1"/>
              <a:t>study</a:t>
            </a:r>
            <a:r>
              <a:rPr lang="fi-FI" sz="2400" dirty="0"/>
              <a:t> </a:t>
            </a:r>
            <a:r>
              <a:rPr lang="fi-FI" sz="2400" dirty="0" err="1"/>
              <a:t>alone</a:t>
            </a:r>
            <a:r>
              <a:rPr lang="fi-FI" sz="2400" dirty="0"/>
              <a:t> – </a:t>
            </a:r>
            <a:r>
              <a:rPr lang="fi-FI" sz="2400" b="1" dirty="0"/>
              <a:t>Study </a:t>
            </a:r>
            <a:r>
              <a:rPr lang="fi-FI" sz="2400" b="1" dirty="0" err="1"/>
              <a:t>together</a:t>
            </a:r>
            <a:r>
              <a:rPr lang="fi-FI" sz="2400" b="1" dirty="0"/>
              <a:t>!  </a:t>
            </a:r>
          </a:p>
          <a:p>
            <a:pPr marL="455295" indent="-342900"/>
            <a:endParaRPr lang="fi-FI" sz="2400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dirty="0"/>
              <a:t>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BB72356-76C1-4F8B-88E7-62A8E67C7A40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F161E08-8DBC-4DD3-8BC9-F4B66FBD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0045"/>
          <a:stretch>
            <a:fillRect/>
          </a:stretch>
        </p:blipFill>
        <p:spPr>
          <a:xfrm>
            <a:off x="9724595" y="200271"/>
            <a:ext cx="2189662" cy="2055819"/>
          </a:xfrm>
        </p:spPr>
      </p:pic>
    </p:spTree>
    <p:extLst>
      <p:ext uri="{BB962C8B-B14F-4D97-AF65-F5344CB8AC3E}">
        <p14:creationId xmlns:p14="http://schemas.microsoft.com/office/powerpoint/2010/main" val="277344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Open Sans ExtraBold"/>
                <a:ea typeface="Open Sans ExtraBold"/>
                <a:cs typeface="Open Sans ExtraBold"/>
              </a:rPr>
              <a:t>Support for Online </a:t>
            </a:r>
            <a:r>
              <a:rPr lang="fi-FI" dirty="0" err="1">
                <a:latin typeface="Open Sans ExtraBold"/>
                <a:ea typeface="Open Sans ExtraBold"/>
                <a:cs typeface="Open Sans ExtraBold"/>
              </a:rPr>
              <a:t>Studying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13" y="2143593"/>
            <a:ext cx="10574127" cy="3781858"/>
          </a:xfrm>
        </p:spPr>
        <p:txBody>
          <a:bodyPr/>
          <a:lstStyle/>
          <a:p>
            <a:pPr marL="455295" indent="-342900"/>
            <a:r>
              <a:rPr lang="fi-FI" sz="2400" b="1" dirty="0">
                <a:latin typeface="Open Sans"/>
                <a:ea typeface="Open Sans"/>
                <a:cs typeface="Open Sans"/>
              </a:rPr>
              <a:t>Digistartti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(UEF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username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needed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for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completing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assignments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)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includes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information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on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all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online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tools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 for </a:t>
            </a:r>
            <a:r>
              <a:rPr lang="fi-FI" sz="2400" dirty="0" err="1">
                <a:latin typeface="Open Sans"/>
                <a:ea typeface="Open Sans"/>
                <a:cs typeface="Open Sans"/>
              </a:rPr>
              <a:t>students</a:t>
            </a:r>
            <a:r>
              <a:rPr lang="fi-FI" sz="2400" dirty="0">
                <a:latin typeface="Open Sans"/>
                <a:ea typeface="Open Sans"/>
                <a:cs typeface="Open Sans"/>
              </a:rPr>
              <a:t>: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112395" indent="0">
              <a:buNone/>
            </a:pPr>
            <a:r>
              <a:rPr lang="fi-FI" sz="2400" u="sng" dirty="0">
                <a:hlinkClick r:id="rId2"/>
              </a:rPr>
              <a:t>https://kamu.uef.fi/en/tietopankki/new-students/uef-digistart-course-for-new-student/</a:t>
            </a:r>
            <a:r>
              <a:rPr lang="fi-FI" sz="2400" u="sng" dirty="0"/>
              <a:t> </a:t>
            </a:r>
          </a:p>
          <a:p>
            <a:pPr marL="112395" indent="0">
              <a:buNone/>
            </a:pPr>
            <a:endParaRPr lang="fi-FI" sz="2400" u="sng" dirty="0">
              <a:latin typeface="Open Sans"/>
              <a:ea typeface="Open Sans"/>
              <a:cs typeface="Open Sans"/>
            </a:endParaRPr>
          </a:p>
          <a:p>
            <a:pPr marL="455295" indent="-342900"/>
            <a:r>
              <a:rPr lang="fi-FI" sz="2400" b="1" dirty="0">
                <a:latin typeface="Open Sans"/>
                <a:ea typeface="Open Sans"/>
                <a:cs typeface="Open Sans"/>
              </a:rPr>
              <a:t>Online </a:t>
            </a:r>
            <a:r>
              <a:rPr lang="fi-FI" sz="2400" b="1" dirty="0" err="1">
                <a:latin typeface="Open Sans"/>
                <a:ea typeface="Open Sans"/>
                <a:cs typeface="Open Sans"/>
              </a:rPr>
              <a:t>learning</a:t>
            </a:r>
            <a:r>
              <a:rPr lang="fi-FI" sz="2400" dirty="0">
                <a:latin typeface="Open Sans"/>
                <a:ea typeface="Open Sans"/>
                <a:cs typeface="Open Sans"/>
              </a:rPr>
              <a:t>: </a:t>
            </a:r>
            <a:r>
              <a:rPr lang="fi-FI" sz="2400" dirty="0">
                <a:latin typeface="Open Sans"/>
                <a:ea typeface="Open Sans"/>
                <a:cs typeface="Open Sans"/>
                <a:hlinkClick r:id="rId3"/>
              </a:rPr>
              <a:t>https://kamu.uef.fi/en/tietopankki/planning-and-completing-studies/distance-and-online-learning/</a:t>
            </a:r>
            <a:r>
              <a:rPr lang="fi-FI" sz="2400" dirty="0">
                <a:latin typeface="Open Sans"/>
                <a:ea typeface="Open Sans"/>
                <a:cs typeface="Open Sans"/>
              </a:rPr>
              <a:t> </a:t>
            </a:r>
            <a:endParaRPr lang="en-US" sz="2400" u="sng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63BE94-ABF0-4401-9503-F7E73E46DF36}" type="datetime1">
              <a:rPr lang="fi-FI" smtClean="0"/>
              <a:t>2.1.2026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9" name="Picture 8" descr="UEF Digistart logo&#10;&#10;Description automatically generated">
            <a:extLst>
              <a:ext uri="{FF2B5EF4-FFF2-40B4-BE49-F238E27FC236}">
                <a16:creationId xmlns:a16="http://schemas.microsoft.com/office/drawing/2014/main" id="{70381966-ACD0-46AD-BC47-965613893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81" y="0"/>
            <a:ext cx="2065489" cy="206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3981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tsikko 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EF_PP_template" id="{198A894E-C453-4474-8B58-2621B346F5AD}" vid="{76D01F8E-4C29-489B-9A61-3CA8FA53BDE6}"/>
    </a:ext>
  </a:extLst>
</a:theme>
</file>

<file path=ppt/theme/theme2.xml><?xml version="1.0" encoding="utf-8"?>
<a:theme xmlns:a="http://schemas.openxmlformats.org/drawingml/2006/main" name="Basic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EF_PP_template" id="{198A894E-C453-4474-8B58-2621B346F5AD}" vid="{88C9DB8C-52F9-4C0F-B271-932AA688C93F}"/>
    </a:ext>
  </a:extLst>
</a:theme>
</file>

<file path=ppt/theme/theme3.xml><?xml version="1.0" encoding="utf-8"?>
<a:theme xmlns:a="http://schemas.openxmlformats.org/drawingml/2006/main" name="Section Headers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tsikko 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EF_PP_template" id="{198A894E-C453-4474-8B58-2621B346F5AD}" vid="{8A67BBD2-CA44-405F-8328-299C4D3984BC}"/>
    </a:ext>
  </a:extLst>
</a:theme>
</file>

<file path=ppt/theme/theme4.xml><?xml version="1.0" encoding="utf-8"?>
<a:theme xmlns:a="http://schemas.openxmlformats.org/drawingml/2006/main" name="Thank You Slides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tsikko 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defRPr>
        </a:defPPr>
      </a:lstStyle>
    </a:txDef>
  </a:objectDefaults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EF_PP_template" id="{198A894E-C453-4474-8B58-2621B346F5AD}" vid="{D058893F-AC8B-42C2-8EAF-939ABD3BFC7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127a5d-f816-4fc6-87cd-1bdf985bd3d3" xsi:nil="true"/>
    <lcf76f155ced4ddcb4097134ff3c332f xmlns="907acab4-e399-44fc-8452-8ddffc12ad9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CD726DC8FBF4EA6D655F79A93B388" ma:contentTypeVersion="19" ma:contentTypeDescription="Create a new document." ma:contentTypeScope="" ma:versionID="aee5cdf56e73d0e4f8dc0e1e53e39ee7">
  <xsd:schema xmlns:xsd="http://www.w3.org/2001/XMLSchema" xmlns:xs="http://www.w3.org/2001/XMLSchema" xmlns:p="http://schemas.microsoft.com/office/2006/metadata/properties" xmlns:ns2="907acab4-e399-44fc-8452-8ddffc12ad9a" xmlns:ns3="4b127a5d-f816-4fc6-87cd-1bdf985bd3d3" targetNamespace="http://schemas.microsoft.com/office/2006/metadata/properties" ma:root="true" ma:fieldsID="774c335f2838e8fd9dd66c3f42236d42" ns2:_="" ns3:_="">
    <xsd:import namespace="907acab4-e399-44fc-8452-8ddffc12ad9a"/>
    <xsd:import namespace="4b127a5d-f816-4fc6-87cd-1bdf985bd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acab4-e399-44fc-8452-8ddffc12ad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ba83825-fb8d-42b2-af4d-523da4d0f3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27a5d-f816-4fc6-87cd-1bdf985bd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d90f446-6654-4920-8882-e0f1aba3b86c}" ma:internalName="TaxCatchAll" ma:showField="CatchAllData" ma:web="4b127a5d-f816-4fc6-87cd-1bdf985bd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5137E3-F61B-4809-B6A9-FFA8DC551C62}">
  <ds:schemaRefs>
    <ds:schemaRef ds:uri="http://schemas.microsoft.com/office/2006/metadata/properties"/>
    <ds:schemaRef ds:uri="4b127a5d-f816-4fc6-87cd-1bdf985bd3d3"/>
    <ds:schemaRef ds:uri="http://purl.org/dc/terms/"/>
    <ds:schemaRef ds:uri="907acab4-e399-44fc-8452-8ddffc12ad9a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40AA0A-578F-4EFB-9CAC-A6A085925E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E4C04-C653-4F5E-9C90-60C4958D8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7acab4-e399-44fc-8452-8ddffc12ad9a"/>
    <ds:schemaRef ds:uri="4b127a5d-f816-4fc6-87cd-1bdf985bd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879f2e-7304-4bf2-baf2-63e7f83f3c34}" enabled="0" method="" siteId="{87879f2e-7304-4bf2-baf2-63e7f83f3c3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UEF_PP_template</Template>
  <TotalTime>657</TotalTime>
  <Words>3752</Words>
  <Application>Microsoft Office PowerPoint</Application>
  <PresentationFormat>Widescreen</PresentationFormat>
  <Paragraphs>447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Calibri</vt:lpstr>
      <vt:lpstr>Open Sans</vt:lpstr>
      <vt:lpstr>Open Sans ExtraBold</vt:lpstr>
      <vt:lpstr>Open Sans Light</vt:lpstr>
      <vt:lpstr>Open Sans SemiBold</vt:lpstr>
      <vt:lpstr>Palatino Linotype</vt:lpstr>
      <vt:lpstr>Segoe UI Emoji</vt:lpstr>
      <vt:lpstr>Symbol</vt:lpstr>
      <vt:lpstr>Wingdings</vt:lpstr>
      <vt:lpstr>Title Slides</vt:lpstr>
      <vt:lpstr>Basic</vt:lpstr>
      <vt:lpstr>Section Headers</vt:lpstr>
      <vt:lpstr>Thank You Slides</vt:lpstr>
      <vt:lpstr>Introduction to Studying at UEF  </vt:lpstr>
      <vt:lpstr>By participating in this event, you commit  to principles of a safer space:</vt:lpstr>
      <vt:lpstr>Topics</vt:lpstr>
      <vt:lpstr>General about Studying</vt:lpstr>
      <vt:lpstr>General about Studying</vt:lpstr>
      <vt:lpstr>General about Studying</vt:lpstr>
      <vt:lpstr>Face-to-face or online?</vt:lpstr>
      <vt:lpstr>Online Studying</vt:lpstr>
      <vt:lpstr>Support for Online Studying</vt:lpstr>
      <vt:lpstr>How to Start Your Studies? https://kamu.uef.fi/en/tietopankki/new-students/orientation-for-international-students/     </vt:lpstr>
      <vt:lpstr>How to Start Your Studies?</vt:lpstr>
      <vt:lpstr>How to Start Your Studies?</vt:lpstr>
      <vt:lpstr>How to Start Your Studies?</vt:lpstr>
      <vt:lpstr>Course Registration</vt:lpstr>
      <vt:lpstr>Attending the First Lecture</vt:lpstr>
      <vt:lpstr>Attending the First Lecture</vt:lpstr>
      <vt:lpstr>Different Ways of Completing Courses </vt:lpstr>
      <vt:lpstr>Different Ways of Completing Courses </vt:lpstr>
      <vt:lpstr>Different Ways of Completing Courses </vt:lpstr>
      <vt:lpstr>Attending Teaching</vt:lpstr>
      <vt:lpstr>Attending Teaching</vt:lpstr>
      <vt:lpstr>Attending Online Courses </vt:lpstr>
      <vt:lpstr>How to Manage the Schedules?</vt:lpstr>
      <vt:lpstr>How to Manage the Schedules?</vt:lpstr>
      <vt:lpstr>Exams</vt:lpstr>
      <vt:lpstr>Exams</vt:lpstr>
      <vt:lpstr>Exams</vt:lpstr>
      <vt:lpstr>An Example of an Exam</vt:lpstr>
      <vt:lpstr>Attending a Traditional Exam in a Classroom</vt:lpstr>
      <vt:lpstr>Attending a Traditional Exam in a Classroom</vt:lpstr>
      <vt:lpstr>Cheating in an Exam? </vt:lpstr>
      <vt:lpstr>Cheating in an Exam? </vt:lpstr>
      <vt:lpstr>Plagiarism? </vt:lpstr>
      <vt:lpstr>Plagerism? </vt:lpstr>
      <vt:lpstr>Plagerism? </vt:lpstr>
      <vt:lpstr>Assessment and Results </vt:lpstr>
      <vt:lpstr>Assessment and Results </vt:lpstr>
      <vt:lpstr>Assessment and Results </vt:lpstr>
      <vt:lpstr>Transcript of Records </vt:lpstr>
      <vt:lpstr>Feedback   </vt:lpstr>
      <vt:lpstr>Wellbeing of Students  </vt:lpstr>
      <vt:lpstr>Student’s Rights and Obligations</vt:lpstr>
      <vt:lpstr>Student’s Rights and Obligations</vt:lpstr>
      <vt:lpstr>Student’s Rights and Obligations</vt:lpstr>
      <vt:lpstr>Accessibility in Studies https://kamu.uef.fi/en/tietopankki/students-rights-and-obligations/accessibility-in-studies/  </vt:lpstr>
      <vt:lpstr>Individual Study Arrangments</vt:lpstr>
      <vt:lpstr>Accessibility in Studies https://kamu.uef.fi/en/tietopankki/students-rights-and-obligations/accessibility-in-studies/  </vt:lpstr>
      <vt:lpstr>PowerPoint Presentation</vt:lpstr>
      <vt:lpstr>More Information</vt:lpstr>
      <vt:lpstr>Problems with Studies?</vt:lpstr>
      <vt:lpstr>Problems with studies?</vt:lpstr>
      <vt:lpstr>PowerPoint Presentation</vt:lpstr>
    </vt:vector>
  </TitlesOfParts>
  <Company>University of Eastern Finland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at UEF  as a Master’s Degree Student</dc:title>
  <dc:creator>Päivi Haltilahti</dc:creator>
  <cp:keywords>UEF Powerpoint template</cp:keywords>
  <cp:lastModifiedBy>Kirsi Konttinen</cp:lastModifiedBy>
  <cp:revision>45</cp:revision>
  <dcterms:created xsi:type="dcterms:W3CDTF">2020-06-30T08:33:17Z</dcterms:created>
  <dcterms:modified xsi:type="dcterms:W3CDTF">2026-01-02T15:30:20Z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0x0101001FACD726DC8FBF4EA6D655F79A93B388</vt:lpwstr>
  </property>
  <property fmtid="{D5CDD505-2E9C-101B-9397-08002B2CF9AE}" pid="3" name="MediaServiceImageTags">
    <vt:lpwstr/>
  </property>
</Properties>
</file>