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reaming Outloud Sans" panose="020B0604020202020204" charset="0"/>
      <p:regular r:id="rId12"/>
    </p:embeddedFont>
    <p:embeddedFont>
      <p:font typeface="League Spartan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036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78062" y="1028700"/>
            <a:ext cx="7315200" cy="2139696"/>
          </a:xfrm>
          <a:custGeom>
            <a:avLst/>
            <a:gdLst/>
            <a:ahLst/>
            <a:cxnLst/>
            <a:rect l="l" t="t" r="r" b="b"/>
            <a:pathLst>
              <a:path w="7315200" h="2139696">
                <a:moveTo>
                  <a:pt x="0" y="0"/>
                </a:moveTo>
                <a:lnTo>
                  <a:pt x="7315200" y="0"/>
                </a:lnTo>
                <a:lnTo>
                  <a:pt x="7315200" y="2139696"/>
                </a:lnTo>
                <a:lnTo>
                  <a:pt x="0" y="213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64940" y="860016"/>
            <a:ext cx="7229243" cy="8398284"/>
            <a:chOff x="0" y="0"/>
            <a:chExt cx="546608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6475" b="-32582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8" name="Freeform 8"/>
          <p:cNvSpPr/>
          <p:nvPr/>
        </p:nvSpPr>
        <p:spPr>
          <a:xfrm rot="-5896953" flipH="1">
            <a:off x="4982962" y="7594880"/>
            <a:ext cx="1141809" cy="1766822"/>
          </a:xfrm>
          <a:custGeom>
            <a:avLst/>
            <a:gdLst/>
            <a:ahLst/>
            <a:cxnLst/>
            <a:rect l="l" t="t" r="r" b="b"/>
            <a:pathLst>
              <a:path w="1141809" h="1766822">
                <a:moveTo>
                  <a:pt x="1141809" y="0"/>
                </a:moveTo>
                <a:lnTo>
                  <a:pt x="0" y="0"/>
                </a:lnTo>
                <a:lnTo>
                  <a:pt x="0" y="1766822"/>
                </a:lnTo>
                <a:lnTo>
                  <a:pt x="1141809" y="1766822"/>
                </a:lnTo>
                <a:lnTo>
                  <a:pt x="114180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7887641" y="3387951"/>
            <a:ext cx="10696042" cy="166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5"/>
              </a:lnSpc>
              <a:spcBef>
                <a:spcPct val="0"/>
              </a:spcBef>
            </a:pPr>
            <a:r>
              <a:rPr lang="en-US" sz="476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Joensuu’s Exchange and International Students</a:t>
            </a:r>
          </a:p>
        </p:txBody>
      </p:sp>
      <p:sp>
        <p:nvSpPr>
          <p:cNvPr id="10" name="Freeform 10"/>
          <p:cNvSpPr/>
          <p:nvPr/>
        </p:nvSpPr>
        <p:spPr>
          <a:xfrm rot="-167229">
            <a:off x="5685184" y="5018187"/>
            <a:ext cx="5535790" cy="5535790"/>
          </a:xfrm>
          <a:custGeom>
            <a:avLst/>
            <a:gdLst/>
            <a:ahLst/>
            <a:cxnLst/>
            <a:rect l="l" t="t" r="r" b="b"/>
            <a:pathLst>
              <a:path w="5535790" h="5535790">
                <a:moveTo>
                  <a:pt x="0" y="0"/>
                </a:moveTo>
                <a:lnTo>
                  <a:pt x="5535790" y="0"/>
                </a:lnTo>
                <a:lnTo>
                  <a:pt x="5535790" y="5535789"/>
                </a:lnTo>
                <a:lnTo>
                  <a:pt x="0" y="5535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TextBox 11"/>
          <p:cNvSpPr txBox="1"/>
          <p:nvPr/>
        </p:nvSpPr>
        <p:spPr>
          <a:xfrm>
            <a:off x="12029528" y="847725"/>
            <a:ext cx="2412267" cy="159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  <a:spcBef>
                <a:spcPct val="0"/>
              </a:spcBef>
            </a:pPr>
            <a:r>
              <a:rPr lang="en-US" sz="93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25707" y="8516100"/>
            <a:ext cx="3337309" cy="114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6"/>
              </a:lnSpc>
            </a:pPr>
            <a:r>
              <a:rPr lang="en-US" sz="32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UEF orientation</a:t>
            </a:r>
          </a:p>
          <a:p>
            <a:pPr algn="ctr">
              <a:lnSpc>
                <a:spcPts val="4606"/>
              </a:lnSpc>
              <a:spcBef>
                <a:spcPct val="0"/>
              </a:spcBef>
            </a:pPr>
            <a:r>
              <a:rPr lang="en-US" sz="32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Spring 2026</a:t>
            </a:r>
          </a:p>
        </p:txBody>
      </p:sp>
      <p:sp>
        <p:nvSpPr>
          <p:cNvPr id="13" name="TextBox 13"/>
          <p:cNvSpPr txBox="1"/>
          <p:nvPr/>
        </p:nvSpPr>
        <p:spPr>
          <a:xfrm rot="-221765">
            <a:off x="635741" y="7844404"/>
            <a:ext cx="4191155" cy="69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4113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Our mascot: Hukka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6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992" y="5809815"/>
            <a:ext cx="4891293" cy="4114800"/>
          </a:xfrm>
          <a:custGeom>
            <a:avLst/>
            <a:gdLst/>
            <a:ahLst/>
            <a:cxnLst/>
            <a:rect l="l" t="t" r="r" b="b"/>
            <a:pathLst>
              <a:path w="4891293" h="4114800">
                <a:moveTo>
                  <a:pt x="0" y="0"/>
                </a:moveTo>
                <a:lnTo>
                  <a:pt x="4891293" y="0"/>
                </a:lnTo>
                <a:lnTo>
                  <a:pt x="4891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8967" y="4551190"/>
            <a:ext cx="6410067" cy="10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4"/>
              </a:lnSpc>
              <a:spcBef>
                <a:spcPct val="0"/>
              </a:spcBef>
            </a:pPr>
            <a:r>
              <a:rPr lang="en-US" sz="618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Any questions?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23287" y="1056963"/>
            <a:ext cx="12070926" cy="10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4"/>
              </a:lnSpc>
              <a:spcBef>
                <a:spcPct val="0"/>
              </a:spcBef>
            </a:pPr>
            <a:r>
              <a:rPr lang="en-US" sz="618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9750">
            <a:off x="9001906" y="697002"/>
            <a:ext cx="4516075" cy="5246370"/>
            <a:chOff x="0" y="0"/>
            <a:chExt cx="546608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2"/>
              <a:stretch>
                <a:fillRect t="-19528" b="-19528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66354">
            <a:off x="13786683" y="328362"/>
            <a:ext cx="4393363" cy="5103814"/>
            <a:chOff x="0" y="0"/>
            <a:chExt cx="546608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/>
              <a:stretch>
                <a:fillRect t="-19528" b="-19528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918653" y="5474098"/>
            <a:ext cx="3925059" cy="4559780"/>
            <a:chOff x="0" y="0"/>
            <a:chExt cx="546608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19528" b="-19528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5181" y="895350"/>
            <a:ext cx="5640734" cy="111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0"/>
              </a:lnSpc>
              <a:spcBef>
                <a:spcPct val="0"/>
              </a:spcBef>
            </a:pPr>
            <a:r>
              <a:rPr lang="en-US" sz="65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JEIS?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9802" y="2231646"/>
            <a:ext cx="8334180" cy="69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6"/>
              </a:lnSpc>
              <a:spcBef>
                <a:spcPct val="0"/>
              </a:spcBef>
            </a:pPr>
            <a:r>
              <a:rPr lang="en-US" sz="32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= Joensuu’s Exch</a:t>
            </a:r>
            <a:r>
              <a:rPr lang="en-US" sz="329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ange and </a:t>
            </a:r>
          </a:p>
          <a:p>
            <a:pPr algn="ctr">
              <a:lnSpc>
                <a:spcPts val="4606"/>
              </a:lnSpc>
              <a:spcBef>
                <a:spcPct val="0"/>
              </a:spcBef>
            </a:pPr>
            <a:r>
              <a:rPr lang="en-US" sz="329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     International Students </a:t>
            </a:r>
          </a:p>
          <a:p>
            <a:pPr algn="ctr">
              <a:lnSpc>
                <a:spcPts val="4606"/>
              </a:lnSpc>
              <a:spcBef>
                <a:spcPct val="0"/>
              </a:spcBef>
            </a:pPr>
            <a:endParaRPr lang="en-US" sz="3290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710433" lvl="1" indent="-355216" algn="ctr">
              <a:lnSpc>
                <a:spcPts val="4606"/>
              </a:lnSpc>
              <a:spcBef>
                <a:spcPct val="0"/>
              </a:spcBef>
              <a:buFont typeface="Arial"/>
              <a:buChar char="•"/>
            </a:pPr>
            <a:r>
              <a:rPr lang="en-US" sz="329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International club of ISYY (Student Union of the University of Eastern Finland)</a:t>
            </a:r>
          </a:p>
          <a:p>
            <a:pPr marL="710433" lvl="1" indent="-355216" algn="ctr">
              <a:lnSpc>
                <a:spcPts val="4606"/>
              </a:lnSpc>
              <a:spcBef>
                <a:spcPct val="0"/>
              </a:spcBef>
              <a:buFont typeface="Arial"/>
              <a:buChar char="•"/>
            </a:pPr>
            <a:r>
              <a:rPr lang="en-US" sz="329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organise lots of events, trips and activities both on and off UEF campus for all!</a:t>
            </a:r>
          </a:p>
          <a:p>
            <a:pPr marL="710433" lvl="1" indent="-355216" algn="ctr">
              <a:lnSpc>
                <a:spcPts val="4606"/>
              </a:lnSpc>
              <a:spcBef>
                <a:spcPct val="0"/>
              </a:spcBef>
              <a:buFont typeface="Arial"/>
              <a:buChar char="•"/>
            </a:pPr>
            <a:r>
              <a:rPr lang="en-US" sz="329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Both international and Finnish students are welcome! </a:t>
            </a:r>
          </a:p>
          <a:p>
            <a:pPr algn="ctr">
              <a:lnSpc>
                <a:spcPts val="4606"/>
              </a:lnSpc>
              <a:spcBef>
                <a:spcPct val="0"/>
              </a:spcBef>
            </a:pPr>
            <a:endParaRPr lang="en-US" sz="3290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9" name="TextBox 19"/>
          <p:cNvSpPr txBox="1"/>
          <p:nvPr/>
        </p:nvSpPr>
        <p:spPr>
          <a:xfrm rot="-307533">
            <a:off x="9351029" y="4836855"/>
            <a:ext cx="4097796" cy="99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  <a:spcBef>
                <a:spcPct val="0"/>
              </a:spcBef>
            </a:pPr>
            <a:r>
              <a:rPr lang="en-US" sz="28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X POKA Halloween sitsit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78728" y="4472170"/>
            <a:ext cx="4609272" cy="100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x TimeTravels Lofoten trip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18653" y="9148941"/>
            <a:ext cx="3738316" cy="39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sz="235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Farewell Party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23582" y="4264849"/>
            <a:ext cx="5730928" cy="5647569"/>
          </a:xfrm>
          <a:custGeom>
            <a:avLst/>
            <a:gdLst/>
            <a:ahLst/>
            <a:cxnLst/>
            <a:rect l="l" t="t" r="r" b="b"/>
            <a:pathLst>
              <a:path w="5730928" h="5647569">
                <a:moveTo>
                  <a:pt x="0" y="0"/>
                </a:moveTo>
                <a:lnTo>
                  <a:pt x="5730928" y="0"/>
                </a:lnTo>
                <a:lnTo>
                  <a:pt x="5730928" y="5647569"/>
                </a:lnTo>
                <a:lnTo>
                  <a:pt x="0" y="5647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-712866" y="1669289"/>
            <a:ext cx="13358318" cy="497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</a:pPr>
            <a:endParaRPr/>
          </a:p>
          <a:p>
            <a:pPr algn="ctr">
              <a:lnSpc>
                <a:spcPts val="4420"/>
              </a:lnSpc>
            </a:pPr>
            <a:r>
              <a:rPr lang="en-US" sz="315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General meeting </a:t>
            </a:r>
          </a:p>
          <a:p>
            <a:pPr algn="ctr">
              <a:lnSpc>
                <a:spcPts val="4420"/>
              </a:lnSpc>
            </a:pPr>
            <a:r>
              <a:rPr lang="en-US" sz="315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13th of January 4.30pm - 6pm at AU102</a:t>
            </a:r>
          </a:p>
          <a:p>
            <a:pPr algn="ctr">
              <a:lnSpc>
                <a:spcPts val="4420"/>
              </a:lnSpc>
            </a:pPr>
            <a:endParaRPr lang="en-US" sz="315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420"/>
              </a:lnSpc>
            </a:pPr>
            <a:endParaRPr lang="en-US" sz="315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420"/>
              </a:lnSpc>
            </a:pPr>
            <a:endParaRPr lang="en-US" sz="315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597"/>
              </a:lnSpc>
            </a:pPr>
            <a:r>
              <a:rPr lang="en-US" sz="328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 Travel's trip dates </a:t>
            </a:r>
          </a:p>
          <a:p>
            <a:pPr algn="ctr">
              <a:lnSpc>
                <a:spcPts val="4420"/>
              </a:lnSpc>
            </a:pPr>
            <a:r>
              <a:rPr lang="en-US" sz="315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Saariselkä: 4.3.-9.3.2026</a:t>
            </a:r>
          </a:p>
          <a:p>
            <a:pPr algn="ctr">
              <a:lnSpc>
                <a:spcPts val="4420"/>
              </a:lnSpc>
              <a:spcBef>
                <a:spcPct val="0"/>
              </a:spcBef>
            </a:pPr>
            <a:r>
              <a:rPr lang="en-US" sz="315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Lofoten: 23.4-30.4.2026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8862906" y="6124954"/>
            <a:ext cx="1292652" cy="521908"/>
          </a:xfrm>
          <a:custGeom>
            <a:avLst/>
            <a:gdLst/>
            <a:ahLst/>
            <a:cxnLst/>
            <a:rect l="l" t="t" r="r" b="b"/>
            <a:pathLst>
              <a:path w="1292652" h="521908">
                <a:moveTo>
                  <a:pt x="1292652" y="0"/>
                </a:moveTo>
                <a:lnTo>
                  <a:pt x="0" y="0"/>
                </a:lnTo>
                <a:lnTo>
                  <a:pt x="0" y="521908"/>
                </a:lnTo>
                <a:lnTo>
                  <a:pt x="1292652" y="521908"/>
                </a:lnTo>
                <a:lnTo>
                  <a:pt x="12926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-647119" y="401764"/>
            <a:ext cx="15836164" cy="112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3"/>
              </a:lnSpc>
              <a:spcBef>
                <a:spcPct val="0"/>
              </a:spcBef>
            </a:pPr>
            <a:r>
              <a:rPr lang="en-US" sz="65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Upcoming events this Spring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0996" y="8412059"/>
            <a:ext cx="11932586" cy="150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8"/>
              </a:lnSpc>
              <a:spcBef>
                <a:spcPct val="0"/>
              </a:spcBef>
            </a:pPr>
            <a:r>
              <a:rPr lang="en-US" sz="430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And lots of more in coming once we have new board! 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5298210"/>
            <a:ext cx="4164618" cy="96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0"/>
              </a:lnSpc>
              <a:spcBef>
                <a:spcPct val="0"/>
              </a:spcBef>
            </a:pPr>
            <a:r>
              <a:rPr lang="en-US" sz="277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Participation requires JEIS membership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41018" y="3269043"/>
            <a:ext cx="4871073" cy="6494764"/>
          </a:xfrm>
          <a:custGeom>
            <a:avLst/>
            <a:gdLst/>
            <a:ahLst/>
            <a:cxnLst/>
            <a:rect l="l" t="t" r="r" b="b"/>
            <a:pathLst>
              <a:path w="4871073" h="6494764">
                <a:moveTo>
                  <a:pt x="0" y="0"/>
                </a:moveTo>
                <a:lnTo>
                  <a:pt x="4871073" y="0"/>
                </a:lnTo>
                <a:lnTo>
                  <a:pt x="4871073" y="6494763"/>
                </a:lnTo>
                <a:lnTo>
                  <a:pt x="0" y="649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1143888" y="9409112"/>
            <a:ext cx="1579208" cy="473762"/>
          </a:xfrm>
          <a:custGeom>
            <a:avLst/>
            <a:gdLst/>
            <a:ahLst/>
            <a:cxnLst/>
            <a:rect l="l" t="t" r="r" b="b"/>
            <a:pathLst>
              <a:path w="1579208" h="473762">
                <a:moveTo>
                  <a:pt x="0" y="0"/>
                </a:moveTo>
                <a:lnTo>
                  <a:pt x="1579208" y="0"/>
                </a:lnTo>
                <a:lnTo>
                  <a:pt x="1579208" y="473763"/>
                </a:lnTo>
                <a:lnTo>
                  <a:pt x="0" y="473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540241" y="5433787"/>
            <a:ext cx="11620104" cy="108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12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is ISYY club so by joining ISYY, the student union of UEF you are already our member!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0080" y="276940"/>
            <a:ext cx="13619907" cy="213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  <a:spcBef>
                <a:spcPct val="0"/>
              </a:spcBef>
            </a:pPr>
            <a:r>
              <a:rPr lang="en-US" sz="611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Why should I join JEIS and how I can I join JEIS?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0161" y="3090962"/>
            <a:ext cx="12362936" cy="1751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  <a:spcBef>
                <a:spcPct val="0"/>
              </a:spcBef>
            </a:pPr>
            <a:r>
              <a:rPr lang="en-US" sz="335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events are for students in Joensuu. Most of our events are free for our members, and for some events, members get a discount!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1683" y="8602805"/>
            <a:ext cx="5071413" cy="65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Here’s our members enjoying International House Party!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97">
            <a:off x="10866947" y="1547337"/>
            <a:ext cx="5783222" cy="7710963"/>
          </a:xfrm>
          <a:custGeom>
            <a:avLst/>
            <a:gdLst/>
            <a:ahLst/>
            <a:cxnLst/>
            <a:rect l="l" t="t" r="r" b="b"/>
            <a:pathLst>
              <a:path w="5783222" h="7710963">
                <a:moveTo>
                  <a:pt x="0" y="0"/>
                </a:moveTo>
                <a:lnTo>
                  <a:pt x="5783222" y="0"/>
                </a:lnTo>
                <a:lnTo>
                  <a:pt x="5783222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623519" y="361905"/>
            <a:ext cx="6248758" cy="227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3"/>
              </a:lnSpc>
            </a:pPr>
            <a:r>
              <a:rPr lang="en-US" sz="65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Welcome Bags</a:t>
            </a:r>
          </a:p>
          <a:p>
            <a:pPr algn="ctr">
              <a:lnSpc>
                <a:spcPts val="9113"/>
              </a:lnSpc>
              <a:spcBef>
                <a:spcPct val="0"/>
              </a:spcBef>
            </a:pPr>
            <a:endParaRPr lang="en-US" sz="6509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3519" y="2015051"/>
            <a:ext cx="9185967" cy="732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  <a:spcBef>
                <a:spcPct val="0"/>
              </a:spcBef>
            </a:pPr>
            <a:r>
              <a:rPr lang="en-US" sz="30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Welcome Bags are tote bags with some free goodies inside, such </a:t>
            </a: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as: </a:t>
            </a:r>
          </a:p>
          <a:p>
            <a:pPr marL="651570" lvl="1" indent="-325785" algn="l">
              <a:lnSpc>
                <a:spcPts val="4225"/>
              </a:lnSpc>
              <a:buFont typeface="Arial"/>
              <a:buChar char="•"/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ISYY student planner</a:t>
            </a:r>
          </a:p>
          <a:p>
            <a:pPr marL="651570" lvl="1" indent="-325785" algn="l">
              <a:lnSpc>
                <a:spcPts val="4225"/>
              </a:lnSpc>
              <a:buFont typeface="Arial"/>
              <a:buChar char="•"/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Discount coupons to local bars, cafés, movie theater &amp; restaurants</a:t>
            </a:r>
          </a:p>
          <a:p>
            <a:pPr marL="651570" lvl="1" indent="-325785" algn="l">
              <a:lnSpc>
                <a:spcPts val="4225"/>
              </a:lnSpc>
              <a:buFont typeface="Arial"/>
              <a:buChar char="•"/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Reflectors</a:t>
            </a:r>
          </a:p>
          <a:p>
            <a:pPr marL="651570" lvl="1" indent="-325785" algn="l">
              <a:lnSpc>
                <a:spcPts val="4225"/>
              </a:lnSpc>
              <a:buFont typeface="Arial"/>
              <a:buChar char="•"/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Elisa Prepaid-SIM Card</a:t>
            </a:r>
          </a:p>
          <a:p>
            <a:pPr marL="651570" lvl="1" indent="-325785" algn="l">
              <a:lnSpc>
                <a:spcPts val="4225"/>
              </a:lnSpc>
              <a:buFont typeface="Arial"/>
              <a:buChar char="•"/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Coupons for free entry to nightclubs… etc.</a:t>
            </a:r>
          </a:p>
          <a:p>
            <a:pPr algn="ctr">
              <a:lnSpc>
                <a:spcPts val="4225"/>
              </a:lnSpc>
              <a:spcBef>
                <a:spcPct val="0"/>
              </a:spcBef>
            </a:pPr>
            <a:endParaRPr lang="en-US" sz="3017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FREE for all new JEIS members! *</a:t>
            </a:r>
          </a:p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2€ for non-ISYY/JEIS members </a:t>
            </a:r>
          </a:p>
          <a:p>
            <a:pPr algn="ctr">
              <a:lnSpc>
                <a:spcPts val="4225"/>
              </a:lnSpc>
              <a:spcBef>
                <a:spcPct val="0"/>
              </a:spcBef>
            </a:pPr>
            <a:r>
              <a:rPr lang="en-US" sz="30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 old members * </a:t>
            </a:r>
          </a:p>
          <a:p>
            <a:pPr algn="ctr">
              <a:lnSpc>
                <a:spcPts val="3245"/>
              </a:lnSpc>
              <a:spcBef>
                <a:spcPct val="0"/>
              </a:spcBef>
            </a:pPr>
            <a:r>
              <a:rPr lang="en-US" sz="2317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* while the stock lasts</a:t>
            </a:r>
          </a:p>
          <a:p>
            <a:pPr algn="ctr">
              <a:lnSpc>
                <a:spcPts val="4225"/>
              </a:lnSpc>
              <a:spcBef>
                <a:spcPct val="0"/>
              </a:spcBef>
            </a:pPr>
            <a:endParaRPr lang="en-US" sz="2317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03252" y="2888201"/>
            <a:ext cx="6603101" cy="5246370"/>
            <a:chOff x="0" y="0"/>
            <a:chExt cx="3901440" cy="3099816"/>
          </a:xfrm>
        </p:grpSpPr>
        <p:sp>
          <p:nvSpPr>
            <p:cNvPr id="3" name="Freeform 3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2"/>
              <a:stretch>
                <a:fillRect t="-15929" r="-16417" b="-15929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3"/>
              <a:stretch>
                <a:fillRect t="-29" b="-2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Freeform 5"/>
          <p:cNvSpPr/>
          <p:nvPr/>
        </p:nvSpPr>
        <p:spPr>
          <a:xfrm rot="366650">
            <a:off x="16920848" y="7125665"/>
            <a:ext cx="676904" cy="1138524"/>
          </a:xfrm>
          <a:custGeom>
            <a:avLst/>
            <a:gdLst/>
            <a:ahLst/>
            <a:cxnLst/>
            <a:rect l="l" t="t" r="r" b="b"/>
            <a:pathLst>
              <a:path w="676904" h="1138524">
                <a:moveTo>
                  <a:pt x="0" y="0"/>
                </a:moveTo>
                <a:lnTo>
                  <a:pt x="676904" y="0"/>
                </a:lnTo>
                <a:lnTo>
                  <a:pt x="676904" y="1138524"/>
                </a:lnTo>
                <a:lnTo>
                  <a:pt x="0" y="1138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0" y="1627418"/>
            <a:ext cx="12607569" cy="306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2"/>
              </a:lnSpc>
            </a:pPr>
            <a:r>
              <a:rPr lang="en-US" sz="293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 you want to be a part of making all of our events come to life? Join as an active member or apply to become a board member!</a:t>
            </a:r>
          </a:p>
          <a:p>
            <a:pPr algn="ctr">
              <a:lnSpc>
                <a:spcPts val="4112"/>
              </a:lnSpc>
              <a:spcBef>
                <a:spcPct val="0"/>
              </a:spcBef>
            </a:pPr>
            <a:endParaRPr lang="en-US" sz="293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112"/>
              </a:lnSpc>
              <a:spcBef>
                <a:spcPct val="0"/>
              </a:spcBef>
            </a:pPr>
            <a:endParaRPr lang="en-US" sz="293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4112"/>
              </a:lnSpc>
              <a:spcBef>
                <a:spcPct val="0"/>
              </a:spcBef>
            </a:pPr>
            <a:endParaRPr lang="en-US" sz="2937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8699" y="3604481"/>
            <a:ext cx="9687795" cy="39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7"/>
              </a:lnSpc>
            </a:pPr>
            <a:r>
              <a:rPr lang="en-US" sz="26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 are three different levels on being a member of JEIS: </a:t>
            </a:r>
          </a:p>
          <a:p>
            <a:pPr marL="564097" lvl="1" indent="-282048" algn="ctr">
              <a:lnSpc>
                <a:spcPts val="3657"/>
              </a:lnSpc>
              <a:buAutoNum type="arabicPeriod"/>
            </a:pPr>
            <a:r>
              <a:rPr lang="en-US" sz="26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Board Members – the people responsible for events and trips</a:t>
            </a:r>
          </a:p>
          <a:p>
            <a:pPr marL="564097" lvl="1" indent="-282048" algn="ctr">
              <a:lnSpc>
                <a:spcPts val="3657"/>
              </a:lnSpc>
              <a:buAutoNum type="arabicPeriod"/>
            </a:pPr>
            <a:r>
              <a:rPr lang="en-US" sz="26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Active Members - Come to our weekly meetings to share ideas and help plan and organise events</a:t>
            </a:r>
          </a:p>
          <a:p>
            <a:pPr marL="564097" lvl="1" indent="-282048" algn="ctr">
              <a:lnSpc>
                <a:spcPts val="3657"/>
              </a:lnSpc>
              <a:buAutoNum type="arabicPeriod"/>
            </a:pPr>
            <a:r>
              <a:rPr lang="en-US" sz="26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Members - Come to our events and enjoy!</a:t>
            </a:r>
          </a:p>
          <a:p>
            <a:pPr algn="ctr">
              <a:lnSpc>
                <a:spcPts val="3657"/>
              </a:lnSpc>
            </a:pPr>
            <a:endParaRPr lang="en-US" sz="2612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2395"/>
              </a:lnSpc>
              <a:spcBef>
                <a:spcPct val="0"/>
              </a:spcBef>
            </a:pPr>
            <a:endParaRPr lang="en-US" sz="2612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401764"/>
            <a:ext cx="16123449" cy="112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3"/>
              </a:lnSpc>
              <a:spcBef>
                <a:spcPct val="0"/>
              </a:spcBef>
            </a:pPr>
            <a:r>
              <a:rPr lang="en-US" sz="65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Want to be more than a member?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1482" y="7310865"/>
            <a:ext cx="10745094" cy="98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  <a:spcBef>
                <a:spcPct val="0"/>
              </a:spcBef>
            </a:pPr>
            <a:r>
              <a:rPr lang="en-US" sz="282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general meeting will be on January 13th  in AU102 from 4.30 pm to 6 pm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94708" y="7258045"/>
            <a:ext cx="5757982" cy="73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8"/>
              </a:lnSpc>
              <a:spcBef>
                <a:spcPct val="0"/>
              </a:spcBef>
            </a:pPr>
            <a:r>
              <a:rPr lang="en-US" sz="4305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JEIS Autumn 2025 board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9645" y="459207"/>
            <a:ext cx="6707624" cy="112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3"/>
              </a:lnSpc>
              <a:spcBef>
                <a:spcPct val="0"/>
              </a:spcBef>
            </a:pPr>
            <a:r>
              <a:rPr lang="en-US" sz="65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Board positions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120" y="1756389"/>
            <a:ext cx="18017880" cy="780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013" lvl="1" indent="-341007" algn="l">
              <a:lnSpc>
                <a:spcPts val="4422"/>
              </a:lnSpc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President (leader of the gang)*</a:t>
            </a:r>
          </a:p>
          <a:p>
            <a:pPr marL="682013" lvl="1" indent="-341007" algn="l">
              <a:lnSpc>
                <a:spcPts val="4422"/>
              </a:lnSpc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Vice-president (left hand of the President, the bearer of good [and bad] news)*</a:t>
            </a:r>
          </a:p>
          <a:p>
            <a:pPr marL="682013" lvl="1" indent="-341007" algn="l">
              <a:lnSpc>
                <a:spcPts val="4422"/>
              </a:lnSpc>
              <a:spcBef>
                <a:spcPct val="0"/>
              </a:spcBef>
              <a:buFont typeface="Arial"/>
              <a:buChar char="•"/>
            </a:pPr>
            <a:r>
              <a:rPr lang="en-US" sz="315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Treasurer, Secretary &amp; Trip Coordin</a:t>
            </a:r>
            <a:r>
              <a:rPr lang="en-US" sz="315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ator (money, money, money... paperwork paperwork, paperwork... trips, trips, trips...)**</a:t>
            </a:r>
          </a:p>
          <a:p>
            <a:pPr marL="682013" lvl="1" indent="-341007" algn="l">
              <a:lnSpc>
                <a:spcPts val="4422"/>
              </a:lnSpc>
              <a:spcBef>
                <a:spcPct val="0"/>
              </a:spcBef>
              <a:buFont typeface="Arial"/>
              <a:buChar char="•"/>
            </a:pPr>
            <a:r>
              <a:rPr lang="en-US" sz="315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1-2 Event Managers (the masterminds who organize our events)</a:t>
            </a:r>
          </a:p>
          <a:p>
            <a:pPr marL="682013" lvl="1" indent="-341007" algn="l">
              <a:lnSpc>
                <a:spcPts val="4422"/>
              </a:lnSpc>
              <a:spcBef>
                <a:spcPct val="0"/>
              </a:spcBef>
              <a:buFont typeface="Arial"/>
              <a:buChar char="•"/>
            </a:pPr>
            <a:r>
              <a:rPr lang="en-US" sz="315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1-2 Communication Managers (takes care of social media and communicates in Instagram DMs)</a:t>
            </a:r>
          </a:p>
          <a:p>
            <a:pPr marL="682013" lvl="1" indent="-341007" algn="l">
              <a:lnSpc>
                <a:spcPts val="4422"/>
              </a:lnSpc>
              <a:spcBef>
                <a:spcPct val="0"/>
              </a:spcBef>
              <a:buFont typeface="Arial"/>
              <a:buChar char="•"/>
            </a:pPr>
            <a:r>
              <a:rPr lang="en-US" sz="315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Graphic Designer and Photographer (creates flyers, is the visionary behind everything, takes/collects photos, catches us in our most photogenic faces (usually untrue))</a:t>
            </a:r>
          </a:p>
          <a:p>
            <a:pPr marL="682013" lvl="1" indent="-341007" algn="l">
              <a:lnSpc>
                <a:spcPts val="4422"/>
              </a:lnSpc>
              <a:spcBef>
                <a:spcPct val="0"/>
              </a:spcBef>
              <a:buFont typeface="Arial"/>
              <a:buChar char="•"/>
            </a:pPr>
            <a:r>
              <a:rPr lang="en-US" sz="315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Inventory Manager (Manages everything we have in our storage and updates the inventory Excel sheet)</a:t>
            </a:r>
          </a:p>
          <a:p>
            <a:pPr algn="l">
              <a:lnSpc>
                <a:spcPts val="4422"/>
              </a:lnSpc>
              <a:spcBef>
                <a:spcPct val="0"/>
              </a:spcBef>
            </a:pPr>
            <a:endParaRPr lang="en-US" sz="3158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4422"/>
              </a:lnSpc>
              <a:spcBef>
                <a:spcPct val="0"/>
              </a:spcBef>
            </a:pPr>
            <a:endParaRPr lang="en-US" sz="3158" b="1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602" y="8900890"/>
            <a:ext cx="6195198" cy="1057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6"/>
              </a:lnSpc>
            </a:pPr>
            <a:r>
              <a:rPr lang="en-US" sz="297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*Has to be ISYY member</a:t>
            </a:r>
          </a:p>
          <a:p>
            <a:pPr algn="ctr">
              <a:lnSpc>
                <a:spcPts val="4166"/>
              </a:lnSpc>
              <a:spcBef>
                <a:spcPct val="0"/>
              </a:spcBef>
            </a:pPr>
            <a:r>
              <a:rPr lang="en-US" sz="297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** Has to be ISYY employee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6584">
            <a:off x="12711117" y="347799"/>
            <a:ext cx="5244871" cy="6021995"/>
          </a:xfrm>
          <a:custGeom>
            <a:avLst/>
            <a:gdLst/>
            <a:ahLst/>
            <a:cxnLst/>
            <a:rect l="l" t="t" r="r" b="b"/>
            <a:pathLst>
              <a:path w="5244871" h="6021995">
                <a:moveTo>
                  <a:pt x="0" y="0"/>
                </a:moveTo>
                <a:lnTo>
                  <a:pt x="5244870" y="0"/>
                </a:lnTo>
                <a:lnTo>
                  <a:pt x="5244870" y="6021996"/>
                </a:lnTo>
                <a:lnTo>
                  <a:pt x="0" y="6021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762" b="-3107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171104">
            <a:off x="12215858" y="150398"/>
            <a:ext cx="6232588" cy="7497851"/>
          </a:xfrm>
          <a:custGeom>
            <a:avLst/>
            <a:gdLst/>
            <a:ahLst/>
            <a:cxnLst/>
            <a:rect l="l" t="t" r="r" b="b"/>
            <a:pathLst>
              <a:path w="6232588" h="7497851">
                <a:moveTo>
                  <a:pt x="0" y="0"/>
                </a:moveTo>
                <a:lnTo>
                  <a:pt x="6232588" y="0"/>
                </a:lnTo>
                <a:lnTo>
                  <a:pt x="6232588" y="7497851"/>
                </a:lnTo>
                <a:lnTo>
                  <a:pt x="0" y="7497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149914">
            <a:off x="7940746" y="3634995"/>
            <a:ext cx="5071735" cy="5219969"/>
          </a:xfrm>
          <a:custGeom>
            <a:avLst/>
            <a:gdLst/>
            <a:ahLst/>
            <a:cxnLst/>
            <a:rect l="l" t="t" r="r" b="b"/>
            <a:pathLst>
              <a:path w="5071735" h="5219969">
                <a:moveTo>
                  <a:pt x="0" y="0"/>
                </a:moveTo>
                <a:lnTo>
                  <a:pt x="5071735" y="0"/>
                </a:lnTo>
                <a:lnTo>
                  <a:pt x="5071735" y="5219969"/>
                </a:lnTo>
                <a:lnTo>
                  <a:pt x="0" y="5219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171104">
            <a:off x="7724260" y="3450938"/>
            <a:ext cx="5504707" cy="6622204"/>
          </a:xfrm>
          <a:custGeom>
            <a:avLst/>
            <a:gdLst/>
            <a:ahLst/>
            <a:cxnLst/>
            <a:rect l="l" t="t" r="r" b="b"/>
            <a:pathLst>
              <a:path w="5504707" h="6622204">
                <a:moveTo>
                  <a:pt x="0" y="0"/>
                </a:moveTo>
                <a:lnTo>
                  <a:pt x="5504707" y="0"/>
                </a:lnTo>
                <a:lnTo>
                  <a:pt x="5504707" y="6622204"/>
                </a:lnTo>
                <a:lnTo>
                  <a:pt x="0" y="6622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16330" y="1595373"/>
            <a:ext cx="8780631" cy="125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  <a:spcBef>
                <a:spcPct val="0"/>
              </a:spcBef>
            </a:pPr>
            <a:r>
              <a:rPr lang="en-US" sz="364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 can buy JEIS merch from ISYY office!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2199" y="401765"/>
            <a:ext cx="5009436" cy="112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3"/>
              </a:lnSpc>
              <a:spcBef>
                <a:spcPct val="0"/>
              </a:spcBef>
            </a:pPr>
            <a:r>
              <a:rPr lang="en-US" sz="65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MERCH</a:t>
            </a:r>
          </a:p>
        </p:txBody>
      </p:sp>
      <p:sp>
        <p:nvSpPr>
          <p:cNvPr id="9" name="TextBox 9"/>
          <p:cNvSpPr txBox="1"/>
          <p:nvPr/>
        </p:nvSpPr>
        <p:spPr>
          <a:xfrm rot="178203">
            <a:off x="7841670" y="8887158"/>
            <a:ext cx="4734642" cy="5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JEIS logo overall badge</a:t>
            </a:r>
          </a:p>
        </p:txBody>
      </p:sp>
      <p:sp>
        <p:nvSpPr>
          <p:cNvPr id="10" name="TextBox 10"/>
          <p:cNvSpPr txBox="1"/>
          <p:nvPr/>
        </p:nvSpPr>
        <p:spPr>
          <a:xfrm rot="178203">
            <a:off x="13417903" y="6146911"/>
            <a:ext cx="3831951" cy="5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JEIS patches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2199" y="3460251"/>
            <a:ext cx="6930579" cy="377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logo badge 3€</a:t>
            </a:r>
          </a:p>
          <a:p>
            <a:pPr algn="ctr">
              <a:lnSpc>
                <a:spcPts val="5038"/>
              </a:lnSpc>
            </a:pPr>
            <a:endParaRPr lang="en-US" sz="3598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5038"/>
              </a:lnSpc>
              <a:spcBef>
                <a:spcPct val="0"/>
              </a:spcBef>
            </a:pPr>
            <a:r>
              <a:rPr lang="en-US" sz="359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There is very limited supply of JEIS overalls! More info coming on instagram about them!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024380"/>
            <a:ext cx="5275304" cy="218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309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More merch is available at ISYY office!</a:t>
            </a:r>
          </a:p>
          <a:p>
            <a:pPr algn="ctr">
              <a:lnSpc>
                <a:spcPts val="4338"/>
              </a:lnSpc>
              <a:spcBef>
                <a:spcPct val="0"/>
              </a:spcBef>
            </a:pPr>
            <a:r>
              <a:rPr lang="en-US" sz="309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(Suvantokatu 6, near K-Citymarket) </a:t>
            </a:r>
          </a:p>
        </p:txBody>
      </p:sp>
      <p:sp>
        <p:nvSpPr>
          <p:cNvPr id="13" name="Freeform 13"/>
          <p:cNvSpPr/>
          <p:nvPr/>
        </p:nvSpPr>
        <p:spPr>
          <a:xfrm rot="-769235">
            <a:off x="12845051" y="6796544"/>
            <a:ext cx="2194197" cy="2589023"/>
          </a:xfrm>
          <a:custGeom>
            <a:avLst/>
            <a:gdLst/>
            <a:ahLst/>
            <a:cxnLst/>
            <a:rect l="l" t="t" r="r" b="b"/>
            <a:pathLst>
              <a:path w="2194197" h="2589023">
                <a:moveTo>
                  <a:pt x="0" y="0"/>
                </a:moveTo>
                <a:lnTo>
                  <a:pt x="2194196" y="0"/>
                </a:lnTo>
                <a:lnTo>
                  <a:pt x="2194196" y="2589022"/>
                </a:lnTo>
                <a:lnTo>
                  <a:pt x="0" y="2589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8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643" y="4089858"/>
            <a:ext cx="1348215" cy="1348215"/>
          </a:xfrm>
          <a:custGeom>
            <a:avLst/>
            <a:gdLst/>
            <a:ahLst/>
            <a:cxnLst/>
            <a:rect l="l" t="t" r="r" b="b"/>
            <a:pathLst>
              <a:path w="1348215" h="1348215">
                <a:moveTo>
                  <a:pt x="0" y="0"/>
                </a:moveTo>
                <a:lnTo>
                  <a:pt x="1348216" y="0"/>
                </a:lnTo>
                <a:lnTo>
                  <a:pt x="1348216" y="1348215"/>
                </a:lnTo>
                <a:lnTo>
                  <a:pt x="0" y="1348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382107" y="5640577"/>
            <a:ext cx="1411288" cy="1411288"/>
          </a:xfrm>
          <a:custGeom>
            <a:avLst/>
            <a:gdLst/>
            <a:ahLst/>
            <a:cxnLst/>
            <a:rect l="l" t="t" r="r" b="b"/>
            <a:pathLst>
              <a:path w="1411288" h="1411288">
                <a:moveTo>
                  <a:pt x="0" y="0"/>
                </a:moveTo>
                <a:lnTo>
                  <a:pt x="1411288" y="0"/>
                </a:lnTo>
                <a:lnTo>
                  <a:pt x="1411288" y="1411288"/>
                </a:lnTo>
                <a:lnTo>
                  <a:pt x="0" y="141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534613" y="8602584"/>
            <a:ext cx="1106275" cy="1305640"/>
          </a:xfrm>
          <a:custGeom>
            <a:avLst/>
            <a:gdLst/>
            <a:ahLst/>
            <a:cxnLst/>
            <a:rect l="l" t="t" r="r" b="b"/>
            <a:pathLst>
              <a:path w="1106275" h="1305640">
                <a:moveTo>
                  <a:pt x="0" y="0"/>
                </a:moveTo>
                <a:lnTo>
                  <a:pt x="1106275" y="0"/>
                </a:lnTo>
                <a:lnTo>
                  <a:pt x="1106275" y="1305640"/>
                </a:lnTo>
                <a:lnTo>
                  <a:pt x="0" y="1305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92" t="-69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534613" y="7123974"/>
            <a:ext cx="1177994" cy="1177994"/>
          </a:xfrm>
          <a:custGeom>
            <a:avLst/>
            <a:gdLst/>
            <a:ahLst/>
            <a:cxnLst/>
            <a:rect l="l" t="t" r="r" b="b"/>
            <a:pathLst>
              <a:path w="1177994" h="1177994">
                <a:moveTo>
                  <a:pt x="0" y="0"/>
                </a:moveTo>
                <a:lnTo>
                  <a:pt x="1177995" y="0"/>
                </a:lnTo>
                <a:lnTo>
                  <a:pt x="1177995" y="1177994"/>
                </a:lnTo>
                <a:lnTo>
                  <a:pt x="0" y="1177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192581">
            <a:off x="11465664" y="395145"/>
            <a:ext cx="6041246" cy="6773849"/>
          </a:xfrm>
          <a:custGeom>
            <a:avLst/>
            <a:gdLst/>
            <a:ahLst/>
            <a:cxnLst/>
            <a:rect l="l" t="t" r="r" b="b"/>
            <a:pathLst>
              <a:path w="6041246" h="6773849">
                <a:moveTo>
                  <a:pt x="0" y="0"/>
                </a:moveTo>
                <a:lnTo>
                  <a:pt x="6041246" y="0"/>
                </a:lnTo>
                <a:lnTo>
                  <a:pt x="6041246" y="6773849"/>
                </a:lnTo>
                <a:lnTo>
                  <a:pt x="0" y="67738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2407" b="-3614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23925"/>
            <a:ext cx="10065529" cy="97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0"/>
              </a:lnSpc>
              <a:spcBef>
                <a:spcPct val="0"/>
              </a:spcBef>
            </a:pPr>
            <a:r>
              <a:rPr lang="en-US" sz="5728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Follow us on social media!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7851" y="2283001"/>
            <a:ext cx="9940104" cy="180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 events will be announced in our socials and ISYY’s Weekly Feed newsletter!</a:t>
            </a:r>
          </a:p>
          <a:p>
            <a:pPr algn="ctr">
              <a:lnSpc>
                <a:spcPts val="4819"/>
              </a:lnSpc>
              <a:spcBef>
                <a:spcPct val="0"/>
              </a:spcBef>
            </a:pPr>
            <a:endParaRPr lang="en-US" sz="3442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01473" y="4461333"/>
            <a:ext cx="2836902" cy="150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8"/>
              </a:lnSpc>
            </a:pPr>
            <a:r>
              <a:rPr lang="en-US" sz="430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@jeis_isyy</a:t>
            </a:r>
          </a:p>
          <a:p>
            <a:pPr algn="ctr">
              <a:lnSpc>
                <a:spcPts val="6028"/>
              </a:lnSpc>
              <a:spcBef>
                <a:spcPct val="0"/>
              </a:spcBef>
            </a:pPr>
            <a:endParaRPr lang="en-US" sz="4305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33099" y="5875967"/>
            <a:ext cx="3117413" cy="226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8"/>
              </a:lnSpc>
            </a:pPr>
            <a:r>
              <a:rPr lang="en-US" sz="430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jeis@isyy.fi</a:t>
            </a:r>
          </a:p>
          <a:p>
            <a:pPr algn="ctr">
              <a:lnSpc>
                <a:spcPts val="6028"/>
              </a:lnSpc>
            </a:pPr>
            <a:endParaRPr lang="en-US" sz="4305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6028"/>
              </a:lnSpc>
              <a:spcBef>
                <a:spcPct val="0"/>
              </a:spcBef>
            </a:pPr>
            <a:endParaRPr lang="en-US" sz="4305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21239" y="8782889"/>
            <a:ext cx="8526483" cy="62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8"/>
              </a:lnSpc>
              <a:spcBef>
                <a:spcPct val="0"/>
              </a:spcBef>
            </a:pPr>
            <a:r>
              <a:rPr lang="en-US" sz="36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isyy.fi/en – What’s On - Newsletter</a:t>
            </a:r>
          </a:p>
        </p:txBody>
      </p:sp>
      <p:sp>
        <p:nvSpPr>
          <p:cNvPr id="13" name="TextBox 13"/>
          <p:cNvSpPr txBox="1"/>
          <p:nvPr/>
        </p:nvSpPr>
        <p:spPr>
          <a:xfrm rot="187664">
            <a:off x="10561567" y="7336941"/>
            <a:ext cx="7563322" cy="71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05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If you have questions, just send us an email or DM us on Instagram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1859" y="7612614"/>
            <a:ext cx="3276516" cy="60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  <a:spcBef>
                <a:spcPct val="0"/>
              </a:spcBef>
            </a:pPr>
            <a:r>
              <a:rPr lang="en-US" sz="358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JEIS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League Spartan</vt:lpstr>
      <vt:lpstr>Dreaming Outloud Sans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Joensuu’s Exchange and Internation Students UEF</dc:title>
  <dc:creator>Kirsi Konttinen</dc:creator>
  <cp:lastModifiedBy>Kirsi Konttinen</cp:lastModifiedBy>
  <cp:revision>2</cp:revision>
  <dcterms:created xsi:type="dcterms:W3CDTF">2006-08-16T00:00:00Z</dcterms:created>
  <dcterms:modified xsi:type="dcterms:W3CDTF">2026-01-23T10:46:38Z</dcterms:modified>
  <dc:identifier>DAGx00noRQU</dc:identifier>
</cp:coreProperties>
</file>