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2" r:id="rId5"/>
    <p:sldMasterId id="2147483690" r:id="rId6"/>
    <p:sldMasterId id="2147483697" r:id="rId7"/>
    <p:sldMasterId id="2147483700" r:id="rId8"/>
    <p:sldMasterId id="2147483705" r:id="rId9"/>
    <p:sldMasterId id="2147483707" r:id="rId10"/>
    <p:sldMasterId id="2147483714" r:id="rId11"/>
    <p:sldMasterId id="2147483717" r:id="rId12"/>
    <p:sldMasterId id="2147483722" r:id="rId13"/>
  </p:sldMasterIdLst>
  <p:notesMasterIdLst>
    <p:notesMasterId r:id="rId50"/>
  </p:notesMasterIdLst>
  <p:handoutMasterIdLst>
    <p:handoutMasterId r:id="rId51"/>
  </p:handoutMasterIdLst>
  <p:sldIdLst>
    <p:sldId id="336" r:id="rId14"/>
    <p:sldId id="257" r:id="rId15"/>
    <p:sldId id="349" r:id="rId16"/>
    <p:sldId id="350" r:id="rId17"/>
    <p:sldId id="281" r:id="rId18"/>
    <p:sldId id="282" r:id="rId19"/>
    <p:sldId id="308" r:id="rId20"/>
    <p:sldId id="284" r:id="rId21"/>
    <p:sldId id="319" r:id="rId22"/>
    <p:sldId id="321" r:id="rId23"/>
    <p:sldId id="337" r:id="rId24"/>
    <p:sldId id="285" r:id="rId25"/>
    <p:sldId id="345" r:id="rId26"/>
    <p:sldId id="348" r:id="rId27"/>
    <p:sldId id="347" r:id="rId28"/>
    <p:sldId id="300" r:id="rId29"/>
    <p:sldId id="294" r:id="rId30"/>
    <p:sldId id="341" r:id="rId31"/>
    <p:sldId id="339" r:id="rId32"/>
    <p:sldId id="286" r:id="rId33"/>
    <p:sldId id="342" r:id="rId34"/>
    <p:sldId id="343" r:id="rId35"/>
    <p:sldId id="344" r:id="rId36"/>
    <p:sldId id="291" r:id="rId37"/>
    <p:sldId id="297" r:id="rId38"/>
    <p:sldId id="311" r:id="rId39"/>
    <p:sldId id="316" r:id="rId40"/>
    <p:sldId id="340" r:id="rId41"/>
    <p:sldId id="313" r:id="rId42"/>
    <p:sldId id="315" r:id="rId43"/>
    <p:sldId id="351" r:id="rId44"/>
    <p:sldId id="318" r:id="rId45"/>
    <p:sldId id="333" r:id="rId46"/>
    <p:sldId id="317" r:id="rId47"/>
    <p:sldId id="334" r:id="rId48"/>
    <p:sldId id="335" r:id="rId49"/>
  </p:sldIdLst>
  <p:sldSz cx="9144000" cy="6858000" type="screen4x3"/>
  <p:notesSz cx="6797675" cy="9926638"/>
  <p:defaultTextStyle>
    <a:defPPr>
      <a:defRPr lang="en-GB"/>
    </a:defPPr>
    <a:lvl1pPr algn="l" rtl="0" fontAlgn="base">
      <a:spcBef>
        <a:spcPct val="0"/>
      </a:spcBef>
      <a:spcAft>
        <a:spcPct val="0"/>
      </a:spcAft>
      <a:defRPr sz="1400" kern="1200">
        <a:solidFill>
          <a:schemeClr val="tx1"/>
        </a:solidFill>
        <a:latin typeface="Palatino Linotype" pitchFamily="18" charset="0"/>
        <a:ea typeface="+mn-ea"/>
        <a:cs typeface="Arial" charset="0"/>
      </a:defRPr>
    </a:lvl1pPr>
    <a:lvl2pPr marL="457200" algn="l" rtl="0" fontAlgn="base">
      <a:spcBef>
        <a:spcPct val="0"/>
      </a:spcBef>
      <a:spcAft>
        <a:spcPct val="0"/>
      </a:spcAft>
      <a:defRPr sz="1400" kern="1200">
        <a:solidFill>
          <a:schemeClr val="tx1"/>
        </a:solidFill>
        <a:latin typeface="Palatino Linotype" pitchFamily="18" charset="0"/>
        <a:ea typeface="+mn-ea"/>
        <a:cs typeface="Arial" charset="0"/>
      </a:defRPr>
    </a:lvl2pPr>
    <a:lvl3pPr marL="914400" algn="l" rtl="0" fontAlgn="base">
      <a:spcBef>
        <a:spcPct val="0"/>
      </a:spcBef>
      <a:spcAft>
        <a:spcPct val="0"/>
      </a:spcAft>
      <a:defRPr sz="1400" kern="1200">
        <a:solidFill>
          <a:schemeClr val="tx1"/>
        </a:solidFill>
        <a:latin typeface="Palatino Linotype" pitchFamily="18" charset="0"/>
        <a:ea typeface="+mn-ea"/>
        <a:cs typeface="Arial" charset="0"/>
      </a:defRPr>
    </a:lvl3pPr>
    <a:lvl4pPr marL="1371600" algn="l" rtl="0" fontAlgn="base">
      <a:spcBef>
        <a:spcPct val="0"/>
      </a:spcBef>
      <a:spcAft>
        <a:spcPct val="0"/>
      </a:spcAft>
      <a:defRPr sz="1400" kern="1200">
        <a:solidFill>
          <a:schemeClr val="tx1"/>
        </a:solidFill>
        <a:latin typeface="Palatino Linotype" pitchFamily="18" charset="0"/>
        <a:ea typeface="+mn-ea"/>
        <a:cs typeface="Arial" charset="0"/>
      </a:defRPr>
    </a:lvl4pPr>
    <a:lvl5pPr marL="1828800" algn="l" rtl="0" fontAlgn="base">
      <a:spcBef>
        <a:spcPct val="0"/>
      </a:spcBef>
      <a:spcAft>
        <a:spcPct val="0"/>
      </a:spcAft>
      <a:defRPr sz="1400" kern="1200">
        <a:solidFill>
          <a:schemeClr val="tx1"/>
        </a:solidFill>
        <a:latin typeface="Palatino Linotype" pitchFamily="18" charset="0"/>
        <a:ea typeface="+mn-ea"/>
        <a:cs typeface="Arial" charset="0"/>
      </a:defRPr>
    </a:lvl5pPr>
    <a:lvl6pPr marL="2286000" algn="l" defTabSz="914400" rtl="0" eaLnBrk="1" latinLnBrk="0" hangingPunct="1">
      <a:defRPr sz="1400" kern="1200">
        <a:solidFill>
          <a:schemeClr val="tx1"/>
        </a:solidFill>
        <a:latin typeface="Palatino Linotype" pitchFamily="18" charset="0"/>
        <a:ea typeface="+mn-ea"/>
        <a:cs typeface="Arial" charset="0"/>
      </a:defRPr>
    </a:lvl6pPr>
    <a:lvl7pPr marL="2743200" algn="l" defTabSz="914400" rtl="0" eaLnBrk="1" latinLnBrk="0" hangingPunct="1">
      <a:defRPr sz="1400" kern="1200">
        <a:solidFill>
          <a:schemeClr val="tx1"/>
        </a:solidFill>
        <a:latin typeface="Palatino Linotype" pitchFamily="18" charset="0"/>
        <a:ea typeface="+mn-ea"/>
        <a:cs typeface="Arial" charset="0"/>
      </a:defRPr>
    </a:lvl7pPr>
    <a:lvl8pPr marL="3200400" algn="l" defTabSz="914400" rtl="0" eaLnBrk="1" latinLnBrk="0" hangingPunct="1">
      <a:defRPr sz="1400" kern="1200">
        <a:solidFill>
          <a:schemeClr val="tx1"/>
        </a:solidFill>
        <a:latin typeface="Palatino Linotype" pitchFamily="18" charset="0"/>
        <a:ea typeface="+mn-ea"/>
        <a:cs typeface="Arial" charset="0"/>
      </a:defRPr>
    </a:lvl8pPr>
    <a:lvl9pPr marL="3657600" algn="l" defTabSz="914400" rtl="0" eaLnBrk="1" latinLnBrk="0" hangingPunct="1">
      <a:defRPr sz="1400"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36"/>
    <a:srgbClr val="DAE648"/>
    <a:srgbClr val="6AB6C8"/>
    <a:srgbClr val="E54070"/>
    <a:srgbClr val="E2AB42"/>
    <a:srgbClr val="E7EA73"/>
    <a:srgbClr val="92C9D7"/>
    <a:srgbClr val="F17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5182" autoAdjust="0"/>
  </p:normalViewPr>
  <p:slideViewPr>
    <p:cSldViewPr>
      <p:cViewPr varScale="1">
        <p:scale>
          <a:sx n="59" d="100"/>
          <a:sy n="59" d="100"/>
        </p:scale>
        <p:origin x="1584" y="5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cs typeface="+mn-cs"/>
              </a:defRPr>
            </a:lvl1pPr>
          </a:lstStyle>
          <a:p>
            <a:pPr>
              <a:defRPr/>
            </a:pPr>
            <a:endParaRPr lang="en-GB"/>
          </a:p>
        </p:txBody>
      </p:sp>
      <p:sp>
        <p:nvSpPr>
          <p:cNvPr id="942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endParaRPr lang="en-GB"/>
          </a:p>
        </p:txBody>
      </p:sp>
      <p:sp>
        <p:nvSpPr>
          <p:cNvPr id="9421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cs typeface="+mn-cs"/>
              </a:defRPr>
            </a:lvl1pPr>
          </a:lstStyle>
          <a:p>
            <a:pPr>
              <a:defRPr/>
            </a:pPr>
            <a:endParaRPr lang="en-GB"/>
          </a:p>
        </p:txBody>
      </p:sp>
      <p:sp>
        <p:nvSpPr>
          <p:cNvPr id="9421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cs typeface="+mn-cs"/>
              </a:defRPr>
            </a:lvl1pPr>
          </a:lstStyle>
          <a:p>
            <a:pPr>
              <a:defRPr/>
            </a:pPr>
            <a:fld id="{75B5B791-CA4C-459D-9480-A93BFB683CE0}" type="slidenum">
              <a:rPr lang="en-GB"/>
              <a:pPr>
                <a:defRPr/>
              </a:pPr>
              <a:t>‹#›</a:t>
            </a:fld>
            <a:endParaRPr lang="en-GB"/>
          </a:p>
        </p:txBody>
      </p:sp>
    </p:spTree>
    <p:extLst>
      <p:ext uri="{BB962C8B-B14F-4D97-AF65-F5344CB8AC3E}">
        <p14:creationId xmlns:p14="http://schemas.microsoft.com/office/powerpoint/2010/main" val="147401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cs typeface="+mn-cs"/>
              </a:defRPr>
            </a:lvl1pPr>
          </a:lstStyle>
          <a:p>
            <a:pPr>
              <a:defRPr/>
            </a:pPr>
            <a:endParaRPr lang="en-GB"/>
          </a:p>
        </p:txBody>
      </p:sp>
      <p:sp>
        <p:nvSpPr>
          <p:cNvPr id="890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90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cs typeface="+mn-cs"/>
              </a:defRPr>
            </a:lvl1pPr>
          </a:lstStyle>
          <a:p>
            <a:pPr>
              <a:defRPr/>
            </a:pPr>
            <a:endParaRPr lang="en-GB"/>
          </a:p>
        </p:txBody>
      </p:sp>
      <p:sp>
        <p:nvSpPr>
          <p:cNvPr id="890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cs typeface="+mn-cs"/>
              </a:defRPr>
            </a:lvl1pPr>
          </a:lstStyle>
          <a:p>
            <a:pPr>
              <a:defRPr/>
            </a:pPr>
            <a:fld id="{F2B6A627-6D10-4103-9350-E09DE225904D}" type="slidenum">
              <a:rPr lang="en-GB"/>
              <a:pPr>
                <a:defRPr/>
              </a:pPr>
              <a:t>‹#›</a:t>
            </a:fld>
            <a:endParaRPr lang="en-GB"/>
          </a:p>
        </p:txBody>
      </p:sp>
    </p:spTree>
    <p:extLst>
      <p:ext uri="{BB962C8B-B14F-4D97-AF65-F5344CB8AC3E}">
        <p14:creationId xmlns:p14="http://schemas.microsoft.com/office/powerpoint/2010/main" val="3848971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455B1EA-0275-494D-BBDF-57A909924BB2}" type="slidenum">
              <a:rPr lang="en-GB" smtClean="0">
                <a:cs typeface="Arial" charset="0"/>
              </a:rPr>
              <a:pPr/>
              <a:t>2</a:t>
            </a:fld>
            <a:endParaRPr lang="en-GB">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86494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5F3717-DAFE-4B35-AAE3-7AFF52769C68}" type="slidenum">
              <a:rPr lang="en-GB" sz="800"/>
              <a:pPr algn="r"/>
              <a:t>11</a:t>
            </a:fld>
            <a:endParaRPr lang="en-GB" sz="8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74406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5F3717-DAFE-4B35-AAE3-7AFF52769C68}" type="slidenum">
              <a:rPr lang="en-GB" sz="800"/>
              <a:pPr algn="r"/>
              <a:t>12</a:t>
            </a:fld>
            <a:endParaRPr lang="en-GB" sz="8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06105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13</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12527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14</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2851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87CC765-C88C-4523-85E0-D776B6CBC8D9}" type="slidenum">
              <a:rPr lang="en-GB" sz="800"/>
              <a:pPr algn="r"/>
              <a:t>15</a:t>
            </a:fld>
            <a:endParaRPr lang="en-GB" sz="8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62285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7006293-2FC6-4D1F-963D-D4A43879F9C8}" type="slidenum">
              <a:rPr lang="en-GB" sz="800"/>
              <a:pPr algn="r"/>
              <a:t>16</a:t>
            </a:fld>
            <a:endParaRPr lang="en-GB" sz="8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411244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E6DFD70-5CAB-4046-BFF1-964828D2560A}" type="slidenum">
              <a:rPr lang="en-GB" sz="800"/>
              <a:pPr algn="r"/>
              <a:t>17</a:t>
            </a:fld>
            <a:endParaRPr lang="en-GB" sz="8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072400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18</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08362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19</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1797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20</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423562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7006293-2FC6-4D1F-963D-D4A43879F9C8}" type="slidenum">
              <a:rPr lang="en-GB" sz="800"/>
              <a:pPr algn="r"/>
              <a:t>3</a:t>
            </a:fld>
            <a:endParaRPr lang="en-GB" sz="8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4733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0BE9D72-2886-4DED-9DF4-72B753DC0C2B}" type="slidenum">
              <a:rPr lang="en-GB" sz="800"/>
              <a:pPr algn="r"/>
              <a:t>21</a:t>
            </a:fld>
            <a:endParaRPr lang="en-GB" sz="8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17971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F49D740D-4D24-47FF-AC92-9BFDF6328A59}" type="slidenum">
              <a:rPr lang="en-GB" sz="800"/>
              <a:pPr algn="r"/>
              <a:t>23</a:t>
            </a:fld>
            <a:endParaRPr lang="en-GB" sz="8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40065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C597246-DAFD-4A10-A742-8F8A637F5191}" type="slidenum">
              <a:rPr lang="en-GB" sz="800"/>
              <a:pPr algn="r"/>
              <a:t>24</a:t>
            </a:fld>
            <a:endParaRPr lang="en-GB" sz="8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57993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25</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81538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26</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475570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27</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80235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28</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72413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29</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882124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30</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271159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A371F-819B-732B-5914-61CBCFF1472D}"/>
            </a:ext>
          </a:extLst>
        </p:cNvPr>
        <p:cNvGrpSpPr/>
        <p:nvPr/>
      </p:nvGrpSpPr>
      <p:grpSpPr>
        <a:xfrm>
          <a:off x="0" y="0"/>
          <a:ext cx="0" cy="0"/>
          <a:chOff x="0" y="0"/>
          <a:chExt cx="0" cy="0"/>
        </a:xfrm>
      </p:grpSpPr>
      <p:sp>
        <p:nvSpPr>
          <p:cNvPr id="103425" name="Rectangle 7">
            <a:extLst>
              <a:ext uri="{FF2B5EF4-FFF2-40B4-BE49-F238E27FC236}">
                <a16:creationId xmlns:a16="http://schemas.microsoft.com/office/drawing/2014/main" id="{F2298F34-D48F-6A3A-C5C9-8982C90EEA42}"/>
              </a:ext>
            </a:extLst>
          </p:cNvPr>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31</a:t>
            </a:fld>
            <a:endParaRPr lang="en-GB" sz="800"/>
          </a:p>
        </p:txBody>
      </p:sp>
      <p:sp>
        <p:nvSpPr>
          <p:cNvPr id="103426" name="Rectangle 2">
            <a:extLst>
              <a:ext uri="{FF2B5EF4-FFF2-40B4-BE49-F238E27FC236}">
                <a16:creationId xmlns:a16="http://schemas.microsoft.com/office/drawing/2014/main" id="{2908656D-7E71-AFBC-0B09-EB827BA910A0}"/>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8E848D2-88A9-407C-2C10-518DB3882274}"/>
              </a:ext>
            </a:extLst>
          </p:cNvPr>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32234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7006293-2FC6-4D1F-963D-D4A43879F9C8}" type="slidenum">
              <a:rPr lang="en-GB" sz="800"/>
              <a:pPr algn="r"/>
              <a:t>4</a:t>
            </a:fld>
            <a:endParaRPr lang="en-GB" sz="8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52053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32</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58299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33</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997166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34</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380533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CB1BFCD-4B91-4326-8217-A72AA9A4D5D3}" type="slidenum">
              <a:rPr lang="en-GB" sz="800"/>
              <a:pPr algn="r"/>
              <a:t>35</a:t>
            </a:fld>
            <a:endParaRPr lang="en-GB" sz="8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35658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7A29BB0-F259-45DC-BF3E-36049236516E}" type="slidenum">
              <a:rPr lang="en-GB" sz="800"/>
              <a:pPr algn="r"/>
              <a:t>5</a:t>
            </a:fld>
            <a:endParaRPr lang="en-GB" sz="8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57616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6</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71754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7</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322910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CEC821D2-2411-47BD-B98A-0AF46481341A}" type="slidenum">
              <a:rPr lang="en-GB" sz="800"/>
              <a:pPr algn="r"/>
              <a:t>8</a:t>
            </a:fld>
            <a:endParaRPr lang="en-GB" sz="8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208806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9</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66236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8370A57-DA19-4655-A4B8-8F7FAC5EA5EF}" type="slidenum">
              <a:rPr lang="en-GB" sz="800"/>
              <a:pPr algn="r"/>
              <a:t>10</a:t>
            </a:fld>
            <a:endParaRPr lang="en-GB" sz="8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i-FI"/>
          </a:p>
        </p:txBody>
      </p:sp>
    </p:spTree>
    <p:extLst>
      <p:ext uri="{BB962C8B-B14F-4D97-AF65-F5344CB8AC3E}">
        <p14:creationId xmlns:p14="http://schemas.microsoft.com/office/powerpoint/2010/main" val="1484000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8" descr="border_blue"/>
          <p:cNvPicPr>
            <a:picLocks noChangeAspect="1" noChangeArrowheads="1"/>
          </p:cNvPicPr>
          <p:nvPr/>
        </p:nvPicPr>
        <p:blipFill>
          <a:blip r:embed="rId2" cstate="print"/>
          <a:srcRect/>
          <a:stretch>
            <a:fillRect/>
          </a:stretch>
        </p:blipFill>
        <p:spPr bwMode="auto">
          <a:xfrm>
            <a:off x="0" y="431800"/>
            <a:ext cx="8712200" cy="6426200"/>
          </a:xfrm>
          <a:prstGeom prst="rect">
            <a:avLst/>
          </a:prstGeom>
          <a:noFill/>
          <a:ln w="9525">
            <a:noFill/>
            <a:miter lim="800000"/>
            <a:headEnd/>
            <a:tailEnd/>
          </a:ln>
        </p:spPr>
      </p:pic>
      <p:pic>
        <p:nvPicPr>
          <p:cNvPr id="5" name="Kuva 11" descr="UEF_eng_pysty_1_rgb.jpg"/>
          <p:cNvPicPr>
            <a:picLocks noChangeAspect="1"/>
          </p:cNvPicPr>
          <p:nvPr/>
        </p:nvPicPr>
        <p:blipFill>
          <a:blip r:embed="rId3" cstate="print"/>
          <a:srcRect/>
          <a:stretch>
            <a:fillRect/>
          </a:stretch>
        </p:blipFill>
        <p:spPr bwMode="auto">
          <a:xfrm>
            <a:off x="1317625" y="4214813"/>
            <a:ext cx="1825625" cy="1435100"/>
          </a:xfrm>
          <a:prstGeom prst="rect">
            <a:avLst/>
          </a:prstGeom>
          <a:noFill/>
          <a:ln w="9525">
            <a:noFill/>
            <a:miter lim="800000"/>
            <a:headEnd/>
            <a:tailEnd/>
          </a:ln>
        </p:spPr>
      </p:pic>
      <p:sp>
        <p:nvSpPr>
          <p:cNvPr id="91139" name="Rectangle 3"/>
          <p:cNvSpPr>
            <a:spLocks noGrp="1" noChangeArrowheads="1"/>
          </p:cNvSpPr>
          <p:nvPr>
            <p:ph type="ctrTitle"/>
          </p:nvPr>
        </p:nvSpPr>
        <p:spPr>
          <a:xfrm>
            <a:off x="1511300" y="1773238"/>
            <a:ext cx="6913563" cy="1908175"/>
          </a:xfrm>
        </p:spPr>
        <p:txBody>
          <a:bodyPr/>
          <a:lstStyle>
            <a:lvl1pPr>
              <a:lnSpc>
                <a:spcPts val="4200"/>
              </a:lnSpc>
              <a:defRPr sz="3400" b="0" i="1"/>
            </a:lvl1pPr>
          </a:lstStyle>
          <a:p>
            <a:r>
              <a:rPr lang="fi-FI"/>
              <a:t>Click to edit Master title style</a:t>
            </a:r>
          </a:p>
        </p:txBody>
      </p:sp>
      <p:sp>
        <p:nvSpPr>
          <p:cNvPr id="91147" name="Rectangle 11"/>
          <p:cNvSpPr>
            <a:spLocks noGrp="1" noChangeArrowheads="1"/>
          </p:cNvSpPr>
          <p:nvPr>
            <p:ph type="subTitle" idx="1"/>
          </p:nvPr>
        </p:nvSpPr>
        <p:spPr>
          <a:xfrm>
            <a:off x="4572000" y="5229225"/>
            <a:ext cx="3563938" cy="504825"/>
          </a:xfrm>
        </p:spPr>
        <p:txBody>
          <a:bodyPr rIns="91440" anchor="b"/>
          <a:lstStyle>
            <a:lvl1pPr marL="0" indent="0" algn="r">
              <a:buFontTx/>
              <a:buNone/>
              <a:defRPr i="1"/>
            </a:lvl1pPr>
          </a:lstStyle>
          <a:p>
            <a:r>
              <a:rPr lang="fi-FI"/>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ECB83C-45FE-4516-8A75-BA8871D61514}"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460652EC-D0DD-4E59-B6AA-81454C9B30E5}"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F12F23-6870-45FA-99AC-16D983AE27B7}"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B3CDEB0F-D6F3-4C3A-AADF-232819FD6EB6}"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10"/>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5" name="Rectangle 12"/>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6" name="Kuva 11" descr="UEF_eng_vaaka_1_black.jpg"/>
          <p:cNvPicPr>
            <a:picLocks noChangeAspect="1"/>
          </p:cNvPicPr>
          <p:nvPr/>
        </p:nvPicPr>
        <p:blipFill>
          <a:blip r:embed="rId2" cstate="print"/>
          <a:srcRect/>
          <a:stretch>
            <a:fillRect/>
          </a:stretch>
        </p:blipFill>
        <p:spPr bwMode="auto">
          <a:xfrm>
            <a:off x="409575" y="6170613"/>
            <a:ext cx="1570038" cy="530225"/>
          </a:xfrm>
          <a:prstGeom prst="rect">
            <a:avLst/>
          </a:prstGeom>
          <a:noFill/>
          <a:ln w="9525">
            <a:noFill/>
            <a:miter lim="800000"/>
            <a:headEnd/>
            <a:tailEnd/>
          </a:ln>
        </p:spPr>
      </p:pic>
      <p:sp>
        <p:nvSpPr>
          <p:cNvPr id="93187" name="Rectangle 3"/>
          <p:cNvSpPr>
            <a:spLocks noGrp="1" noChangeArrowheads="1"/>
          </p:cNvSpPr>
          <p:nvPr>
            <p:ph type="ctrTitle"/>
          </p:nvPr>
        </p:nvSpPr>
        <p:spPr>
          <a:xfrm>
            <a:off x="4932363" y="2816225"/>
            <a:ext cx="3779837" cy="865188"/>
          </a:xfrm>
          <a:solidFill>
            <a:schemeClr val="bg1"/>
          </a:solidFill>
        </p:spPr>
        <p:txBody>
          <a:bodyPr lIns="270000" tIns="108000" rIns="270000" bIns="108000"/>
          <a:lstStyle>
            <a:lvl1pPr>
              <a:lnSpc>
                <a:spcPts val="2000"/>
              </a:lnSpc>
              <a:defRPr sz="1800" i="1"/>
            </a:lvl1pPr>
          </a:lstStyle>
          <a:p>
            <a:r>
              <a:rPr lang="fi-FI"/>
              <a:t>Click to edit Master title style</a:t>
            </a:r>
          </a:p>
        </p:txBody>
      </p:sp>
      <p:sp>
        <p:nvSpPr>
          <p:cNvPr id="93188" name="Rectangle 4"/>
          <p:cNvSpPr>
            <a:spLocks noGrp="1" noChangeArrowheads="1"/>
          </p:cNvSpPr>
          <p:nvPr>
            <p:ph type="subTitle" idx="1"/>
          </p:nvPr>
        </p:nvSpPr>
        <p:spPr>
          <a:xfrm>
            <a:off x="431800" y="115888"/>
            <a:ext cx="8280400" cy="217487"/>
          </a:xfrm>
        </p:spPr>
        <p:txBody>
          <a:bodyPr rIns="91440"/>
          <a:lstStyle>
            <a:lvl1pPr marL="0" indent="0">
              <a:buFontTx/>
              <a:buNone/>
              <a:defRPr sz="900" i="1"/>
            </a:lvl1pPr>
          </a:lstStyle>
          <a:p>
            <a:r>
              <a:rPr lang="fi-FI"/>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fld id="{BB42E2F2-B2A3-4C0D-9295-6EB07E871755}" type="datetime1">
              <a:rPr lang="fi-FI" smtClean="0"/>
              <a:pPr>
                <a:defRPr/>
              </a:pPr>
              <a:t>2.1.2026</a:t>
            </a:fld>
            <a:endParaRPr lang="fi-FI"/>
          </a:p>
        </p:txBody>
      </p:sp>
      <p:sp>
        <p:nvSpPr>
          <p:cNvPr id="8" name="Rectangle 8"/>
          <p:cNvSpPr>
            <a:spLocks noGrp="1" noChangeArrowheads="1"/>
          </p:cNvSpPr>
          <p:nvPr>
            <p:ph type="ftr" sz="quarter" idx="11"/>
          </p:nvPr>
        </p:nvSpPr>
        <p:spPr/>
        <p:txBody>
          <a:bodyPr/>
          <a:lstStyle>
            <a:lvl1pPr>
              <a:defRPr/>
            </a:lvl1pPr>
          </a:lstStyle>
          <a:p>
            <a:pPr>
              <a:defRPr/>
            </a:pPr>
            <a:r>
              <a:rPr lang="fi-FI"/>
              <a:t>Kirsi Konttinen</a:t>
            </a:r>
          </a:p>
        </p:txBody>
      </p:sp>
      <p:sp>
        <p:nvSpPr>
          <p:cNvPr id="9" name="Rectangle 9"/>
          <p:cNvSpPr>
            <a:spLocks noGrp="1" noChangeArrowheads="1"/>
          </p:cNvSpPr>
          <p:nvPr>
            <p:ph type="sldNum" sz="quarter" idx="12"/>
          </p:nvPr>
        </p:nvSpPr>
        <p:spPr/>
        <p:txBody>
          <a:bodyPr/>
          <a:lstStyle>
            <a:lvl1pPr>
              <a:defRPr/>
            </a:lvl1pPr>
          </a:lstStyle>
          <a:p>
            <a:pPr>
              <a:defRPr/>
            </a:pPr>
            <a:fld id="{F65C30D8-98DC-4F53-9176-25DD7F7AC126}"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7C442D-16CA-4E76-BA65-AF6A29C9CFAD}"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9FD059C3-9199-4B5B-8BB5-6B4A68F538DE}" type="slidenum">
              <a:rPr lang="fi-FI"/>
              <a:pPr>
                <a:defRPr/>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79A45DB3-975D-4DE8-B3BD-E7CD2617F02D}"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CDC70507-C11B-4666-91E7-136FC904522A}"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3A8115-FC95-4C0F-8D5B-4B2772F36460}"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8D8DFB03-F135-4AC2-AC5F-6B63907BB501}" type="slidenum">
              <a:rPr lang="fi-FI"/>
              <a:pPr>
                <a:defRPr/>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094C24E-71DA-4785-B3DC-DF02A057F79C}" type="datetime1">
              <a:rPr lang="fi-FI" smtClean="0"/>
              <a:pPr>
                <a:defRPr/>
              </a:pPr>
              <a:t>2.1.2026</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9" name="Rectangle 6"/>
          <p:cNvSpPr>
            <a:spLocks noGrp="1" noChangeArrowheads="1"/>
          </p:cNvSpPr>
          <p:nvPr>
            <p:ph type="sldNum" sz="quarter" idx="12"/>
          </p:nvPr>
        </p:nvSpPr>
        <p:spPr>
          <a:ln/>
        </p:spPr>
        <p:txBody>
          <a:bodyPr/>
          <a:lstStyle>
            <a:lvl1pPr>
              <a:defRPr/>
            </a:lvl1pPr>
          </a:lstStyle>
          <a:p>
            <a:pPr>
              <a:defRPr/>
            </a:pPr>
            <a:fld id="{4EB0970B-DE27-4FCB-8894-4EC23CCACE6A}"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1AEA318-C6FA-4158-8D09-D929E8864888}" type="datetime1">
              <a:rPr lang="fi-FI" smtClean="0"/>
              <a:pPr>
                <a:defRPr/>
              </a:pPr>
              <a:t>2.1.2026</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5" name="Rectangle 6"/>
          <p:cNvSpPr>
            <a:spLocks noGrp="1" noChangeArrowheads="1"/>
          </p:cNvSpPr>
          <p:nvPr>
            <p:ph type="sldNum" sz="quarter" idx="12"/>
          </p:nvPr>
        </p:nvSpPr>
        <p:spPr>
          <a:ln/>
        </p:spPr>
        <p:txBody>
          <a:bodyPr/>
          <a:lstStyle>
            <a:lvl1pPr>
              <a:defRPr/>
            </a:lvl1pPr>
          </a:lstStyle>
          <a:p>
            <a:pPr>
              <a:defRPr/>
            </a:pPr>
            <a:fld id="{D73C39AA-DED9-4BCC-8E33-7FF09183DB2F}" type="slidenum">
              <a:rPr lang="fi-FI"/>
              <a:pPr>
                <a:defRPr/>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0B31B1-DFCB-48D8-85F6-4593650B7916}" type="datetime1">
              <a:rPr lang="fi-FI" smtClean="0"/>
              <a:pPr>
                <a:defRPr/>
              </a:pPr>
              <a:t>2.1.2026</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4" name="Rectangle 6"/>
          <p:cNvSpPr>
            <a:spLocks noGrp="1" noChangeArrowheads="1"/>
          </p:cNvSpPr>
          <p:nvPr>
            <p:ph type="sldNum" sz="quarter" idx="12"/>
          </p:nvPr>
        </p:nvSpPr>
        <p:spPr>
          <a:ln/>
        </p:spPr>
        <p:txBody>
          <a:bodyPr/>
          <a:lstStyle>
            <a:lvl1pPr>
              <a:defRPr/>
            </a:lvl1pPr>
          </a:lstStyle>
          <a:p>
            <a:pPr>
              <a:defRPr/>
            </a:pPr>
            <a:fld id="{A4FD83FD-64B0-4609-BA76-55EFB159943A}"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41210D0-C094-4446-9C86-BCE2822A00F5}"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57962E26-BE62-4765-8015-4ED2A366B7B1}"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0B8347-B752-41CE-8A35-BDA199B7B8AC}"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72C77923-30E1-42EC-B5F2-D8AE8623AFD8}"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3FDAAB2-2157-4DA1-B923-B7A5858C4D9E}"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8FF00DF4-0E4F-4D85-8D73-565EED2F185C}"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013DF6-77C2-497A-A711-9EE50975F11C}"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DFC15FC2-BF46-437A-A4F5-156F8952AF67}"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15125" y="657225"/>
            <a:ext cx="1997075" cy="5364163"/>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719138" y="657225"/>
            <a:ext cx="5843587" cy="5364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927431-5700-4359-875D-152928A5B4DE}"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1678288C-2830-4EAD-A62C-161CF7BAC433}"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835292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F5AB3F2C-10A1-4F0A-9469-1A58460CD593}"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64B2934-D215-44CC-AA6C-3CB0CEB3F3E9}" type="slidenum">
              <a:rPr lang="fi-FI" smtClean="0"/>
              <a:pPr>
                <a:defRPr/>
              </a:pPr>
              <a:t>‹#›</a:t>
            </a:fld>
            <a:endParaRPr lang="fi-FI"/>
          </a:p>
        </p:txBody>
      </p:sp>
    </p:spTree>
    <p:extLst>
      <p:ext uri="{BB962C8B-B14F-4D97-AF65-F5344CB8AC3E}">
        <p14:creationId xmlns:p14="http://schemas.microsoft.com/office/powerpoint/2010/main" val="2955016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4896544"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4F6978F0-313F-4594-8B20-4E36F776FDCD}"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99A7828-9FDD-48A4-8FAB-E1F63A12A0F1}" type="slidenum">
              <a:rPr lang="fi-FI" smtClean="0"/>
              <a:pPr>
                <a:defRPr/>
              </a:pPr>
              <a:t>‹#›</a:t>
            </a:fld>
            <a:endParaRPr lang="fi-FI"/>
          </a:p>
        </p:txBody>
      </p:sp>
      <p:sp>
        <p:nvSpPr>
          <p:cNvPr id="9"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740436437"/>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BA897C2-2445-4877-B244-C53F6F077135}"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82880E2-F30F-467E-BC62-FC592B44E3DE}" type="slidenum">
              <a:rPr lang="fi-FI" smtClean="0"/>
              <a:pPr>
                <a:defRPr/>
              </a:pPr>
              <a:t>‹#›</a:t>
            </a:fld>
            <a:endParaRPr lang="fi-FI"/>
          </a:p>
        </p:txBody>
      </p:sp>
    </p:spTree>
    <p:extLst>
      <p:ext uri="{BB962C8B-B14F-4D97-AF65-F5344CB8AC3E}">
        <p14:creationId xmlns:p14="http://schemas.microsoft.com/office/powerpoint/2010/main" val="221626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19138" y="657226"/>
            <a:ext cx="8029326" cy="1008064"/>
          </a:xfrm>
        </p:spPr>
        <p:txBody>
          <a:bodyPr/>
          <a:lstStyle/>
          <a:p>
            <a:r>
              <a:rPr lang="en-US"/>
              <a:t>Click to edit Master title style</a:t>
            </a:r>
          </a:p>
        </p:txBody>
      </p:sp>
      <p:sp>
        <p:nvSpPr>
          <p:cNvPr id="3" name="Sisällön paikkamerkki 2"/>
          <p:cNvSpPr>
            <a:spLocks noGrp="1"/>
          </p:cNvSpPr>
          <p:nvPr>
            <p:ph idx="1"/>
          </p:nvPr>
        </p:nvSpPr>
        <p:spPr>
          <a:xfrm>
            <a:off x="719138" y="1844676"/>
            <a:ext cx="4572942"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4F6978F0-313F-4594-8B20-4E36F776FDCD}" type="datetime1">
              <a:rPr lang="fi-FI" smtClean="0"/>
              <a:pPr>
                <a:defRPr/>
              </a:pPr>
              <a:t>2.1.2026</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899A7828-9FDD-48A4-8FAB-E1F63A12A0F1}" type="slidenum">
              <a:rPr lang="fi-FI" smtClean="0"/>
              <a:pPr>
                <a:defRPr/>
              </a:pPr>
              <a:t>‹#›</a:t>
            </a:fld>
            <a:endParaRPr lang="fi-FI"/>
          </a:p>
        </p:txBody>
      </p:sp>
      <p:sp>
        <p:nvSpPr>
          <p:cNvPr id="8"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720617749"/>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683568" y="2651314"/>
            <a:ext cx="7992888" cy="1555373"/>
          </a:xfrm>
        </p:spPr>
        <p:txBody>
          <a:bodyPr/>
          <a:lstStyle>
            <a:lvl1pPr>
              <a:lnSpc>
                <a:spcPts val="4200"/>
              </a:lnSpc>
              <a:defRPr sz="3300"/>
            </a:lvl1pPr>
          </a:lstStyle>
          <a:p>
            <a:r>
              <a:rPr lang="fi-FI" dirty="0"/>
              <a:t>Lisää esityksen otsikko napsauttamalla</a:t>
            </a:r>
          </a:p>
        </p:txBody>
      </p:sp>
      <p:sp>
        <p:nvSpPr>
          <p:cNvPr id="81924" name="Rectangle 4"/>
          <p:cNvSpPr>
            <a:spLocks noGrp="1" noChangeArrowheads="1"/>
          </p:cNvSpPr>
          <p:nvPr>
            <p:ph type="subTitle" idx="1" hasCustomPrompt="1"/>
          </p:nvPr>
        </p:nvSpPr>
        <p:spPr>
          <a:xfrm>
            <a:off x="683568" y="4206687"/>
            <a:ext cx="7992888" cy="345638"/>
          </a:xfrm>
        </p:spPr>
        <p:txBody>
          <a:bodyPr rIns="91440"/>
          <a:lstStyle>
            <a:lvl1pPr marL="0" indent="0">
              <a:buFontTx/>
              <a:buNone/>
              <a:defRPr sz="1400" i="0">
                <a:solidFill>
                  <a:schemeClr val="tx1"/>
                </a:solidFill>
              </a:defRPr>
            </a:lvl1pPr>
          </a:lstStyle>
          <a:p>
            <a:r>
              <a:rPr lang="fi-FI" dirty="0"/>
              <a:t>Muokkaa alaotsikon perustyyliä napsauttamalla</a:t>
            </a:r>
          </a:p>
        </p:txBody>
      </p:sp>
      <p:sp>
        <p:nvSpPr>
          <p:cNvPr id="11" name="Tekstiruutu 10"/>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Myriad pro"/>
                <a:cs typeface="Myriad pro"/>
              </a:rPr>
              <a:t>UEF</a:t>
            </a:r>
            <a:r>
              <a:rPr lang="fi-FI" sz="1100" dirty="0">
                <a:solidFill>
                  <a:schemeClr val="bg2">
                    <a:lumMod val="25000"/>
                  </a:schemeClr>
                </a:solidFill>
                <a:latin typeface="Myriad pro"/>
                <a:cs typeface="Myriad pro"/>
              </a:rPr>
              <a:t> // </a:t>
            </a:r>
            <a:r>
              <a:rPr lang="fi-FI" sz="1100" dirty="0" err="1">
                <a:solidFill>
                  <a:schemeClr val="bg2">
                    <a:lumMod val="25000"/>
                  </a:schemeClr>
                </a:solidFill>
                <a:latin typeface="Myriad pro"/>
                <a:cs typeface="Myriad pro"/>
              </a:rPr>
              <a:t>University</a:t>
            </a:r>
            <a:r>
              <a:rPr lang="fi-FI" sz="1100" dirty="0">
                <a:solidFill>
                  <a:schemeClr val="bg2">
                    <a:lumMod val="25000"/>
                  </a:schemeClr>
                </a:solidFill>
                <a:latin typeface="Myriad pro"/>
                <a:cs typeface="Myriad pro"/>
              </a:rPr>
              <a:t> of Eastern Finland</a:t>
            </a:r>
          </a:p>
        </p:txBody>
      </p:sp>
      <p:sp>
        <p:nvSpPr>
          <p:cNvPr id="9" name="Suorakulmio 8"/>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5148064" y="6194107"/>
            <a:ext cx="3600400" cy="345638"/>
          </a:xfrm>
        </p:spPr>
        <p:txBody>
          <a:bodyPr/>
          <a:lstStyle>
            <a:lvl1pPr marL="0" indent="0" algn="r">
              <a:buNone/>
              <a:defRPr sz="1200" i="1">
                <a:solidFill>
                  <a:schemeClr val="accent2"/>
                </a:solidFill>
              </a:defRPr>
            </a:lvl1pPr>
          </a:lstStyle>
          <a:p>
            <a:r>
              <a:rPr lang="fi-FI" dirty="0"/>
              <a:t>Etunimi Sukunimi </a:t>
            </a:r>
          </a:p>
        </p:txBody>
      </p:sp>
      <p:pic>
        <p:nvPicPr>
          <p:cNvPr id="18" name="Kuva 17" descr="UEF_tunnus_harmaa_tausta.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1494525457"/>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824133"/>
            <a:ext cx="8280920" cy="1555373"/>
          </a:xfrm>
        </p:spPr>
        <p:txBody>
          <a:bodyPr/>
          <a:lstStyle>
            <a:lvl1pPr>
              <a:lnSpc>
                <a:spcPts val="4200"/>
              </a:lnSpc>
              <a:defRPr sz="3300" baseline="0"/>
            </a:lvl1pPr>
          </a:lstStyle>
          <a:p>
            <a:r>
              <a:rPr lang="fi-FI" dirty="0"/>
              <a:t>Itä-Suomen yliopisto –</a:t>
            </a:r>
            <a:br>
              <a:rPr lang="fi-FI" dirty="0"/>
            </a:br>
            <a:r>
              <a:rPr lang="fi-FI" dirty="0"/>
              <a:t>Hyvällä tieteellä on tekijänsä</a:t>
            </a:r>
          </a:p>
        </p:txBody>
      </p:sp>
      <p:sp>
        <p:nvSpPr>
          <p:cNvPr id="81924" name="Rectangle 4"/>
          <p:cNvSpPr>
            <a:spLocks noGrp="1" noChangeArrowheads="1"/>
          </p:cNvSpPr>
          <p:nvPr>
            <p:ph type="subTitle" idx="1" hasCustomPrompt="1"/>
          </p:nvPr>
        </p:nvSpPr>
        <p:spPr>
          <a:xfrm>
            <a:off x="395536" y="491074"/>
            <a:ext cx="6696744"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395536" y="836712"/>
            <a:ext cx="6696744" cy="345638"/>
          </a:xfrm>
        </p:spPr>
        <p:txBody>
          <a:bodyPr/>
          <a:lstStyle>
            <a:lvl1pPr marL="0" indent="0" algn="l">
              <a:buNone/>
              <a:defRPr sz="1400" i="1" baseline="0">
                <a:solidFill>
                  <a:schemeClr val="accent2"/>
                </a:solidFill>
              </a:defRPr>
            </a:lvl1pPr>
          </a:lstStyle>
          <a:p>
            <a:r>
              <a:rPr lang="fi-FI" dirty="0"/>
              <a:t>Etunimi Sukunimi, Titteli</a:t>
            </a:r>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2521641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91074"/>
            <a:ext cx="8352928" cy="27651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1923" name="Rectangle 3"/>
          <p:cNvSpPr>
            <a:spLocks noGrp="1" noChangeArrowheads="1"/>
          </p:cNvSpPr>
          <p:nvPr>
            <p:ph type="ctrTitle" hasCustomPrompt="1"/>
          </p:nvPr>
        </p:nvSpPr>
        <p:spPr>
          <a:xfrm>
            <a:off x="395536" y="3429000"/>
            <a:ext cx="8352928" cy="1555373"/>
          </a:xfrm>
        </p:spPr>
        <p:txBody>
          <a:bodyPr/>
          <a:lstStyle>
            <a:lvl1pPr>
              <a:lnSpc>
                <a:spcPts val="4200"/>
              </a:lnSpc>
              <a:defRPr sz="3300" baseline="0"/>
            </a:lvl1pPr>
          </a:lstStyle>
          <a:p>
            <a:r>
              <a:rPr lang="fi-FI" dirty="0"/>
              <a:t>Hyvällä tieteellä on tekijänsä</a:t>
            </a:r>
          </a:p>
        </p:txBody>
      </p:sp>
      <p:sp>
        <p:nvSpPr>
          <p:cNvPr id="81924" name="Rectangle 4"/>
          <p:cNvSpPr>
            <a:spLocks noGrp="1" noChangeArrowheads="1"/>
          </p:cNvSpPr>
          <p:nvPr>
            <p:ph type="subTitle" idx="1" hasCustomPrompt="1"/>
          </p:nvPr>
        </p:nvSpPr>
        <p:spPr>
          <a:xfrm>
            <a:off x="395536" y="5070783"/>
            <a:ext cx="8352928"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Tekstin paikkamerkki 5"/>
          <p:cNvSpPr>
            <a:spLocks noGrp="1"/>
          </p:cNvSpPr>
          <p:nvPr>
            <p:ph type="body" sz="quarter" idx="10" hasCustomPrompt="1"/>
          </p:nvPr>
        </p:nvSpPr>
        <p:spPr>
          <a:xfrm>
            <a:off x="395536" y="5416421"/>
            <a:ext cx="8352928" cy="345638"/>
          </a:xfrm>
        </p:spPr>
        <p:txBody>
          <a:bodyPr/>
          <a:lstStyle>
            <a:lvl1pPr marL="0" indent="0" algn="l">
              <a:buNone/>
              <a:defRPr sz="1400" i="1">
                <a:solidFill>
                  <a:schemeClr val="accent2"/>
                </a:solidFill>
              </a:defRPr>
            </a:lvl1pPr>
          </a:lstStyle>
          <a:p>
            <a:r>
              <a:rPr lang="fi-FI" dirty="0"/>
              <a:t>Etunimi Sukunimi </a:t>
            </a:r>
          </a:p>
        </p:txBody>
      </p:sp>
    </p:spTree>
    <p:extLst>
      <p:ext uri="{BB962C8B-B14F-4D97-AF65-F5344CB8AC3E}">
        <p14:creationId xmlns:p14="http://schemas.microsoft.com/office/powerpoint/2010/main" val="140861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B92D6697-1666-4726-9A1D-0A6AB38D7B35}" type="datetime1">
              <a:rPr lang="fi-FI" smtClean="0"/>
              <a:pPr>
                <a:defRPr/>
              </a:pPr>
              <a:t>2.1.2026</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ln/>
        </p:spPr>
        <p:txBody>
          <a:bodyPr/>
          <a:lstStyle>
            <a:lvl1pPr>
              <a:defRPr/>
            </a:lvl1pPr>
          </a:lstStyle>
          <a:p>
            <a:pPr>
              <a:defRPr/>
            </a:pPr>
            <a:fld id="{9FE62A0F-6472-4540-B0AC-7E4674396B70}" type="slidenum">
              <a:rPr lang="fi-FI"/>
              <a:pPr>
                <a:defRPr/>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3"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36899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11460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solidFill>
                <a:srgbClr val="FFFFFF"/>
              </a:solidFill>
            </a:endParaRPr>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511222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2A08FCEB-0D14-448D-BA4B-B8F5B0DBD2BD}" type="datetime1">
              <a:rPr lang="fi-FI"/>
              <a:pPr>
                <a:defRPr/>
              </a:pPr>
              <a:t>2.1.2026</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A6AE68D6-3022-4724-B45D-44A0B3B7D63E}" type="slidenum">
              <a:rPr lang="fi-FI"/>
              <a:pPr>
                <a:defRPr/>
              </a:pPr>
              <a:t>‹#›</a:t>
            </a:fld>
            <a:endParaRPr lang="fi-FI"/>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3673700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3559912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835292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010B8347-B752-41CE-8A35-BDA199B7B8AC}"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72C77923-30E1-42EC-B5F2-D8AE8623AFD8}" type="slidenum">
              <a:rPr lang="fi-FI" smtClean="0"/>
              <a:pPr>
                <a:defRPr/>
              </a:pPr>
              <a:t>‹#›</a:t>
            </a:fld>
            <a:endParaRPr lang="fi-FI"/>
          </a:p>
        </p:txBody>
      </p:sp>
    </p:spTree>
    <p:extLst>
      <p:ext uri="{BB962C8B-B14F-4D97-AF65-F5344CB8AC3E}">
        <p14:creationId xmlns:p14="http://schemas.microsoft.com/office/powerpoint/2010/main" val="33215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657226"/>
            <a:ext cx="8352928" cy="1008064"/>
          </a:xfrm>
        </p:spPr>
        <p:txBody>
          <a:bodyPr/>
          <a:lstStyle/>
          <a:p>
            <a:r>
              <a:rPr lang="en-US"/>
              <a:t>Click to edit Master title style</a:t>
            </a:r>
          </a:p>
        </p:txBody>
      </p:sp>
      <p:sp>
        <p:nvSpPr>
          <p:cNvPr id="3" name="Sisällön paikkamerkki 2"/>
          <p:cNvSpPr>
            <a:spLocks noGrp="1"/>
          </p:cNvSpPr>
          <p:nvPr>
            <p:ph idx="1"/>
          </p:nvPr>
        </p:nvSpPr>
        <p:spPr>
          <a:xfrm>
            <a:off x="395536" y="1844676"/>
            <a:ext cx="4896544"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44399280-EEE9-4C73-ACFC-B31BDB30869C}"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695D032-2F8E-473C-B502-A2D57B044F37}" type="slidenum">
              <a:rPr lang="fi-FI" smtClean="0"/>
              <a:pPr>
                <a:defRPr/>
              </a:pPr>
              <a:t>‹#›</a:t>
            </a:fld>
            <a:endParaRPr lang="fi-FI"/>
          </a:p>
        </p:txBody>
      </p:sp>
      <p:sp>
        <p:nvSpPr>
          <p:cNvPr id="9"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285549209"/>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A0D3C758-627B-462A-8AA7-F36243164C94}" type="datetime1">
              <a:rPr lang="fi-FI" smtClean="0"/>
              <a:pPr>
                <a:defRPr/>
              </a:pPr>
              <a:t>2.1.2026</a:t>
            </a:fld>
            <a:endParaRPr lang="fi-FI"/>
          </a:p>
        </p:txBody>
      </p:sp>
      <p:sp>
        <p:nvSpPr>
          <p:cNvPr id="8"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a:t>Kirsi Konttinen</a:t>
            </a:r>
          </a:p>
        </p:txBody>
      </p:sp>
      <p:sp>
        <p:nvSpPr>
          <p:cNvPr id="10"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4A0CC66A-43CB-46D5-8E74-C88993F35FC7}" type="slidenum">
              <a:rPr lang="fi-FI" smtClean="0"/>
              <a:pPr>
                <a:defRPr/>
              </a:pPr>
              <a:t>‹#›</a:t>
            </a:fld>
            <a:endParaRPr lang="fi-FI"/>
          </a:p>
        </p:txBody>
      </p:sp>
    </p:spTree>
    <p:extLst>
      <p:ext uri="{BB962C8B-B14F-4D97-AF65-F5344CB8AC3E}">
        <p14:creationId xmlns:p14="http://schemas.microsoft.com/office/powerpoint/2010/main" val="2677215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19138" y="657226"/>
            <a:ext cx="8029326" cy="1008064"/>
          </a:xfrm>
        </p:spPr>
        <p:txBody>
          <a:bodyPr/>
          <a:lstStyle/>
          <a:p>
            <a:r>
              <a:rPr lang="en-US"/>
              <a:t>Click to edit Master title style</a:t>
            </a:r>
          </a:p>
        </p:txBody>
      </p:sp>
      <p:sp>
        <p:nvSpPr>
          <p:cNvPr id="3" name="Sisällön paikkamerkki 2"/>
          <p:cNvSpPr>
            <a:spLocks noGrp="1"/>
          </p:cNvSpPr>
          <p:nvPr>
            <p:ph idx="1"/>
          </p:nvPr>
        </p:nvSpPr>
        <p:spPr>
          <a:xfrm>
            <a:off x="719138" y="1844676"/>
            <a:ext cx="4572942"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44399280-EEE9-4C73-ACFC-B31BDB30869C}" type="datetime1">
              <a:rPr lang="fi-FI" smtClean="0"/>
              <a:pPr>
                <a:defRPr/>
              </a:pPr>
              <a:t>2.1.2026</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Kirsi Konttinen</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8695D032-2F8E-473C-B502-A2D57B044F37}" type="slidenum">
              <a:rPr lang="fi-FI" smtClean="0"/>
              <a:pPr>
                <a:defRPr/>
              </a:pPr>
              <a:t>‹#›</a:t>
            </a:fld>
            <a:endParaRPr lang="fi-FI"/>
          </a:p>
        </p:txBody>
      </p:sp>
      <p:sp>
        <p:nvSpPr>
          <p:cNvPr id="8" name="Sisällön paikkamerkki 2"/>
          <p:cNvSpPr>
            <a:spLocks noGrp="1"/>
          </p:cNvSpPr>
          <p:nvPr>
            <p:ph idx="13"/>
          </p:nvPr>
        </p:nvSpPr>
        <p:spPr>
          <a:xfrm>
            <a:off x="5436096" y="1873627"/>
            <a:ext cx="3312368" cy="414766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152200014"/>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683568" y="2651314"/>
            <a:ext cx="7992888" cy="1555373"/>
          </a:xfrm>
        </p:spPr>
        <p:txBody>
          <a:bodyPr/>
          <a:lstStyle>
            <a:lvl1pPr>
              <a:lnSpc>
                <a:spcPts val="4200"/>
              </a:lnSpc>
              <a:defRPr sz="3300"/>
            </a:lvl1pPr>
          </a:lstStyle>
          <a:p>
            <a:r>
              <a:rPr lang="fi-FI" dirty="0"/>
              <a:t>Lisää esityksen otsikko napsauttamalla</a:t>
            </a:r>
          </a:p>
        </p:txBody>
      </p:sp>
      <p:sp>
        <p:nvSpPr>
          <p:cNvPr id="81924" name="Rectangle 4"/>
          <p:cNvSpPr>
            <a:spLocks noGrp="1" noChangeArrowheads="1"/>
          </p:cNvSpPr>
          <p:nvPr>
            <p:ph type="subTitle" idx="1" hasCustomPrompt="1"/>
          </p:nvPr>
        </p:nvSpPr>
        <p:spPr>
          <a:xfrm>
            <a:off x="683568" y="4206687"/>
            <a:ext cx="7992888" cy="345638"/>
          </a:xfrm>
        </p:spPr>
        <p:txBody>
          <a:bodyPr rIns="91440"/>
          <a:lstStyle>
            <a:lvl1pPr marL="0" indent="0">
              <a:buFontTx/>
              <a:buNone/>
              <a:defRPr sz="1400" i="0">
                <a:solidFill>
                  <a:schemeClr val="tx1"/>
                </a:solidFill>
              </a:defRPr>
            </a:lvl1pPr>
          </a:lstStyle>
          <a:p>
            <a:r>
              <a:rPr lang="fi-FI" dirty="0"/>
              <a:t>Muokkaa alaotsikon perustyyliä napsauttamalla</a:t>
            </a:r>
          </a:p>
        </p:txBody>
      </p:sp>
      <p:sp>
        <p:nvSpPr>
          <p:cNvPr id="11" name="Tekstiruutu 10"/>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Myriad pro"/>
                <a:cs typeface="Myriad pro"/>
              </a:rPr>
              <a:t>UEF</a:t>
            </a:r>
            <a:r>
              <a:rPr lang="fi-FI" sz="1100" dirty="0">
                <a:solidFill>
                  <a:schemeClr val="bg2">
                    <a:lumMod val="25000"/>
                  </a:schemeClr>
                </a:solidFill>
                <a:latin typeface="Myriad pro"/>
                <a:cs typeface="Myriad pro"/>
              </a:rPr>
              <a:t> // </a:t>
            </a:r>
            <a:r>
              <a:rPr lang="fi-FI" sz="1100" dirty="0" err="1">
                <a:solidFill>
                  <a:schemeClr val="bg2">
                    <a:lumMod val="25000"/>
                  </a:schemeClr>
                </a:solidFill>
                <a:latin typeface="Myriad pro"/>
                <a:cs typeface="Myriad pro"/>
              </a:rPr>
              <a:t>University</a:t>
            </a:r>
            <a:r>
              <a:rPr lang="fi-FI" sz="1100" dirty="0">
                <a:solidFill>
                  <a:schemeClr val="bg2">
                    <a:lumMod val="25000"/>
                  </a:schemeClr>
                </a:solidFill>
                <a:latin typeface="Myriad pro"/>
                <a:cs typeface="Myriad pro"/>
              </a:rPr>
              <a:t> of Eastern Finland</a:t>
            </a:r>
          </a:p>
        </p:txBody>
      </p:sp>
      <p:sp>
        <p:nvSpPr>
          <p:cNvPr id="9" name="Suorakulmio 8"/>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5148064" y="6194107"/>
            <a:ext cx="3600400" cy="345638"/>
          </a:xfrm>
        </p:spPr>
        <p:txBody>
          <a:bodyPr/>
          <a:lstStyle>
            <a:lvl1pPr marL="0" indent="0" algn="r">
              <a:buNone/>
              <a:defRPr sz="1200" i="1">
                <a:solidFill>
                  <a:schemeClr val="accent2"/>
                </a:solidFill>
              </a:defRPr>
            </a:lvl1pPr>
          </a:lstStyle>
          <a:p>
            <a:r>
              <a:rPr lang="fi-FI" dirty="0"/>
              <a:t>Etunimi Sukunimi </a:t>
            </a:r>
          </a:p>
        </p:txBody>
      </p:sp>
      <p:pic>
        <p:nvPicPr>
          <p:cNvPr id="18" name="Kuva 17" descr="UEF_tunnus_harmaa_tausta.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371041374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719138" y="1844675"/>
            <a:ext cx="3919537"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791075" y="1844675"/>
            <a:ext cx="3921125"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44AAC7-BF61-4E76-A37F-8A0216C69E00}"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B596B0D8-698E-49DB-9960-4FEB784D418A}" type="slidenum">
              <a:rPr lang="fi-FI"/>
              <a:pPr>
                <a:defRPr/>
              </a:pPr>
              <a:t>‹#›</a:t>
            </a:fld>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2026377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824133"/>
            <a:ext cx="8280920" cy="1555373"/>
          </a:xfrm>
        </p:spPr>
        <p:txBody>
          <a:bodyPr/>
          <a:lstStyle>
            <a:lvl1pPr>
              <a:lnSpc>
                <a:spcPts val="4200"/>
              </a:lnSpc>
              <a:defRPr sz="3300" baseline="0"/>
            </a:lvl1pPr>
          </a:lstStyle>
          <a:p>
            <a:r>
              <a:rPr lang="fi-FI" dirty="0"/>
              <a:t>Itä-Suomen yliopisto –</a:t>
            </a:r>
            <a:br>
              <a:rPr lang="fi-FI" dirty="0"/>
            </a:br>
            <a:r>
              <a:rPr lang="fi-FI" dirty="0"/>
              <a:t>Hyvällä tieteellä on tekijänsä</a:t>
            </a:r>
          </a:p>
        </p:txBody>
      </p:sp>
      <p:sp>
        <p:nvSpPr>
          <p:cNvPr id="81924" name="Rectangle 4"/>
          <p:cNvSpPr>
            <a:spLocks noGrp="1" noChangeArrowheads="1"/>
          </p:cNvSpPr>
          <p:nvPr>
            <p:ph type="subTitle" idx="1" hasCustomPrompt="1"/>
          </p:nvPr>
        </p:nvSpPr>
        <p:spPr>
          <a:xfrm>
            <a:off x="395536" y="491074"/>
            <a:ext cx="6696744"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6" name="Tekstin paikkamerkki 5"/>
          <p:cNvSpPr>
            <a:spLocks noGrp="1"/>
          </p:cNvSpPr>
          <p:nvPr>
            <p:ph type="body" sz="quarter" idx="10" hasCustomPrompt="1"/>
          </p:nvPr>
        </p:nvSpPr>
        <p:spPr>
          <a:xfrm>
            <a:off x="395536" y="836712"/>
            <a:ext cx="6696744" cy="345638"/>
          </a:xfrm>
        </p:spPr>
        <p:txBody>
          <a:bodyPr/>
          <a:lstStyle>
            <a:lvl1pPr marL="0" indent="0" algn="l">
              <a:buNone/>
              <a:defRPr sz="1400" i="1" baseline="0">
                <a:solidFill>
                  <a:schemeClr val="accent2"/>
                </a:solidFill>
              </a:defRPr>
            </a:lvl1pPr>
          </a:lstStyle>
          <a:p>
            <a:r>
              <a:rPr lang="fi-FI" dirty="0"/>
              <a:t>Etunimi Sukunimi, Titteli</a:t>
            </a:r>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150208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91074"/>
            <a:ext cx="8352928" cy="27651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1923" name="Rectangle 3"/>
          <p:cNvSpPr>
            <a:spLocks noGrp="1" noChangeArrowheads="1"/>
          </p:cNvSpPr>
          <p:nvPr>
            <p:ph type="ctrTitle" hasCustomPrompt="1"/>
          </p:nvPr>
        </p:nvSpPr>
        <p:spPr>
          <a:xfrm>
            <a:off x="395536" y="3429000"/>
            <a:ext cx="8352928" cy="1555373"/>
          </a:xfrm>
        </p:spPr>
        <p:txBody>
          <a:bodyPr/>
          <a:lstStyle>
            <a:lvl1pPr>
              <a:lnSpc>
                <a:spcPts val="4200"/>
              </a:lnSpc>
              <a:defRPr sz="3300" baseline="0"/>
            </a:lvl1pPr>
          </a:lstStyle>
          <a:p>
            <a:r>
              <a:rPr lang="fi-FI" dirty="0"/>
              <a:t>Hyvällä tieteellä on tekijänsä</a:t>
            </a:r>
          </a:p>
        </p:txBody>
      </p:sp>
      <p:sp>
        <p:nvSpPr>
          <p:cNvPr id="81924" name="Rectangle 4"/>
          <p:cNvSpPr>
            <a:spLocks noGrp="1" noChangeArrowheads="1"/>
          </p:cNvSpPr>
          <p:nvPr>
            <p:ph type="subTitle" idx="1" hasCustomPrompt="1"/>
          </p:nvPr>
        </p:nvSpPr>
        <p:spPr>
          <a:xfrm>
            <a:off x="395536" y="5070783"/>
            <a:ext cx="8352928" cy="345638"/>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Tekstin paikkamerkki 5"/>
          <p:cNvSpPr>
            <a:spLocks noGrp="1"/>
          </p:cNvSpPr>
          <p:nvPr>
            <p:ph type="body" sz="quarter" idx="10" hasCustomPrompt="1"/>
          </p:nvPr>
        </p:nvSpPr>
        <p:spPr>
          <a:xfrm>
            <a:off x="395536" y="5416421"/>
            <a:ext cx="8352928" cy="345638"/>
          </a:xfrm>
        </p:spPr>
        <p:txBody>
          <a:bodyPr/>
          <a:lstStyle>
            <a:lvl1pPr marL="0" indent="0" algn="l">
              <a:buNone/>
              <a:defRPr sz="1400" i="1">
                <a:solidFill>
                  <a:schemeClr val="accent2"/>
                </a:solidFill>
              </a:defRPr>
            </a:lvl1pPr>
          </a:lstStyle>
          <a:p>
            <a:r>
              <a:rPr lang="fi-FI" dirty="0"/>
              <a:t>Etunimi Sukunimi </a:t>
            </a:r>
          </a:p>
        </p:txBody>
      </p:sp>
    </p:spTree>
    <p:extLst>
      <p:ext uri="{BB962C8B-B14F-4D97-AF65-F5344CB8AC3E}">
        <p14:creationId xmlns:p14="http://schemas.microsoft.com/office/powerpoint/2010/main" val="922811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3"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Suorakulmio 8"/>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62137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11"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2463643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solidFill>
                <a:srgbClr val="FFFFFF"/>
              </a:solidFill>
            </a:endParaRPr>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8" name="Suorakulmio 7"/>
          <p:cNvSpPr/>
          <p:nvPr userDrawn="1"/>
        </p:nvSpPr>
        <p:spPr>
          <a:xfrm>
            <a:off x="395536" y="6739949"/>
            <a:ext cx="8352928" cy="145435"/>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0"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2.1.2026</a:t>
            </a:fld>
            <a:endParaRPr lang="fi-FI" dirty="0"/>
          </a:p>
        </p:txBody>
      </p:sp>
      <p:sp>
        <p:nvSpPr>
          <p:cNvPr id="12"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250459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älilehti vihreä">
    <p:spTree>
      <p:nvGrpSpPr>
        <p:cNvPr id="1" name=""/>
        <p:cNvGrpSpPr/>
        <p:nvPr/>
      </p:nvGrpSpPr>
      <p:grpSpPr>
        <a:xfrm>
          <a:off x="0" y="0"/>
          <a:ext cx="0" cy="0"/>
          <a:chOff x="0" y="0"/>
          <a:chExt cx="0" cy="0"/>
        </a:xfrm>
      </p:grpSpPr>
      <p:sp>
        <p:nvSpPr>
          <p:cNvPr id="7" name="Suorakulmio 6"/>
          <p:cNvSpPr/>
          <p:nvPr userDrawn="1"/>
        </p:nvSpPr>
        <p:spPr>
          <a:xfrm>
            <a:off x="395536" y="491074"/>
            <a:ext cx="8352928" cy="5616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2" name="Otsikko 1"/>
          <p:cNvSpPr>
            <a:spLocks noGrp="1"/>
          </p:cNvSpPr>
          <p:nvPr>
            <p:ph type="title"/>
          </p:nvPr>
        </p:nvSpPr>
        <p:spPr>
          <a:xfrm>
            <a:off x="755576" y="2564904"/>
            <a:ext cx="7632848" cy="777686"/>
          </a:xfrm>
        </p:spPr>
        <p:txBody>
          <a:bodyPr/>
          <a:lstStyle>
            <a:lvl1pPr>
              <a:defRPr>
                <a:solidFill>
                  <a:schemeClr val="accent3"/>
                </a:solidFill>
              </a:defRPr>
            </a:lvl1pPr>
          </a:lstStyle>
          <a:p>
            <a:r>
              <a:rPr lang="en-US"/>
              <a:t>Click to edit Master title style</a:t>
            </a:r>
            <a:endParaRPr lang="en-US" dirty="0"/>
          </a:p>
        </p:txBody>
      </p:sp>
      <p:sp>
        <p:nvSpPr>
          <p:cNvPr id="4" name="Rectangle 4"/>
          <p:cNvSpPr>
            <a:spLocks noGrp="1" noChangeArrowheads="1"/>
          </p:cNvSpPr>
          <p:nvPr>
            <p:ph type="dt" sz="half" idx="10"/>
          </p:nvPr>
        </p:nvSpPr>
        <p:spPr>
          <a:xfrm>
            <a:off x="7488238" y="6272344"/>
            <a:ext cx="874712" cy="250825"/>
          </a:xfrm>
          <a:prstGeom prst="rect">
            <a:avLst/>
          </a:prstGeom>
          <a:ln/>
        </p:spPr>
        <p:txBody>
          <a:bodyPr/>
          <a:lstStyle>
            <a:lvl1pPr>
              <a:defRPr/>
            </a:lvl1pPr>
          </a:lstStyle>
          <a:p>
            <a:pPr>
              <a:defRPr/>
            </a:pPr>
            <a:fld id="{2A08FCEB-0D14-448D-BA4B-B8F5B0DBD2BD}" type="datetime1">
              <a:rPr lang="fi-FI"/>
              <a:pPr>
                <a:defRPr/>
              </a:pPr>
              <a:t>2.1.2026</a:t>
            </a:fld>
            <a:endParaRPr lang="fi-FI"/>
          </a:p>
        </p:txBody>
      </p:sp>
      <p:sp>
        <p:nvSpPr>
          <p:cNvPr id="5" name="Rectangle 5"/>
          <p:cNvSpPr>
            <a:spLocks noGrp="1" noChangeArrowheads="1"/>
          </p:cNvSpPr>
          <p:nvPr>
            <p:ph type="ftr" sz="quarter" idx="11"/>
          </p:nvPr>
        </p:nvSpPr>
        <p:spPr>
          <a:xfrm>
            <a:off x="3052765" y="6272344"/>
            <a:ext cx="4435475" cy="250825"/>
          </a:xfrm>
          <a:prstGeom prst="rect">
            <a:avLst/>
          </a:prstGeom>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xfrm>
            <a:off x="8351838" y="6257521"/>
            <a:ext cx="360362" cy="250825"/>
          </a:xfrm>
          <a:prstGeom prst="rect">
            <a:avLst/>
          </a:prstGeom>
          <a:ln/>
        </p:spPr>
        <p:txBody>
          <a:bodyPr/>
          <a:lstStyle>
            <a:lvl1pPr>
              <a:defRPr/>
            </a:lvl1pPr>
          </a:lstStyle>
          <a:p>
            <a:pPr>
              <a:defRPr/>
            </a:pPr>
            <a:fld id="{A6AE68D6-3022-4724-B45D-44A0B3B7D63E}" type="slidenum">
              <a:rPr lang="fi-FI"/>
              <a:pPr>
                <a:defRPr/>
              </a:pPr>
              <a:t>‹#›</a:t>
            </a:fld>
            <a:endParaRPr lang="fi-FI"/>
          </a:p>
        </p:txBody>
      </p:sp>
      <p:sp>
        <p:nvSpPr>
          <p:cNvPr id="8" name="Suorakulmio 7"/>
          <p:cNvSpPr/>
          <p:nvPr userDrawn="1"/>
        </p:nvSpPr>
        <p:spPr>
          <a:xfrm>
            <a:off x="395536" y="6739949"/>
            <a:ext cx="8352928" cy="145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Sisällön paikkamerkki 2"/>
          <p:cNvSpPr>
            <a:spLocks noGrp="1"/>
          </p:cNvSpPr>
          <p:nvPr>
            <p:ph idx="1"/>
          </p:nvPr>
        </p:nvSpPr>
        <p:spPr>
          <a:xfrm>
            <a:off x="755576" y="3342590"/>
            <a:ext cx="7632848" cy="432048"/>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376350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13" name="Suorakulmio 12"/>
          <p:cNvSpPr/>
          <p:nvPr userDrawn="1"/>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274745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C3A8C5D-C795-4D3D-8605-EA2DA9A06F7C}" type="datetime1">
              <a:rPr lang="fi-FI" smtClean="0"/>
              <a:pPr>
                <a:defRPr/>
              </a:pPr>
              <a:t>2.1.2026</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9" name="Rectangle 6"/>
          <p:cNvSpPr>
            <a:spLocks noGrp="1" noChangeArrowheads="1"/>
          </p:cNvSpPr>
          <p:nvPr>
            <p:ph type="sldNum" sz="quarter" idx="12"/>
          </p:nvPr>
        </p:nvSpPr>
        <p:spPr>
          <a:ln/>
        </p:spPr>
        <p:txBody>
          <a:bodyPr/>
          <a:lstStyle>
            <a:lvl1pPr>
              <a:defRPr/>
            </a:lvl1pPr>
          </a:lstStyle>
          <a:p>
            <a:pPr>
              <a:defRPr/>
            </a:pPr>
            <a:fld id="{21D8AEB1-10FF-46E2-BBD0-079DB9E445FF}"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D295828-636A-4E33-BFA5-0BD37836E159}" type="datetime1">
              <a:rPr lang="fi-FI" smtClean="0"/>
              <a:pPr>
                <a:defRPr/>
              </a:pPr>
              <a:t>2.1.2026</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5" name="Rectangle 6"/>
          <p:cNvSpPr>
            <a:spLocks noGrp="1" noChangeArrowheads="1"/>
          </p:cNvSpPr>
          <p:nvPr>
            <p:ph type="sldNum" sz="quarter" idx="12"/>
          </p:nvPr>
        </p:nvSpPr>
        <p:spPr>
          <a:ln/>
        </p:spPr>
        <p:txBody>
          <a:bodyPr/>
          <a:lstStyle>
            <a:lvl1pPr>
              <a:defRPr/>
            </a:lvl1pPr>
          </a:lstStyle>
          <a:p>
            <a:pPr>
              <a:defRPr/>
            </a:pPr>
            <a:fld id="{D3849C67-A53A-4A3D-93A5-9D79179F8D46}"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0D3C758-627B-462A-8AA7-F36243164C94}" type="datetime1">
              <a:rPr lang="fi-FI" smtClean="0"/>
              <a:pPr>
                <a:defRPr/>
              </a:pPr>
              <a:t>2.1.2026</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4" name="Rectangle 6"/>
          <p:cNvSpPr>
            <a:spLocks noGrp="1" noChangeArrowheads="1"/>
          </p:cNvSpPr>
          <p:nvPr>
            <p:ph type="sldNum" sz="quarter" idx="12"/>
          </p:nvPr>
        </p:nvSpPr>
        <p:spPr>
          <a:ln/>
        </p:spPr>
        <p:txBody>
          <a:bodyPr/>
          <a:lstStyle>
            <a:lvl1pPr>
              <a:defRPr/>
            </a:lvl1pPr>
          </a:lstStyle>
          <a:p>
            <a:pPr>
              <a:defRPr/>
            </a:pPr>
            <a:fld id="{4A0CC66A-43CB-46D5-8E74-C88993F35FC7}"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E4FA6AC-35E8-42D5-A66A-EBEB3136C23C}"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22DDFC26-AFC1-4E0C-BB33-03A4D4B45F1B}"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3D33969-A6AF-4020-BAE5-94FAAF1D9AC8}" type="datetime1">
              <a:rPr lang="fi-FI" smtClean="0"/>
              <a:pPr>
                <a:defRPr/>
              </a:pPr>
              <a:t>2.1.2026</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Kirsi Konttinen</a:t>
            </a:r>
          </a:p>
        </p:txBody>
      </p:sp>
      <p:sp>
        <p:nvSpPr>
          <p:cNvPr id="7" name="Rectangle 6"/>
          <p:cNvSpPr>
            <a:spLocks noGrp="1" noChangeArrowheads="1"/>
          </p:cNvSpPr>
          <p:nvPr>
            <p:ph type="sldNum" sz="quarter" idx="12"/>
          </p:nvPr>
        </p:nvSpPr>
        <p:spPr>
          <a:ln/>
        </p:spPr>
        <p:txBody>
          <a:bodyPr/>
          <a:lstStyle>
            <a:lvl1pPr>
              <a:defRPr/>
            </a:lvl1pPr>
          </a:lstStyle>
          <a:p>
            <a:pPr>
              <a:defRPr/>
            </a:pPr>
            <a:fld id="{70E83F11-5715-4C3C-B3A7-47EF1C6AFC38}"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9.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title style</a:t>
            </a:r>
          </a:p>
        </p:txBody>
      </p:sp>
      <p:sp>
        <p:nvSpPr>
          <p:cNvPr id="14339"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90116"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fld id="{44399280-EEE9-4C73-ACFC-B31BDB30869C}" type="datetime1">
              <a:rPr lang="fi-FI" smtClean="0"/>
              <a:pPr>
                <a:defRPr/>
              </a:pPr>
              <a:t>2.1.2026</a:t>
            </a:fld>
            <a:endParaRPr lang="fi-FI"/>
          </a:p>
        </p:txBody>
      </p:sp>
      <p:sp>
        <p:nvSpPr>
          <p:cNvPr id="90117"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r>
              <a:rPr lang="fi-FI"/>
              <a:t>Kirsi Konttinen</a:t>
            </a:r>
          </a:p>
        </p:txBody>
      </p:sp>
      <p:sp>
        <p:nvSpPr>
          <p:cNvPr id="90118"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cs typeface="+mn-cs"/>
              </a:defRPr>
            </a:lvl1pPr>
          </a:lstStyle>
          <a:p>
            <a:pPr>
              <a:defRPr/>
            </a:pPr>
            <a:fld id="{8695D032-2F8E-473C-B502-A2D57B044F37}" type="slidenum">
              <a:rPr lang="fi-FI"/>
              <a:pPr>
                <a:defRPr/>
              </a:pPr>
              <a:t>‹#›</a:t>
            </a:fld>
            <a:endParaRPr lang="fi-FI"/>
          </a:p>
        </p:txBody>
      </p:sp>
      <p:sp>
        <p:nvSpPr>
          <p:cNvPr id="90119"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90121"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14345"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hf sldNum="0"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2563" algn="l" rtl="0" eaLnBrk="0" fontAlgn="base" hangingPunct="0">
        <a:spcBef>
          <a:spcPct val="0"/>
        </a:spcBef>
        <a:spcAft>
          <a:spcPct val="30000"/>
        </a:spcAft>
        <a:buChar char="»"/>
        <a:defRPr sz="1400">
          <a:solidFill>
            <a:schemeClr val="tx1"/>
          </a:solidFill>
          <a:latin typeface="+mn-lt"/>
        </a:defRPr>
      </a:lvl5pPr>
      <a:lvl6pPr marL="2163763" indent="-182563" algn="l" rtl="0" fontAlgn="base">
        <a:spcBef>
          <a:spcPct val="0"/>
        </a:spcBef>
        <a:spcAft>
          <a:spcPct val="30000"/>
        </a:spcAft>
        <a:buChar char="»"/>
        <a:defRPr sz="1400">
          <a:solidFill>
            <a:schemeClr val="tx1"/>
          </a:solidFill>
          <a:latin typeface="+mn-lt"/>
        </a:defRPr>
      </a:lvl6pPr>
      <a:lvl7pPr marL="2620963" indent="-182563" algn="l" rtl="0" fontAlgn="base">
        <a:spcBef>
          <a:spcPct val="0"/>
        </a:spcBef>
        <a:spcAft>
          <a:spcPct val="30000"/>
        </a:spcAft>
        <a:buChar char="»"/>
        <a:defRPr sz="1400">
          <a:solidFill>
            <a:schemeClr val="tx1"/>
          </a:solidFill>
          <a:latin typeface="+mn-lt"/>
        </a:defRPr>
      </a:lvl7pPr>
      <a:lvl8pPr marL="3078163" indent="-182563" algn="l" rtl="0" fontAlgn="base">
        <a:spcBef>
          <a:spcPct val="0"/>
        </a:spcBef>
        <a:spcAft>
          <a:spcPct val="30000"/>
        </a:spcAft>
        <a:buChar char="»"/>
        <a:defRPr sz="1400">
          <a:solidFill>
            <a:schemeClr val="tx1"/>
          </a:solidFill>
          <a:latin typeface="+mn-lt"/>
        </a:defRPr>
      </a:lvl8pPr>
      <a:lvl9pPr marL="3535363" indent="-18256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4145230776"/>
      </p:ext>
    </p:extLst>
  </p:cSld>
  <p:clrMap bg1="lt1" tx1="dk1" bg2="lt2" tx2="dk2" accent1="accent1" accent2="accent2" accent3="accent3" accent4="accent4" accent5="accent5" accent6="accent6" hlink="hlink" folHlink="folHlink"/>
  <p:sldLayoutIdLst>
    <p:sldLayoutId id="2147483723" r:id="rId1"/>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title style</a:t>
            </a:r>
          </a:p>
        </p:txBody>
      </p:sp>
      <p:sp>
        <p:nvSpPr>
          <p:cNvPr id="26627"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fld id="{63CB3332-F870-4662-911B-6BEF25643445}" type="datetime1">
              <a:rPr lang="fi-FI" smtClean="0"/>
              <a:pPr>
                <a:defRPr/>
              </a:pPr>
              <a:t>2.1.2026</a:t>
            </a:fld>
            <a:endParaRPr lang="fi-FI"/>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cs typeface="+mn-cs"/>
              </a:defRPr>
            </a:lvl1pPr>
          </a:lstStyle>
          <a:p>
            <a:pPr>
              <a:defRPr/>
            </a:pPr>
            <a:r>
              <a:rPr lang="fi-FI"/>
              <a:t>Kirsi Konttinen</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cs typeface="+mn-cs"/>
              </a:defRPr>
            </a:lvl1pPr>
          </a:lstStyle>
          <a:p>
            <a:pPr>
              <a:defRPr/>
            </a:pPr>
            <a:fld id="{A5A87CCF-37F6-4049-A5A4-67A5451E148A}" type="slidenum">
              <a:rPr lang="fi-FI"/>
              <a:pPr>
                <a:defRPr/>
              </a:pPr>
              <a:t>‹#›</a:t>
            </a:fld>
            <a:endParaRPr lang="fi-FI"/>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a:defRPr/>
            </a:pPr>
            <a:endParaRPr lang="en-US">
              <a:cs typeface="+mn-cs"/>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a:defRPr/>
            </a:pPr>
            <a:endParaRPr lang="en-US">
              <a:cs typeface="+mn-cs"/>
            </a:endParaRPr>
          </a:p>
        </p:txBody>
      </p:sp>
      <p:pic>
        <p:nvPicPr>
          <p:cNvPr id="26633" name="Kuva 9" descr="UEF_eng_vaaka_1_black.jpg"/>
          <p:cNvPicPr>
            <a:picLocks noChangeAspect="1"/>
          </p:cNvPicPr>
          <p:nvPr/>
        </p:nvPicPr>
        <p:blipFill>
          <a:blip r:embed="rId1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hf sldNum="0"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4F6978F0-313F-4594-8B20-4E36F776FDCD}" type="datetime1">
              <a:rPr lang="fi-FI" smtClean="0"/>
              <a:pPr>
                <a:defRPr/>
              </a:pPr>
              <a:t>2.1.2026</a:t>
            </a:fld>
            <a:endParaRPr lang="fi-FI"/>
          </a:p>
        </p:txBody>
      </p:sp>
      <p:sp>
        <p:nvSpPr>
          <p:cNvPr id="10"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a:t>Kirsi Konttinen</a:t>
            </a:r>
          </a:p>
        </p:txBody>
      </p:sp>
      <p:sp>
        <p:nvSpPr>
          <p:cNvPr id="12"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99A7828-9FDD-48A4-8FAB-E1F63A12A0F1}" type="slidenum">
              <a:rPr lang="fi-FI" smtClean="0"/>
              <a:pPr>
                <a:defRPr/>
              </a:pPr>
              <a:t>‹#›</a:t>
            </a:fld>
            <a:endParaRPr lang="fi-FI"/>
          </a:p>
        </p:txBody>
      </p:sp>
    </p:spTree>
    <p:extLst>
      <p:ext uri="{BB962C8B-B14F-4D97-AF65-F5344CB8AC3E}">
        <p14:creationId xmlns:p14="http://schemas.microsoft.com/office/powerpoint/2010/main" val="7453768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2.1.2026</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5"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555860196"/>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824133"/>
            <a:ext cx="7993062" cy="69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683568" y="3515409"/>
            <a:ext cx="7993062" cy="604867"/>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p:txBody>
      </p:sp>
      <p:sp>
        <p:nvSpPr>
          <p:cNvPr id="16" name="Tekstiruutu 15"/>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2.1.2026</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7"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8362918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1" fontAlgn="base" hangingPunct="1">
        <a:spcBef>
          <a:spcPct val="0"/>
        </a:spcBef>
        <a:spcAft>
          <a:spcPct val="30000"/>
        </a:spcAft>
        <a:buClr>
          <a:schemeClr val="accent2"/>
        </a:buClr>
        <a:buNone/>
        <a:defRPr>
          <a:solidFill>
            <a:srgbClr val="353535"/>
          </a:solidFill>
          <a:latin typeface="+mn-lt"/>
        </a:defRPr>
      </a:lvl2pPr>
      <a:lvl3pPr marL="806450" indent="0" algn="l" rtl="0" eaLnBrk="1" fontAlgn="base" hangingPunct="1">
        <a:spcBef>
          <a:spcPct val="0"/>
        </a:spcBef>
        <a:spcAft>
          <a:spcPct val="30000"/>
        </a:spcAft>
        <a:buClr>
          <a:schemeClr val="accent2"/>
        </a:buClr>
        <a:buNone/>
        <a:defRPr sz="1600">
          <a:solidFill>
            <a:srgbClr val="353535"/>
          </a:solidFill>
          <a:latin typeface="+mn-lt"/>
        </a:defRPr>
      </a:lvl3pPr>
      <a:lvl4pPr marL="1163638" indent="0" algn="l" rtl="0" eaLnBrk="1" fontAlgn="base" hangingPunct="1">
        <a:spcBef>
          <a:spcPct val="0"/>
        </a:spcBef>
        <a:spcAft>
          <a:spcPct val="30000"/>
        </a:spcAft>
        <a:buClr>
          <a:schemeClr val="accent2"/>
        </a:buClr>
        <a:buNone/>
        <a:defRPr sz="1400">
          <a:solidFill>
            <a:srgbClr val="353535"/>
          </a:solidFill>
          <a:latin typeface="+mn-lt"/>
        </a:defRPr>
      </a:lvl4pPr>
      <a:lvl5pPr marL="1517650" indent="0" algn="l" rtl="0" eaLnBrk="1" fontAlgn="base" hangingPunct="1">
        <a:spcBef>
          <a:spcPct val="0"/>
        </a:spcBef>
        <a:spcAft>
          <a:spcPct val="30000"/>
        </a:spcAft>
        <a:buClr>
          <a:schemeClr val="accent2"/>
        </a:buClr>
        <a:buNone/>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Tree>
    <p:extLst>
      <p:ext uri="{BB962C8B-B14F-4D97-AF65-F5344CB8AC3E}">
        <p14:creationId xmlns:p14="http://schemas.microsoft.com/office/powerpoint/2010/main" val="3932739826"/>
      </p:ext>
    </p:extLst>
  </p:cSld>
  <p:clrMap bg1="lt1" tx1="dk1" bg2="lt2" tx2="dk2" accent1="accent1" accent2="accent2" accent3="accent3" accent4="accent4" accent5="accent5" accent6="accent6" hlink="hlink" folHlink="folHlink"/>
  <p:sldLayoutIdLst>
    <p:sldLayoutId id="2147483706" r:id="rId1"/>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9"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44399280-EEE9-4C73-ACFC-B31BDB30869C}" type="datetime1">
              <a:rPr lang="fi-FI" smtClean="0"/>
              <a:pPr>
                <a:defRPr/>
              </a:pPr>
              <a:t>2.1.2026</a:t>
            </a:fld>
            <a:endParaRPr lang="fi-FI"/>
          </a:p>
        </p:txBody>
      </p:sp>
      <p:sp>
        <p:nvSpPr>
          <p:cNvPr id="10"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a:t>Kirsi Konttinen</a:t>
            </a:r>
          </a:p>
        </p:txBody>
      </p:sp>
      <p:sp>
        <p:nvSpPr>
          <p:cNvPr id="12"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8695D032-2F8E-473C-B502-A2D57B044F37}" type="slidenum">
              <a:rPr lang="fi-FI" smtClean="0"/>
              <a:pPr>
                <a:defRPr/>
              </a:pPr>
              <a:t>‹#›</a:t>
            </a:fld>
            <a:endParaRPr lang="fi-FI"/>
          </a:p>
        </p:txBody>
      </p:sp>
    </p:spTree>
    <p:extLst>
      <p:ext uri="{BB962C8B-B14F-4D97-AF65-F5344CB8AC3E}">
        <p14:creationId xmlns:p14="http://schemas.microsoft.com/office/powerpoint/2010/main" val="363464167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24" r:id="rId6"/>
  </p:sldLayoutIdLst>
  <p:hf sldNum="0"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657226"/>
            <a:ext cx="8316664"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844676"/>
            <a:ext cx="8316664"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p:nvSpPr>
        <p:spPr>
          <a:xfrm>
            <a:off x="395536" y="6739949"/>
            <a:ext cx="8352928"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2.1.2026</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5"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454" y="481824"/>
            <a:ext cx="1433153" cy="1628062"/>
          </a:xfrm>
          <a:prstGeom prst="rect">
            <a:avLst/>
          </a:prstGeom>
        </p:spPr>
      </p:pic>
    </p:spTree>
    <p:extLst>
      <p:ext uri="{BB962C8B-B14F-4D97-AF65-F5344CB8AC3E}">
        <p14:creationId xmlns:p14="http://schemas.microsoft.com/office/powerpoint/2010/main" val="2872163866"/>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1" fontAlgn="base" hangingPunct="1">
        <a:spcBef>
          <a:spcPct val="0"/>
        </a:spcBef>
        <a:spcAft>
          <a:spcPct val="30000"/>
        </a:spcAft>
        <a:buClr>
          <a:schemeClr val="accent2"/>
        </a:buClr>
        <a:buChar char="–"/>
        <a:defRPr>
          <a:solidFill>
            <a:srgbClr val="353535"/>
          </a:solidFill>
          <a:latin typeface="+mn-lt"/>
        </a:defRPr>
      </a:lvl2pPr>
      <a:lvl3pPr marL="984250" indent="-177800" algn="l" rtl="0" eaLnBrk="1" fontAlgn="base" hangingPunct="1">
        <a:spcBef>
          <a:spcPct val="0"/>
        </a:spcBef>
        <a:spcAft>
          <a:spcPct val="30000"/>
        </a:spcAft>
        <a:buClr>
          <a:schemeClr val="accent2"/>
        </a:buClr>
        <a:buChar char="•"/>
        <a:defRPr sz="1600">
          <a:solidFill>
            <a:srgbClr val="353535"/>
          </a:solidFill>
          <a:latin typeface="+mn-lt"/>
        </a:defRPr>
      </a:lvl3pPr>
      <a:lvl4pPr marL="1338263" indent="-174625" algn="l" rtl="0" eaLnBrk="1" fontAlgn="base" hangingPunct="1">
        <a:spcBef>
          <a:spcPct val="0"/>
        </a:spcBef>
        <a:spcAft>
          <a:spcPct val="30000"/>
        </a:spcAft>
        <a:buClr>
          <a:schemeClr val="accent2"/>
        </a:buClr>
        <a:buChar char="–"/>
        <a:defRPr sz="1400">
          <a:solidFill>
            <a:srgbClr val="353535"/>
          </a:solidFill>
          <a:latin typeface="+mn-lt"/>
        </a:defRPr>
      </a:lvl4pPr>
      <a:lvl5pPr marL="1706563" indent="-188913" algn="l" rtl="0" eaLnBrk="1" fontAlgn="base" hangingPunct="1">
        <a:spcBef>
          <a:spcPct val="0"/>
        </a:spcBef>
        <a:spcAft>
          <a:spcPct val="30000"/>
        </a:spcAft>
        <a:buClr>
          <a:schemeClr val="accent2"/>
        </a:buClr>
        <a:buChar char="»"/>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824133"/>
            <a:ext cx="7993062" cy="69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683568" y="3515409"/>
            <a:ext cx="7993062" cy="604867"/>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p:txBody>
      </p:sp>
      <p:sp>
        <p:nvSpPr>
          <p:cNvPr id="16" name="Tekstiruutu 15"/>
          <p:cNvSpPr txBox="1"/>
          <p:nvPr/>
        </p:nvSpPr>
        <p:spPr>
          <a:xfrm>
            <a:off x="323528" y="6225814"/>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3" name="Rectangle 4"/>
          <p:cNvSpPr>
            <a:spLocks noGrp="1" noChangeArrowheads="1"/>
          </p:cNvSpPr>
          <p:nvPr>
            <p:ph type="dt" sz="half" idx="2"/>
          </p:nvPr>
        </p:nvSpPr>
        <p:spPr bwMode="auto">
          <a:xfrm>
            <a:off x="7488238" y="6272344"/>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2.1.2026</a:t>
            </a:fld>
            <a:endParaRPr lang="fi-FI" dirty="0"/>
          </a:p>
        </p:txBody>
      </p:sp>
      <p:sp>
        <p:nvSpPr>
          <p:cNvPr id="14" name="Rectangle 5"/>
          <p:cNvSpPr>
            <a:spLocks noGrp="1" noChangeArrowheads="1"/>
          </p:cNvSpPr>
          <p:nvPr>
            <p:ph type="ftr" sz="quarter" idx="3"/>
          </p:nvPr>
        </p:nvSpPr>
        <p:spPr bwMode="auto">
          <a:xfrm>
            <a:off x="3052765" y="6272344"/>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7" name="Rectangle 6"/>
          <p:cNvSpPr>
            <a:spLocks noGrp="1" noChangeArrowheads="1"/>
          </p:cNvSpPr>
          <p:nvPr>
            <p:ph type="sldNum" sz="quarter" idx="4"/>
          </p:nvPr>
        </p:nvSpPr>
        <p:spPr bwMode="auto">
          <a:xfrm>
            <a:off x="8351838" y="6257521"/>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9049585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p:txStyles>
    <p:title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1" fontAlgn="base" hangingPunct="1">
        <a:spcBef>
          <a:spcPct val="0"/>
        </a:spcBef>
        <a:spcAft>
          <a:spcPct val="30000"/>
        </a:spcAft>
        <a:buClr>
          <a:schemeClr val="accent2"/>
        </a:buClr>
        <a:buNone/>
        <a:defRPr>
          <a:solidFill>
            <a:srgbClr val="353535"/>
          </a:solidFill>
          <a:latin typeface="+mn-lt"/>
        </a:defRPr>
      </a:lvl2pPr>
      <a:lvl3pPr marL="806450" indent="0" algn="l" rtl="0" eaLnBrk="1" fontAlgn="base" hangingPunct="1">
        <a:spcBef>
          <a:spcPct val="0"/>
        </a:spcBef>
        <a:spcAft>
          <a:spcPct val="30000"/>
        </a:spcAft>
        <a:buClr>
          <a:schemeClr val="accent2"/>
        </a:buClr>
        <a:buNone/>
        <a:defRPr sz="1600">
          <a:solidFill>
            <a:srgbClr val="353535"/>
          </a:solidFill>
          <a:latin typeface="+mn-lt"/>
        </a:defRPr>
      </a:lvl3pPr>
      <a:lvl4pPr marL="1163638" indent="0" algn="l" rtl="0" eaLnBrk="1" fontAlgn="base" hangingPunct="1">
        <a:spcBef>
          <a:spcPct val="0"/>
        </a:spcBef>
        <a:spcAft>
          <a:spcPct val="30000"/>
        </a:spcAft>
        <a:buClr>
          <a:schemeClr val="accent2"/>
        </a:buClr>
        <a:buNone/>
        <a:defRPr sz="1400">
          <a:solidFill>
            <a:srgbClr val="353535"/>
          </a:solidFill>
          <a:latin typeface="+mn-lt"/>
        </a:defRPr>
      </a:lvl4pPr>
      <a:lvl5pPr marL="1517650" indent="0" algn="l" rtl="0" eaLnBrk="1" fontAlgn="base" hangingPunct="1">
        <a:spcBef>
          <a:spcPct val="0"/>
        </a:spcBef>
        <a:spcAft>
          <a:spcPct val="30000"/>
        </a:spcAft>
        <a:buClr>
          <a:schemeClr val="accent2"/>
        </a:buClr>
        <a:buNone/>
        <a:defRPr sz="1400">
          <a:solidFill>
            <a:srgbClr val="353535"/>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migri.fi/en/application-for-an-extended-permit-on-the-basis-of-studies"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poliisi.fi/documents/25235045/31329600/Passport-photograph-instructions-by-the-police-2020-EN-fixed.pdf/1eec2f4c-aed7-68e0-c112-0a8f25e0328d/Passport-photograph-instructions-by-the-police-2020-EN-fixed.pdf?t=1600671672633" TargetMode="External"/><Relationship Id="rId4" Type="http://schemas.openxmlformats.org/officeDocument/2006/relationships/hyperlink" Target="https://migri.fi/en/students-family-memb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opiskelu@uef.fi"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dvv.fi/en/international-student"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hyperlink" Target="https://dvv.fi/en/foreigner-registr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ecure.vihta.com/public-ng/dvv/#/hom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hyperlink" Target="https://dvv.fi/en/joensuu-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ecure.vihta.com/public-ng/dvv/#/home"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https://dvv.fi/en/kuopio-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kamu.uef.fi/en/tietopankki/health/student-health-care/"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10.wmf"/><Relationship Id="rId4" Type="http://schemas.openxmlformats.org/officeDocument/2006/relationships/hyperlink" Target="https://www.kela.fi/web/en/healthcare-fee-for-students-in-higher-educ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igri.fi/en/insurance"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hyperlink" Target="https://www.kela.fi/international-legislation#social-security-agreem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iunsote.fi/en/frontpage/"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hyperlink" Target="https://www.siunsote.fi/en/service/appointment-with-a-doctor-or-a-nurse/" TargetMode="External"/><Relationship Id="rId4" Type="http://schemas.openxmlformats.org/officeDocument/2006/relationships/hyperlink" Target="https://www.siunsote.fi/en/web/english/health-stations-and-emergency-ca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iunsote.fi/en/service/emergency-care/"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pshyvinvointialue.fi/web/en"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hyperlink" Target="https://pshyvinvointialue.fi/web/en/appointment-with-a-doctor-or-a-nur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shyvinvointialue.fi/web/en/emergency-care"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www.mehilainen.fi/"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hyperlink" Target="http://www.terveystalo.com/" TargetMode="External"/><Relationship Id="rId4" Type="http://schemas.openxmlformats.org/officeDocument/2006/relationships/hyperlink" Target="https://www.pihlajalinna.f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ohjaamot.fi/en/web/ohjaamo-kuopio/" TargetMode="External"/><Relationship Id="rId7" Type="http://schemas.openxmlformats.org/officeDocument/2006/relationships/hyperlink" Target="https://migri.fi/en/studying-in-finland"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hyperlink" Target="https://www.jobteaser.com/en" TargetMode="External"/><Relationship Id="rId5" Type="http://schemas.openxmlformats.org/officeDocument/2006/relationships/hyperlink" Target="http://www.mol.fi/" TargetMode="External"/><Relationship Id="rId4" Type="http://schemas.openxmlformats.org/officeDocument/2006/relationships/hyperlink" Target="https://www.joensuu.fi/ohjaam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hyperlink" Target="https://www.vero.fi/en/individual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fofinland.fi/en/information-about-finland/basic-information-about-finland/traffic-in-finland"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https://kamu.uef.fi/en/tietopankki/registration-instructions-for-new-students/registration-for-new-student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ikenneturva.fi/en/road-safety"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18.wmf"/><Relationship Id="rId4" Type="http://schemas.openxmlformats.org/officeDocument/2006/relationships/hyperlink" Target="https://www.liikenneturva.fi/en/road-safety/difficult-driving-condition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liikenneturva.fi/en/road-safety"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https://www.isyy.fi/en/services/membership/student-card-and-term-sticker.html"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hyperlink" Target="https://kamu.uef.fi/en/tools/download-tuudo-the-mobile-app-for-studen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igri.fi/en/studying-in-finland"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dvv.fi/en/international-%20student"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migri.fi/en/registration-of-right-of-residence"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hyperlink" Target="https://migri.fi/en/service-poi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igri.fi/en/identification"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8.wmf"/><Relationship Id="rId5" Type="http://schemas.openxmlformats.org/officeDocument/2006/relationships/hyperlink" Target="https://migri.fi/en/registration-of-right-of-residence" TargetMode="External"/><Relationship Id="rId4" Type="http://schemas.openxmlformats.org/officeDocument/2006/relationships/hyperlink" Target="https://enterfinland.fi/eServices/info/europeancitize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gri.fi/en/extended-permit-for-studie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migri.fi/en/service-poi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3"/>
          <p:cNvSpPr txBox="1">
            <a:spLocks/>
          </p:cNvSpPr>
          <p:nvPr/>
        </p:nvSpPr>
        <p:spPr bwMode="auto">
          <a:xfrm>
            <a:off x="503548" y="4156281"/>
            <a:ext cx="835292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0">
                <a:solidFill>
                  <a:schemeClr val="tx1"/>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r>
              <a:rPr lang="en-GB" sz="2000" b="1" kern="0" dirty="0"/>
              <a:t>Orientation for International Students</a:t>
            </a:r>
            <a:r>
              <a:rPr lang="en-GB" sz="2000" b="1" kern="0"/>
              <a:t>, Spring Semester 2026</a:t>
            </a:r>
            <a:endParaRPr lang="en-GB" sz="2000" b="1" kern="0" dirty="0"/>
          </a:p>
        </p:txBody>
      </p:sp>
      <p:sp>
        <p:nvSpPr>
          <p:cNvPr id="6" name="Tekstin paikkamerkki 4"/>
          <p:cNvSpPr txBox="1">
            <a:spLocks/>
          </p:cNvSpPr>
          <p:nvPr/>
        </p:nvSpPr>
        <p:spPr bwMode="auto">
          <a:xfrm>
            <a:off x="539552" y="4617294"/>
            <a:ext cx="8352928" cy="288032"/>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0" indent="0" algn="r" rtl="0" eaLnBrk="0" fontAlgn="base" hangingPunct="0">
              <a:spcBef>
                <a:spcPct val="0"/>
              </a:spcBef>
              <a:spcAft>
                <a:spcPct val="30000"/>
              </a:spcAft>
              <a:buClr>
                <a:schemeClr val="accent2"/>
              </a:buClr>
              <a:buNone/>
              <a:defRPr sz="1200" i="1">
                <a:solidFill>
                  <a:schemeClr val="accent2"/>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l"/>
            <a:r>
              <a:rPr lang="en-GB" sz="2000" i="0" kern="0" dirty="0">
                <a:solidFill>
                  <a:schemeClr val="tx1"/>
                </a:solidFill>
              </a:rPr>
              <a:t>Kirsi Konttinen</a:t>
            </a:r>
            <a:endParaRPr lang="fi-FI" sz="2000" i="0" kern="0" dirty="0">
              <a:solidFill>
                <a:schemeClr val="tx1"/>
              </a:solidFill>
            </a:endParaRPr>
          </a:p>
        </p:txBody>
      </p:sp>
      <p:sp>
        <p:nvSpPr>
          <p:cNvPr id="7" name="Otsikko 6"/>
          <p:cNvSpPr>
            <a:spLocks noGrp="1"/>
          </p:cNvSpPr>
          <p:nvPr>
            <p:ph type="ctrTitle"/>
          </p:nvPr>
        </p:nvSpPr>
        <p:spPr>
          <a:xfrm>
            <a:off x="683568" y="2392085"/>
            <a:ext cx="7992888" cy="1555373"/>
          </a:xfrm>
        </p:spPr>
        <p:txBody>
          <a:bodyPr/>
          <a:lstStyle/>
          <a:p>
            <a:r>
              <a:rPr lang="en-GB" sz="3600" dirty="0">
                <a:solidFill>
                  <a:schemeClr val="tx1"/>
                </a:solidFill>
              </a:rPr>
              <a:t>Official Matters </a:t>
            </a:r>
            <a:br>
              <a:rPr lang="en-GB" sz="3600" dirty="0">
                <a:solidFill>
                  <a:schemeClr val="tx1"/>
                </a:solidFill>
              </a:rPr>
            </a:br>
            <a:endParaRPr lang="fi-FI" dirty="0"/>
          </a:p>
        </p:txBody>
      </p:sp>
    </p:spTree>
    <p:extLst>
      <p:ext uri="{BB962C8B-B14F-4D97-AF65-F5344CB8AC3E}">
        <p14:creationId xmlns:p14="http://schemas.microsoft.com/office/powerpoint/2010/main" val="262450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D2EBBAA0-E9D6-4387-AB64-7D4BC5CF2137}" type="datetime1">
              <a:rPr lang="fi-FI" sz="1100"/>
              <a:pPr algn="r"/>
              <a:t>2.1.2026</a:t>
            </a:fld>
            <a:endParaRPr lang="fi-FI" sz="110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10</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575469" y="383303"/>
            <a:ext cx="7993062" cy="1008063"/>
          </a:xfrm>
        </p:spPr>
        <p:txBody>
          <a:bodyPr/>
          <a:lstStyle/>
          <a:p>
            <a:r>
              <a:rPr lang="en-GB" dirty="0"/>
              <a:t>Right of Residence –  </a:t>
            </a:r>
            <a:r>
              <a:rPr lang="en-GB" dirty="0">
                <a:solidFill>
                  <a:srgbClr val="7030A0"/>
                </a:solidFill>
              </a:rPr>
              <a:t>Non-EU Citizens</a:t>
            </a:r>
          </a:p>
        </p:txBody>
      </p:sp>
      <p:sp>
        <p:nvSpPr>
          <p:cNvPr id="47109" name="Rectangle 9"/>
          <p:cNvSpPr>
            <a:spLocks noGrp="1" noChangeArrowheads="1"/>
          </p:cNvSpPr>
          <p:nvPr>
            <p:ph type="body" idx="4294967295"/>
          </p:nvPr>
        </p:nvSpPr>
        <p:spPr>
          <a:xfrm>
            <a:off x="122464" y="909184"/>
            <a:ext cx="8589736" cy="3600450"/>
          </a:xfrm>
        </p:spPr>
        <p:txBody>
          <a:bodyPr/>
          <a:lstStyle/>
          <a:p>
            <a:pPr marL="539750" indent="0">
              <a:buNone/>
            </a:pPr>
            <a:r>
              <a:rPr lang="en-US" sz="1400" dirty="0">
                <a:hlinkClick r:id="rId3"/>
              </a:rPr>
              <a:t>https://migri.fi/en/application-for-an-extended-permit-on-the-basis-of-studies</a:t>
            </a:r>
            <a:r>
              <a:rPr lang="en-US" sz="1400" dirty="0"/>
              <a:t> </a:t>
            </a:r>
          </a:p>
          <a:p>
            <a:pPr marL="539750" indent="0" eaLnBrk="1" hangingPunct="1">
              <a:buNone/>
            </a:pPr>
            <a:endParaRPr lang="fi-FI" dirty="0"/>
          </a:p>
          <a:p>
            <a:pPr marL="539750" indent="174625" eaLnBrk="1" hangingPunct="1"/>
            <a:r>
              <a:rPr lang="fi-FI" dirty="0" err="1"/>
              <a:t>Documents</a:t>
            </a:r>
            <a:r>
              <a:rPr lang="fi-FI" dirty="0"/>
              <a:t> </a:t>
            </a:r>
            <a:r>
              <a:rPr lang="fi-FI" dirty="0" err="1"/>
              <a:t>required</a:t>
            </a:r>
            <a:r>
              <a:rPr lang="fi-FI" dirty="0"/>
              <a:t> for </a:t>
            </a:r>
            <a:r>
              <a:rPr lang="fi-FI" dirty="0" err="1"/>
              <a:t>extending</a:t>
            </a:r>
            <a:r>
              <a:rPr lang="fi-FI" dirty="0"/>
              <a:t> the </a:t>
            </a:r>
            <a:r>
              <a:rPr lang="fi-FI" dirty="0" err="1"/>
              <a:t>residence</a:t>
            </a:r>
            <a:r>
              <a:rPr lang="fi-FI" dirty="0"/>
              <a:t> permit</a:t>
            </a:r>
            <a:endParaRPr lang="en-US" dirty="0"/>
          </a:p>
          <a:p>
            <a:pPr marL="626745" lvl="1" indent="-264795"/>
            <a:r>
              <a:rPr lang="en-US" sz="2000" dirty="0"/>
              <a:t>a valid passport and </a:t>
            </a:r>
            <a:r>
              <a:rPr lang="en-US" sz="2000" dirty="0" err="1"/>
              <a:t>colour</a:t>
            </a:r>
            <a:r>
              <a:rPr lang="en-US" sz="2000" dirty="0"/>
              <a:t> copy of your passport</a:t>
            </a:r>
          </a:p>
          <a:p>
            <a:pPr marL="626745" lvl="1" indent="-264795"/>
            <a:r>
              <a:rPr lang="en-US" sz="2000" dirty="0"/>
              <a:t>a proof of sufficient financial means </a:t>
            </a:r>
            <a:br>
              <a:rPr lang="en-US" sz="2000" dirty="0"/>
            </a:br>
            <a:r>
              <a:rPr lang="en-US" sz="2000" dirty="0"/>
              <a:t>(800€/month, for a family: </a:t>
            </a:r>
            <a:r>
              <a:rPr lang="fi-FI" sz="2000" dirty="0" err="1">
                <a:hlinkClick r:id="rId4"/>
              </a:rPr>
              <a:t>Student’s</a:t>
            </a:r>
            <a:r>
              <a:rPr lang="fi-FI" sz="2000" dirty="0">
                <a:hlinkClick r:id="rId4"/>
              </a:rPr>
              <a:t> </a:t>
            </a:r>
            <a:r>
              <a:rPr lang="fi-FI" sz="2000" dirty="0" err="1">
                <a:hlinkClick r:id="rId4"/>
              </a:rPr>
              <a:t>family</a:t>
            </a:r>
            <a:r>
              <a:rPr lang="fi-FI" sz="2000" dirty="0">
                <a:hlinkClick r:id="rId4"/>
              </a:rPr>
              <a:t> </a:t>
            </a:r>
            <a:r>
              <a:rPr lang="fi-FI" sz="2000" dirty="0" err="1">
                <a:hlinkClick r:id="rId4"/>
              </a:rPr>
              <a:t>members</a:t>
            </a:r>
            <a:r>
              <a:rPr lang="fi-FI" sz="2000" dirty="0">
                <a:hlinkClick r:id="rId4"/>
              </a:rPr>
              <a:t> | Maahanmuuttovirasto</a:t>
            </a:r>
            <a:r>
              <a:rPr lang="fi-FI" sz="2000" dirty="0"/>
              <a:t>)</a:t>
            </a:r>
            <a:endParaRPr lang="en-US" sz="2000" dirty="0"/>
          </a:p>
          <a:p>
            <a:pPr marL="626745" lvl="1" indent="-264795"/>
            <a:r>
              <a:rPr lang="en-US" sz="2000" dirty="0"/>
              <a:t>a proof of the tuition payment or a proof of a scholarship</a:t>
            </a:r>
          </a:p>
          <a:p>
            <a:pPr marL="626745" lvl="1" indent="-264795"/>
            <a:r>
              <a:rPr lang="en-US" sz="2000" dirty="0"/>
              <a:t>a proof of health insurance</a:t>
            </a:r>
          </a:p>
          <a:p>
            <a:pPr marL="626745" lvl="1" indent="-264795"/>
            <a:r>
              <a:rPr lang="en-US" sz="2000" dirty="0"/>
              <a:t>a study certificate (proving that you are a student)</a:t>
            </a:r>
          </a:p>
          <a:p>
            <a:pPr marL="626745" lvl="1" indent="-264795"/>
            <a:r>
              <a:rPr lang="en-US" sz="2000" dirty="0"/>
              <a:t>transcript of records (proof of the progress of your studies)</a:t>
            </a:r>
          </a:p>
          <a:p>
            <a:pPr marL="626745" lvl="1" indent="-264795"/>
            <a:r>
              <a:rPr lang="en-US" sz="2000" dirty="0"/>
              <a:t>a photograph </a:t>
            </a:r>
            <a:r>
              <a:rPr lang="fi-FI" sz="2000" dirty="0">
                <a:hlinkClick r:id="rId5"/>
              </a:rPr>
              <a:t>Passport </a:t>
            </a:r>
            <a:r>
              <a:rPr lang="fi-FI" sz="2000" dirty="0" err="1">
                <a:hlinkClick r:id="rId5"/>
              </a:rPr>
              <a:t>photograph</a:t>
            </a:r>
            <a:r>
              <a:rPr lang="fi-FI" sz="2000" dirty="0">
                <a:hlinkClick r:id="rId5"/>
              </a:rPr>
              <a:t> </a:t>
            </a:r>
            <a:r>
              <a:rPr lang="fi-FI" sz="2000" dirty="0" err="1">
                <a:hlinkClick r:id="rId5"/>
              </a:rPr>
              <a:t>instructions</a:t>
            </a:r>
            <a:r>
              <a:rPr lang="en-US" sz="2000" dirty="0"/>
              <a:t> </a:t>
            </a:r>
          </a:p>
          <a:p>
            <a:pPr marL="626745" lvl="1" indent="-264795"/>
            <a:r>
              <a:rPr lang="fi-FI" sz="2000" dirty="0" err="1"/>
              <a:t>Fees</a:t>
            </a:r>
            <a:r>
              <a:rPr lang="fi-FI" sz="2000" dirty="0"/>
              <a:t> for </a:t>
            </a:r>
            <a:r>
              <a:rPr lang="fi-FI" sz="2000" dirty="0" err="1"/>
              <a:t>extended</a:t>
            </a:r>
            <a:r>
              <a:rPr lang="fi-FI" sz="2000" dirty="0"/>
              <a:t> permit: 180 € for </a:t>
            </a:r>
            <a:r>
              <a:rPr lang="fi-FI" sz="2000" dirty="0" err="1"/>
              <a:t>electronic</a:t>
            </a:r>
            <a:r>
              <a:rPr lang="fi-FI" sz="2000" dirty="0"/>
              <a:t> </a:t>
            </a:r>
            <a:r>
              <a:rPr lang="fi-FI" sz="2000" dirty="0" err="1"/>
              <a:t>application</a:t>
            </a:r>
            <a:r>
              <a:rPr lang="fi-FI" sz="2000" dirty="0"/>
              <a:t> and 280 € for </a:t>
            </a:r>
            <a:r>
              <a:rPr lang="fi-FI" sz="2000" dirty="0" err="1"/>
              <a:t>paper</a:t>
            </a:r>
            <a:r>
              <a:rPr lang="fi-FI" sz="2000" dirty="0"/>
              <a:t> </a:t>
            </a:r>
            <a:r>
              <a:rPr lang="fi-FI" sz="2000" dirty="0" err="1"/>
              <a:t>application</a:t>
            </a:r>
            <a:r>
              <a:rPr lang="fi-FI" sz="2000" dirty="0"/>
              <a:t> </a:t>
            </a:r>
            <a:br>
              <a:rPr lang="fi-FI" sz="1600" dirty="0"/>
            </a:br>
            <a:endParaRPr lang="en-US" sz="1600" dirty="0"/>
          </a:p>
        </p:txBody>
      </p:sp>
    </p:spTree>
    <p:extLst>
      <p:ext uri="{BB962C8B-B14F-4D97-AF65-F5344CB8AC3E}">
        <p14:creationId xmlns:p14="http://schemas.microsoft.com/office/powerpoint/2010/main" val="352859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A69970D7-A7BD-454D-B9A7-28445C50AFBE}" type="datetime1">
              <a:rPr lang="fi-FI" sz="1100"/>
              <a:pPr algn="r"/>
              <a:t>2.1.2026</a:t>
            </a:fld>
            <a:endParaRPr lang="fi-FI" sz="1100"/>
          </a:p>
        </p:txBody>
      </p:sp>
      <p:sp>
        <p:nvSpPr>
          <p:cNvPr id="81929"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1930"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93EAF167-C019-4A59-A889-1E12CC40D951}" type="slidenum">
              <a:rPr lang="fi-FI" sz="1300" b="1">
                <a:latin typeface="Arial" charset="0"/>
              </a:rPr>
              <a:pPr algn="r"/>
              <a:t>11</a:t>
            </a:fld>
            <a:endParaRPr lang="fi-FI" sz="1300" b="1">
              <a:latin typeface="Arial" charset="0"/>
            </a:endParaRPr>
          </a:p>
        </p:txBody>
      </p:sp>
      <p:sp>
        <p:nvSpPr>
          <p:cNvPr id="14" name="Date Placeholder 13"/>
          <p:cNvSpPr>
            <a:spLocks noGrp="1"/>
          </p:cNvSpPr>
          <p:nvPr>
            <p:ph type="dt" sz="half" idx="2"/>
          </p:nvPr>
        </p:nvSpPr>
        <p:spPr/>
        <p:txBody>
          <a:bodyPr/>
          <a:lstStyle/>
          <a:p>
            <a:pPr>
              <a:defRPr/>
            </a:pPr>
            <a:endParaRPr lang="fi-FI" dirty="0"/>
          </a:p>
        </p:txBody>
      </p:sp>
      <p:sp>
        <p:nvSpPr>
          <p:cNvPr id="15" name="Footer Placeholder 14"/>
          <p:cNvSpPr>
            <a:spLocks noGrp="1"/>
          </p:cNvSpPr>
          <p:nvPr>
            <p:ph type="ftr" sz="quarter" idx="3"/>
          </p:nvPr>
        </p:nvSpPr>
        <p:spPr/>
        <p:txBody>
          <a:bodyPr/>
          <a:lstStyle/>
          <a:p>
            <a:pPr>
              <a:defRPr/>
            </a:pPr>
            <a:r>
              <a:rPr lang="fi-FI"/>
              <a:t>Kirsi Konttinen</a:t>
            </a:r>
          </a:p>
        </p:txBody>
      </p:sp>
      <p:sp>
        <p:nvSpPr>
          <p:cNvPr id="81931" name="Rectangle 8"/>
          <p:cNvSpPr>
            <a:spLocks noGrp="1" noChangeArrowheads="1"/>
          </p:cNvSpPr>
          <p:nvPr>
            <p:ph type="title" idx="4294967295"/>
          </p:nvPr>
        </p:nvSpPr>
        <p:spPr>
          <a:xfrm>
            <a:off x="107504" y="233330"/>
            <a:ext cx="8712967" cy="1395422"/>
          </a:xfrm>
        </p:spPr>
        <p:txBody>
          <a:bodyPr/>
          <a:lstStyle/>
          <a:p>
            <a:pPr eaLnBrk="1" hangingPunct="1"/>
            <a:r>
              <a:rPr lang="fi-FI" b="0" dirty="0"/>
              <a:t>Digital and </a:t>
            </a:r>
            <a:r>
              <a:rPr lang="fi-FI" b="0" dirty="0" err="1"/>
              <a:t>Population</a:t>
            </a:r>
            <a:r>
              <a:rPr lang="fi-FI" b="0" dirty="0"/>
              <a:t> Data Services </a:t>
            </a:r>
            <a:r>
              <a:rPr lang="fi-FI" b="0" dirty="0" err="1"/>
              <a:t>Agency</a:t>
            </a:r>
            <a:r>
              <a:rPr lang="fi-FI" b="0" dirty="0"/>
              <a:t> = </a:t>
            </a:r>
            <a:r>
              <a:rPr lang="fi-FI" dirty="0"/>
              <a:t>DVV</a:t>
            </a:r>
            <a:br>
              <a:rPr lang="fi-FI" dirty="0"/>
            </a:br>
            <a:r>
              <a:rPr lang="fi-FI" b="0" dirty="0"/>
              <a:t>for</a:t>
            </a:r>
            <a:r>
              <a:rPr lang="fi-FI" dirty="0"/>
              <a:t> </a:t>
            </a:r>
            <a:r>
              <a:rPr lang="fi-FI" dirty="0" err="1">
                <a:solidFill>
                  <a:srgbClr val="7030A0"/>
                </a:solidFill>
              </a:rPr>
              <a:t>Finnish</a:t>
            </a:r>
            <a:r>
              <a:rPr lang="fi-FI" dirty="0">
                <a:solidFill>
                  <a:srgbClr val="7030A0"/>
                </a:solidFill>
              </a:rPr>
              <a:t> Personal Identity </a:t>
            </a:r>
            <a:r>
              <a:rPr lang="fi-FI" dirty="0" err="1">
                <a:solidFill>
                  <a:srgbClr val="7030A0"/>
                </a:solidFill>
              </a:rPr>
              <a:t>Code</a:t>
            </a:r>
            <a:br>
              <a:rPr lang="fi-FI" dirty="0"/>
            </a:br>
            <a:endParaRPr lang="en-GB" dirty="0">
              <a:solidFill>
                <a:srgbClr val="7030A0"/>
              </a:solidFill>
            </a:endParaRPr>
          </a:p>
        </p:txBody>
      </p:sp>
      <p:sp>
        <p:nvSpPr>
          <p:cNvPr id="81932" name="Rectangle 9"/>
          <p:cNvSpPr>
            <a:spLocks noGrp="1" noChangeArrowheads="1"/>
          </p:cNvSpPr>
          <p:nvPr>
            <p:ph type="body" idx="4294967295"/>
          </p:nvPr>
        </p:nvSpPr>
        <p:spPr>
          <a:xfrm>
            <a:off x="467544" y="1340768"/>
            <a:ext cx="8568952" cy="3824137"/>
          </a:xfrm>
        </p:spPr>
        <p:txBody>
          <a:bodyPr/>
          <a:lstStyle/>
          <a:p>
            <a:pPr marL="182245" indent="-182245" eaLnBrk="1" hangingPunct="1"/>
            <a:endParaRPr lang="en-US" u="sng" dirty="0"/>
          </a:p>
          <a:p>
            <a:pPr marL="0" indent="0" eaLnBrk="1" hangingPunct="1">
              <a:buNone/>
            </a:pPr>
            <a:r>
              <a:rPr lang="en-US" u="sng" dirty="0"/>
              <a:t>All international students need the </a:t>
            </a:r>
            <a:r>
              <a:rPr lang="en-US" b="1" u="sng" dirty="0">
                <a:solidFill>
                  <a:srgbClr val="7030A0"/>
                </a:solidFill>
              </a:rPr>
              <a:t>Finnish personal identity code </a:t>
            </a:r>
            <a:br>
              <a:rPr lang="en-US" b="1" u="sng" dirty="0">
                <a:solidFill>
                  <a:srgbClr val="7030A0"/>
                </a:solidFill>
              </a:rPr>
            </a:br>
            <a:r>
              <a:rPr lang="en-US" dirty="0"/>
              <a:t>–you can get it from the DVV Office</a:t>
            </a:r>
          </a:p>
          <a:p>
            <a:pPr marL="626745" lvl="1" indent="-264795"/>
            <a:endParaRPr lang="en-US" dirty="0"/>
          </a:p>
          <a:p>
            <a:pPr marL="626745" lvl="1" indent="-264795"/>
            <a:r>
              <a:rPr lang="en-US" dirty="0"/>
              <a:t>The </a:t>
            </a:r>
            <a:r>
              <a:rPr lang="en-US" b="1" dirty="0">
                <a:solidFill>
                  <a:srgbClr val="7030A0"/>
                </a:solidFill>
              </a:rPr>
              <a:t>personal </a:t>
            </a:r>
            <a:r>
              <a:rPr lang="en-US" b="1" dirty="0" err="1">
                <a:solidFill>
                  <a:srgbClr val="7030A0"/>
                </a:solidFill>
              </a:rPr>
              <a:t>identy</a:t>
            </a:r>
            <a:r>
              <a:rPr lang="en-US" b="1" dirty="0">
                <a:solidFill>
                  <a:srgbClr val="7030A0"/>
                </a:solidFill>
              </a:rPr>
              <a:t> code </a:t>
            </a:r>
            <a:r>
              <a:rPr lang="en-US" dirty="0"/>
              <a:t>is always used in official matters in Finland.</a:t>
            </a:r>
          </a:p>
          <a:p>
            <a:pPr marL="626745" lvl="1" indent="-264795"/>
            <a:r>
              <a:rPr lang="en-US" dirty="0"/>
              <a:t>The personal identity code = your date of birth and four digits or three digits and a letter in a certain form (for example 010199-123B, 010100A1234)</a:t>
            </a:r>
          </a:p>
          <a:p>
            <a:pPr marL="626745" lvl="1" indent="-264795"/>
            <a:r>
              <a:rPr lang="en-US" dirty="0"/>
              <a:t>Inform the UEF Student Services (email: </a:t>
            </a:r>
            <a:r>
              <a:rPr lang="en-US" dirty="0">
                <a:hlinkClick r:id="rId3"/>
              </a:rPr>
              <a:t>opintorekisteri@uef.fi</a:t>
            </a:r>
            <a:r>
              <a:rPr lang="en-US" dirty="0"/>
              <a:t>)  about it as soon as you have it either by visiting the office and showing it or sending an email saying that you have it and what to do next. Use your UEF email when sending the code by email.</a:t>
            </a:r>
          </a:p>
          <a:p>
            <a:pPr marL="626745" lvl="1" indent="-264795"/>
            <a:endParaRPr lang="en-US" dirty="0"/>
          </a:p>
          <a:p>
            <a:pPr marL="182245" indent="-182245" eaLnBrk="1" hangingPunct="1"/>
            <a:r>
              <a:rPr lang="en-US" sz="1800" dirty="0"/>
              <a:t>The students with a residence permit may already </a:t>
            </a:r>
            <a:r>
              <a:rPr lang="en-US" sz="1800" b="1" dirty="0"/>
              <a:t>have the Finnish personal identity code on their residence permits</a:t>
            </a:r>
            <a:r>
              <a:rPr lang="en-US" sz="1800" dirty="0"/>
              <a:t>. Please check. If you have it, inform the UEF Student Services</a:t>
            </a:r>
            <a:r>
              <a:rPr lang="en-US" dirty="0"/>
              <a:t>.</a:t>
            </a:r>
          </a:p>
          <a:p>
            <a:pPr marL="182245" indent="-182245" eaLnBrk="1" hangingPunct="1"/>
            <a:endParaRPr lang="en-US" dirty="0"/>
          </a:p>
        </p:txBody>
      </p:sp>
    </p:spTree>
    <p:extLst>
      <p:ext uri="{BB962C8B-B14F-4D97-AF65-F5344CB8AC3E}">
        <p14:creationId xmlns:p14="http://schemas.microsoft.com/office/powerpoint/2010/main" val="31555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A69970D7-A7BD-454D-B9A7-28445C50AFBE}" type="datetime1">
              <a:rPr lang="fi-FI" sz="1100"/>
              <a:pPr algn="r"/>
              <a:t>2.1.2026</a:t>
            </a:fld>
            <a:endParaRPr lang="fi-FI" sz="1100"/>
          </a:p>
        </p:txBody>
      </p:sp>
      <p:sp>
        <p:nvSpPr>
          <p:cNvPr id="81929"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1930"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93EAF167-C019-4A59-A889-1E12CC40D951}" type="slidenum">
              <a:rPr lang="fi-FI" sz="1300" b="1">
                <a:latin typeface="Arial" charset="0"/>
              </a:rPr>
              <a:pPr algn="r"/>
              <a:t>12</a:t>
            </a:fld>
            <a:endParaRPr lang="fi-FI" sz="1300" b="1">
              <a:latin typeface="Arial" charset="0"/>
            </a:endParaRPr>
          </a:p>
        </p:txBody>
      </p:sp>
      <p:sp>
        <p:nvSpPr>
          <p:cNvPr id="15" name="Footer Placeholder 14"/>
          <p:cNvSpPr>
            <a:spLocks noGrp="1"/>
          </p:cNvSpPr>
          <p:nvPr>
            <p:ph type="ftr" sz="quarter" idx="3"/>
          </p:nvPr>
        </p:nvSpPr>
        <p:spPr/>
        <p:txBody>
          <a:bodyPr/>
          <a:lstStyle/>
          <a:p>
            <a:pPr>
              <a:defRPr/>
            </a:pPr>
            <a:r>
              <a:rPr lang="fi-FI"/>
              <a:t>Kirsi Konttinen</a:t>
            </a:r>
          </a:p>
        </p:txBody>
      </p:sp>
      <p:sp>
        <p:nvSpPr>
          <p:cNvPr id="81931" name="Rectangle 8"/>
          <p:cNvSpPr>
            <a:spLocks noGrp="1" noChangeArrowheads="1"/>
          </p:cNvSpPr>
          <p:nvPr>
            <p:ph type="title" idx="4294967295"/>
          </p:nvPr>
        </p:nvSpPr>
        <p:spPr>
          <a:xfrm>
            <a:off x="431605" y="139791"/>
            <a:ext cx="7993063" cy="1395422"/>
          </a:xfrm>
        </p:spPr>
        <p:txBody>
          <a:bodyPr/>
          <a:lstStyle/>
          <a:p>
            <a:pPr eaLnBrk="1" hangingPunct="1"/>
            <a:r>
              <a:rPr lang="fi-FI" b="0" dirty="0"/>
              <a:t>Digital and </a:t>
            </a:r>
            <a:r>
              <a:rPr lang="fi-FI" b="0" dirty="0" err="1"/>
              <a:t>Population</a:t>
            </a:r>
            <a:r>
              <a:rPr lang="fi-FI" b="0" dirty="0"/>
              <a:t> Data Services </a:t>
            </a:r>
            <a:r>
              <a:rPr lang="fi-FI" b="0" dirty="0" err="1"/>
              <a:t>Agency</a:t>
            </a:r>
            <a:br>
              <a:rPr lang="fi-FI" dirty="0"/>
            </a:br>
            <a:r>
              <a:rPr lang="fi-FI" b="0" dirty="0"/>
              <a:t>for</a:t>
            </a:r>
            <a:r>
              <a:rPr lang="fi-FI" dirty="0"/>
              <a:t> </a:t>
            </a:r>
            <a:r>
              <a:rPr lang="fi-FI" dirty="0" err="1">
                <a:solidFill>
                  <a:srgbClr val="7030A0"/>
                </a:solidFill>
              </a:rPr>
              <a:t>Finnish</a:t>
            </a:r>
            <a:r>
              <a:rPr lang="fi-FI" dirty="0">
                <a:solidFill>
                  <a:srgbClr val="7030A0"/>
                </a:solidFill>
              </a:rPr>
              <a:t> Personal Identity </a:t>
            </a:r>
            <a:r>
              <a:rPr lang="fi-FI" dirty="0" err="1">
                <a:solidFill>
                  <a:srgbClr val="7030A0"/>
                </a:solidFill>
              </a:rPr>
              <a:t>Code</a:t>
            </a:r>
            <a:br>
              <a:rPr lang="fi-FI" dirty="0"/>
            </a:br>
            <a:r>
              <a:rPr lang="fi-FI" b="0" dirty="0"/>
              <a:t>for</a:t>
            </a:r>
            <a:r>
              <a:rPr lang="fi-FI" dirty="0"/>
              <a:t> </a:t>
            </a:r>
            <a:r>
              <a:rPr lang="fi-FI" dirty="0">
                <a:solidFill>
                  <a:srgbClr val="7030A0"/>
                </a:solidFill>
              </a:rPr>
              <a:t>Notification of </a:t>
            </a:r>
            <a:r>
              <a:rPr lang="fi-FI" dirty="0" err="1">
                <a:solidFill>
                  <a:srgbClr val="7030A0"/>
                </a:solidFill>
              </a:rPr>
              <a:t>Move</a:t>
            </a:r>
            <a:br>
              <a:rPr lang="fi-FI" dirty="0"/>
            </a:br>
            <a:r>
              <a:rPr lang="fi-FI" b="0" dirty="0"/>
              <a:t>for</a:t>
            </a:r>
            <a:r>
              <a:rPr lang="fi-FI" dirty="0"/>
              <a:t> </a:t>
            </a:r>
            <a:r>
              <a:rPr lang="fi-FI" dirty="0" err="1">
                <a:solidFill>
                  <a:srgbClr val="7030A0"/>
                </a:solidFill>
              </a:rPr>
              <a:t>Municipality</a:t>
            </a:r>
            <a:r>
              <a:rPr lang="fi-FI" dirty="0">
                <a:solidFill>
                  <a:srgbClr val="7030A0"/>
                </a:solidFill>
              </a:rPr>
              <a:t> </a:t>
            </a:r>
            <a:r>
              <a:rPr lang="fi-FI" dirty="0" err="1">
                <a:solidFill>
                  <a:srgbClr val="7030A0"/>
                </a:solidFill>
              </a:rPr>
              <a:t>or</a:t>
            </a:r>
            <a:r>
              <a:rPr lang="fi-FI" dirty="0">
                <a:solidFill>
                  <a:srgbClr val="7030A0"/>
                </a:solidFill>
              </a:rPr>
              <a:t> </a:t>
            </a:r>
            <a:r>
              <a:rPr lang="fi-FI" dirty="0" err="1">
                <a:solidFill>
                  <a:srgbClr val="7030A0"/>
                </a:solidFill>
              </a:rPr>
              <a:t>Residence</a:t>
            </a:r>
            <a:endParaRPr lang="en-GB" b="0" dirty="0">
              <a:solidFill>
                <a:srgbClr val="7030A0"/>
              </a:solidFill>
            </a:endParaRPr>
          </a:p>
        </p:txBody>
      </p:sp>
      <p:sp>
        <p:nvSpPr>
          <p:cNvPr id="81932" name="Rectangle 9"/>
          <p:cNvSpPr>
            <a:spLocks noGrp="1" noChangeArrowheads="1"/>
          </p:cNvSpPr>
          <p:nvPr>
            <p:ph type="body" idx="4294967295"/>
          </p:nvPr>
        </p:nvSpPr>
        <p:spPr>
          <a:xfrm>
            <a:off x="302976" y="1635387"/>
            <a:ext cx="7561263" cy="4787608"/>
          </a:xfrm>
        </p:spPr>
        <p:txBody>
          <a:bodyPr/>
          <a:lstStyle/>
          <a:p>
            <a:pPr marL="182245" indent="-182245" eaLnBrk="1" hangingPunct="1"/>
            <a:endParaRPr lang="en-US" u="sng" dirty="0"/>
          </a:p>
          <a:p>
            <a:pPr marL="182245" indent="-182245"/>
            <a:r>
              <a:rPr lang="en-US" dirty="0"/>
              <a:t>The basic data on foreigners are entered in the population information system</a:t>
            </a:r>
          </a:p>
          <a:p>
            <a:pPr marL="626745" lvl="1" indent="-264795"/>
            <a:r>
              <a:rPr lang="en-US" dirty="0"/>
              <a:t>Name, date of birth, nationality, familial relationships and address</a:t>
            </a:r>
            <a:endParaRPr lang="en-US" b="1" dirty="0"/>
          </a:p>
          <a:p>
            <a:pPr marL="182245" indent="-182245"/>
            <a:endParaRPr lang="en-US" b="1" dirty="0"/>
          </a:p>
          <a:p>
            <a:pPr marL="182245" indent="-182245"/>
            <a:r>
              <a:rPr lang="en-US" b="1" dirty="0">
                <a:solidFill>
                  <a:srgbClr val="7030A0"/>
                </a:solidFill>
              </a:rPr>
              <a:t>Notification of Move</a:t>
            </a:r>
            <a:r>
              <a:rPr lang="en-US" b="1" dirty="0"/>
              <a:t> </a:t>
            </a:r>
            <a:r>
              <a:rPr lang="en-US" dirty="0"/>
              <a:t>will be done at the same. Your postal address in Joensuu/Kuopio is registered.</a:t>
            </a:r>
          </a:p>
          <a:p>
            <a:pPr marL="182245" indent="-182245"/>
            <a:endParaRPr lang="en-US" dirty="0"/>
          </a:p>
          <a:p>
            <a:pPr marL="182245" indent="-182245"/>
            <a:r>
              <a:rPr lang="en-US" b="1" dirty="0"/>
              <a:t>Non-European degree students who stay in Finland for at least a year </a:t>
            </a:r>
            <a:r>
              <a:rPr lang="en-US" dirty="0"/>
              <a:t>should register at the DVV Office for the </a:t>
            </a:r>
            <a:r>
              <a:rPr lang="en-US" b="1" dirty="0">
                <a:solidFill>
                  <a:srgbClr val="7030A0"/>
                </a:solidFill>
              </a:rPr>
              <a:t>municipality of residence </a:t>
            </a:r>
            <a:r>
              <a:rPr lang="en-US" b="1" dirty="0">
                <a:solidFill>
                  <a:schemeClr val="tx1"/>
                </a:solidFill>
              </a:rPr>
              <a:t>(</a:t>
            </a:r>
            <a:r>
              <a:rPr lang="en-US" b="1" dirty="0" err="1">
                <a:solidFill>
                  <a:schemeClr val="tx1"/>
                </a:solidFill>
              </a:rPr>
              <a:t>kotikuntaoikeus</a:t>
            </a:r>
            <a:r>
              <a:rPr lang="en-US" b="1" dirty="0">
                <a:solidFill>
                  <a:schemeClr val="tx1"/>
                </a:solidFill>
              </a:rPr>
              <a:t>) </a:t>
            </a:r>
            <a:r>
              <a:rPr lang="en-US" dirty="0"/>
              <a:t>even if they have the personal identity code already =&gt; the possibility to use Finnish public health care</a:t>
            </a:r>
          </a:p>
          <a:p>
            <a:pPr marL="182245" indent="-182245"/>
            <a:endParaRPr lang="en-US" dirty="0"/>
          </a:p>
        </p:txBody>
      </p:sp>
      <p:pic>
        <p:nvPicPr>
          <p:cNvPr id="2" name="Picture 8" descr="C:\Users\kirsik\AppData\Local\Microsoft\Windows\Temporary Internet Files\Content.IE5\EA2Y142I\MC900282174[1].wmf"/>
          <p:cNvPicPr>
            <a:picLocks noChangeAspect="1" noChangeArrowheads="1"/>
          </p:cNvPicPr>
          <p:nvPr/>
        </p:nvPicPr>
        <p:blipFill>
          <a:blip r:embed="rId3" cstate="print"/>
          <a:srcRect/>
          <a:stretch>
            <a:fillRect/>
          </a:stretch>
        </p:blipFill>
        <p:spPr bwMode="auto">
          <a:xfrm>
            <a:off x="7862265" y="1158213"/>
            <a:ext cx="843991" cy="9482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13</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2.1.2026</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225425"/>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431800" y="1341438"/>
            <a:ext cx="8712200" cy="5056560"/>
          </a:xfrm>
        </p:spPr>
        <p:txBody>
          <a:bodyPr/>
          <a:lstStyle/>
          <a:p>
            <a:pPr marL="0" indent="0" eaLnBrk="1" hangingPunct="1">
              <a:buNone/>
            </a:pPr>
            <a:r>
              <a:rPr lang="fi-FI" b="1" dirty="0">
                <a:solidFill>
                  <a:srgbClr val="7030A0"/>
                </a:solidFill>
                <a:highlight>
                  <a:srgbClr val="FFFF00"/>
                </a:highlight>
              </a:rPr>
              <a:t>1. </a:t>
            </a:r>
            <a:r>
              <a:rPr lang="fi-FI" b="1" dirty="0" err="1">
                <a:solidFill>
                  <a:srgbClr val="7030A0"/>
                </a:solidFill>
                <a:highlight>
                  <a:srgbClr val="FFFF00"/>
                </a:highlight>
              </a:rPr>
              <a:t>Fill</a:t>
            </a:r>
            <a:r>
              <a:rPr lang="fi-FI" b="1" dirty="0">
                <a:solidFill>
                  <a:srgbClr val="7030A0"/>
                </a:solidFill>
                <a:highlight>
                  <a:srgbClr val="FFFF00"/>
                </a:highlight>
              </a:rPr>
              <a:t> out </a:t>
            </a:r>
            <a:r>
              <a:rPr lang="fi-FI" b="1" dirty="0" err="1">
                <a:solidFill>
                  <a:srgbClr val="7030A0"/>
                </a:solidFill>
                <a:highlight>
                  <a:srgbClr val="FFFF00"/>
                </a:highlight>
              </a:rPr>
              <a:t>the</a:t>
            </a:r>
            <a:r>
              <a:rPr lang="fi-FI" b="1" dirty="0">
                <a:solidFill>
                  <a:srgbClr val="7030A0"/>
                </a:solidFill>
                <a:highlight>
                  <a:srgbClr val="FFFF00"/>
                </a:highlight>
              </a:rPr>
              <a:t> </a:t>
            </a:r>
            <a:r>
              <a:rPr lang="fi-FI" b="1" dirty="0" err="1">
                <a:solidFill>
                  <a:srgbClr val="7030A0"/>
                </a:solidFill>
                <a:highlight>
                  <a:srgbClr val="FFFF00"/>
                </a:highlight>
              </a:rPr>
              <a:t>online</a:t>
            </a:r>
            <a:r>
              <a:rPr lang="fi-FI" b="1" dirty="0">
                <a:solidFill>
                  <a:srgbClr val="7030A0"/>
                </a:solidFill>
                <a:highlight>
                  <a:srgbClr val="FFFF00"/>
                </a:highlight>
              </a:rPr>
              <a:t> </a:t>
            </a:r>
            <a:r>
              <a:rPr lang="fi-FI" b="1" dirty="0" err="1">
                <a:solidFill>
                  <a:srgbClr val="7030A0"/>
                </a:solidFill>
                <a:highlight>
                  <a:srgbClr val="FFFF00"/>
                </a:highlight>
              </a:rPr>
              <a:t>form</a:t>
            </a:r>
            <a:r>
              <a:rPr lang="fi-FI" b="1" dirty="0">
                <a:solidFill>
                  <a:srgbClr val="7030A0"/>
                </a:solidFill>
                <a:highlight>
                  <a:srgbClr val="FFFF00"/>
                </a:highlight>
              </a:rPr>
              <a:t>.</a:t>
            </a:r>
            <a:endParaRPr lang="fi-FI" b="1" dirty="0">
              <a:solidFill>
                <a:srgbClr val="7030A0"/>
              </a:solidFill>
              <a:highlight>
                <a:srgbClr val="FFFF00"/>
              </a:highlight>
              <a:latin typeface="+mn-lt"/>
            </a:endParaRPr>
          </a:p>
          <a:p>
            <a:pPr marL="0" indent="0">
              <a:buNone/>
            </a:pPr>
            <a:r>
              <a:rPr lang="fi-FI" dirty="0" err="1"/>
              <a:t>Fill</a:t>
            </a:r>
            <a:r>
              <a:rPr lang="fi-FI" dirty="0"/>
              <a:t> in </a:t>
            </a:r>
            <a:r>
              <a:rPr lang="fi-FI" dirty="0" err="1"/>
              <a:t>the</a:t>
            </a:r>
            <a:r>
              <a:rPr lang="fi-FI" dirty="0"/>
              <a:t> </a:t>
            </a:r>
            <a:r>
              <a:rPr lang="fi-FI" dirty="0" err="1"/>
              <a:t>online</a:t>
            </a:r>
            <a:r>
              <a:rPr lang="fi-FI" dirty="0"/>
              <a:t> </a:t>
            </a:r>
            <a:r>
              <a:rPr lang="fi-FI" dirty="0" err="1"/>
              <a:t>registration</a:t>
            </a:r>
            <a:r>
              <a:rPr lang="fi-FI" dirty="0"/>
              <a:t> </a:t>
            </a:r>
            <a:r>
              <a:rPr lang="fi-FI" dirty="0" err="1"/>
              <a:t>form</a:t>
            </a:r>
            <a:r>
              <a:rPr lang="fi-FI" dirty="0"/>
              <a:t> on </a:t>
            </a:r>
            <a:r>
              <a:rPr lang="fi-FI" dirty="0" err="1"/>
              <a:t>the</a:t>
            </a:r>
            <a:r>
              <a:rPr lang="fi-FI" dirty="0"/>
              <a:t> DVV </a:t>
            </a:r>
            <a:r>
              <a:rPr lang="fi-FI" dirty="0" err="1"/>
              <a:t>website</a:t>
            </a:r>
            <a:r>
              <a:rPr lang="fi-FI" dirty="0"/>
              <a:t>:</a:t>
            </a:r>
            <a:br>
              <a:rPr lang="fi-FI" dirty="0"/>
            </a:br>
            <a:r>
              <a:rPr lang="fi-FI" dirty="0">
                <a:hlinkClick r:id="rId3"/>
              </a:rPr>
              <a:t>https://dvv.fi/en/international-student</a:t>
            </a:r>
            <a:endParaRPr lang="fi-FI" dirty="0"/>
          </a:p>
          <a:p>
            <a:pPr marL="0" indent="0">
              <a:buNone/>
            </a:pPr>
            <a:r>
              <a:rPr lang="fi-FI" dirty="0"/>
              <a:t> </a:t>
            </a:r>
            <a:r>
              <a:rPr lang="en-US" dirty="0">
                <a:hlinkClick r:id="rId4"/>
              </a:rPr>
              <a:t>Registration of a foreigner | Digital and population data services agency</a:t>
            </a:r>
            <a:r>
              <a:rPr lang="en-US" dirty="0"/>
              <a:t>  </a:t>
            </a:r>
            <a:br>
              <a:rPr lang="fi-FI" b="1" dirty="0">
                <a:solidFill>
                  <a:srgbClr val="7030A0"/>
                </a:solidFill>
              </a:rPr>
            </a:br>
            <a:br>
              <a:rPr lang="fi-FI" b="1" dirty="0">
                <a:solidFill>
                  <a:srgbClr val="7030A0"/>
                </a:solidFill>
              </a:rPr>
            </a:br>
            <a:r>
              <a:rPr lang="fi-FI" b="1" dirty="0">
                <a:solidFill>
                  <a:srgbClr val="7030A0"/>
                </a:solidFill>
                <a:highlight>
                  <a:srgbClr val="FFFF00"/>
                </a:highlight>
              </a:rPr>
              <a:t>2. </a:t>
            </a:r>
            <a:r>
              <a:rPr lang="fi-FI" b="1" dirty="0" err="1">
                <a:solidFill>
                  <a:srgbClr val="7030A0"/>
                </a:solidFill>
                <a:highlight>
                  <a:srgbClr val="FFFF00"/>
                </a:highlight>
              </a:rPr>
              <a:t>Follow</a:t>
            </a:r>
            <a:r>
              <a:rPr lang="fi-FI" b="1" dirty="0">
                <a:solidFill>
                  <a:srgbClr val="7030A0"/>
                </a:solidFill>
                <a:highlight>
                  <a:srgbClr val="FFFF00"/>
                </a:highlight>
              </a:rPr>
              <a:t> </a:t>
            </a:r>
            <a:r>
              <a:rPr lang="fi-FI" b="1" dirty="0" err="1">
                <a:solidFill>
                  <a:srgbClr val="7030A0"/>
                </a:solidFill>
                <a:highlight>
                  <a:srgbClr val="FFFF00"/>
                </a:highlight>
              </a:rPr>
              <a:t>the</a:t>
            </a:r>
            <a:r>
              <a:rPr lang="fi-FI" b="1" dirty="0">
                <a:solidFill>
                  <a:srgbClr val="7030A0"/>
                </a:solidFill>
                <a:highlight>
                  <a:srgbClr val="FFFF00"/>
                </a:highlight>
              </a:rPr>
              <a:t> </a:t>
            </a:r>
            <a:r>
              <a:rPr lang="fi-FI" b="1" dirty="0" err="1">
                <a:solidFill>
                  <a:srgbClr val="7030A0"/>
                </a:solidFill>
                <a:highlight>
                  <a:srgbClr val="FFFF00"/>
                </a:highlight>
              </a:rPr>
              <a:t>instructions</a:t>
            </a:r>
            <a:r>
              <a:rPr lang="fi-FI" b="1" dirty="0">
                <a:solidFill>
                  <a:srgbClr val="7030A0"/>
                </a:solidFill>
                <a:highlight>
                  <a:srgbClr val="FFFF00"/>
                </a:highlight>
              </a:rPr>
              <a:t> </a:t>
            </a:r>
            <a:r>
              <a:rPr lang="fi-FI" b="1" dirty="0" err="1">
                <a:solidFill>
                  <a:srgbClr val="7030A0"/>
                </a:solidFill>
                <a:highlight>
                  <a:srgbClr val="FFFF00"/>
                </a:highlight>
              </a:rPr>
              <a:t>you</a:t>
            </a:r>
            <a:r>
              <a:rPr lang="fi-FI" b="1" dirty="0">
                <a:solidFill>
                  <a:srgbClr val="7030A0"/>
                </a:solidFill>
                <a:highlight>
                  <a:srgbClr val="FFFF00"/>
                </a:highlight>
              </a:rPr>
              <a:t> </a:t>
            </a:r>
            <a:r>
              <a:rPr lang="fi-FI" b="1" dirty="0" err="1">
                <a:solidFill>
                  <a:srgbClr val="7030A0"/>
                </a:solidFill>
                <a:highlight>
                  <a:srgbClr val="FFFF00"/>
                </a:highlight>
              </a:rPr>
              <a:t>have</a:t>
            </a:r>
            <a:r>
              <a:rPr lang="fi-FI" b="1" dirty="0">
                <a:solidFill>
                  <a:srgbClr val="7030A0"/>
                </a:solidFill>
                <a:highlight>
                  <a:srgbClr val="FFFF00"/>
                </a:highlight>
              </a:rPr>
              <a:t> </a:t>
            </a:r>
            <a:r>
              <a:rPr lang="fi-FI" b="1" dirty="0" err="1">
                <a:solidFill>
                  <a:srgbClr val="7030A0"/>
                </a:solidFill>
                <a:highlight>
                  <a:srgbClr val="FFFF00"/>
                </a:highlight>
              </a:rPr>
              <a:t>received</a:t>
            </a:r>
            <a:r>
              <a:rPr lang="fi-FI" b="1" dirty="0">
                <a:solidFill>
                  <a:srgbClr val="7030A0"/>
                </a:solidFill>
                <a:highlight>
                  <a:srgbClr val="FFFF00"/>
                </a:highlight>
              </a:rPr>
              <a:t> </a:t>
            </a:r>
            <a:r>
              <a:rPr lang="fi-FI" b="1" dirty="0" err="1">
                <a:solidFill>
                  <a:srgbClr val="7030A0"/>
                </a:solidFill>
                <a:highlight>
                  <a:srgbClr val="FFFF00"/>
                </a:highlight>
              </a:rPr>
              <a:t>from</a:t>
            </a:r>
            <a:r>
              <a:rPr lang="fi-FI" b="1" dirty="0">
                <a:solidFill>
                  <a:srgbClr val="7030A0"/>
                </a:solidFill>
                <a:highlight>
                  <a:srgbClr val="FFFF00"/>
                </a:highlight>
              </a:rPr>
              <a:t> </a:t>
            </a:r>
            <a:r>
              <a:rPr lang="fi-FI" b="1" dirty="0" err="1">
                <a:solidFill>
                  <a:srgbClr val="7030A0"/>
                </a:solidFill>
                <a:highlight>
                  <a:srgbClr val="FFFF00"/>
                </a:highlight>
              </a:rPr>
              <a:t>the</a:t>
            </a:r>
            <a:r>
              <a:rPr lang="fi-FI" b="1" dirty="0">
                <a:solidFill>
                  <a:srgbClr val="7030A0"/>
                </a:solidFill>
                <a:highlight>
                  <a:srgbClr val="FFFF00"/>
                </a:highlight>
              </a:rPr>
              <a:t> DVV Office </a:t>
            </a:r>
            <a:r>
              <a:rPr lang="fi-FI" b="1" dirty="0" err="1">
                <a:solidFill>
                  <a:srgbClr val="7030A0"/>
                </a:solidFill>
                <a:highlight>
                  <a:srgbClr val="FFFF00"/>
                </a:highlight>
              </a:rPr>
              <a:t>by</a:t>
            </a:r>
            <a:r>
              <a:rPr lang="fi-FI" b="1" dirty="0">
                <a:solidFill>
                  <a:srgbClr val="7030A0"/>
                </a:solidFill>
                <a:highlight>
                  <a:srgbClr val="FFFF00"/>
                </a:highlight>
              </a:rPr>
              <a:t> </a:t>
            </a:r>
            <a:r>
              <a:rPr lang="fi-FI" b="1" dirty="0" err="1">
                <a:solidFill>
                  <a:srgbClr val="7030A0"/>
                </a:solidFill>
                <a:highlight>
                  <a:srgbClr val="FFFF00"/>
                </a:highlight>
              </a:rPr>
              <a:t>email</a:t>
            </a:r>
            <a:r>
              <a:rPr lang="fi-FI" b="1" dirty="0">
                <a:solidFill>
                  <a:srgbClr val="7030A0"/>
                </a:solidFill>
                <a:highlight>
                  <a:srgbClr val="FFFF00"/>
                </a:highlight>
              </a:rPr>
              <a:t>.</a:t>
            </a:r>
          </a:p>
          <a:p>
            <a:pPr marL="0" indent="0">
              <a:buNone/>
            </a:pPr>
            <a:br>
              <a:rPr lang="fi-FI" b="1" dirty="0">
                <a:solidFill>
                  <a:srgbClr val="7030A0"/>
                </a:solidFill>
              </a:rPr>
            </a:br>
            <a:r>
              <a:rPr lang="fi-FI" b="1" dirty="0">
                <a:solidFill>
                  <a:srgbClr val="7030A0"/>
                </a:solidFill>
                <a:highlight>
                  <a:srgbClr val="FFFF00"/>
                </a:highlight>
              </a:rPr>
              <a:t>3. </a:t>
            </a:r>
            <a:r>
              <a:rPr lang="fi-FI" b="1" dirty="0" err="1">
                <a:solidFill>
                  <a:srgbClr val="7030A0"/>
                </a:solidFill>
                <a:highlight>
                  <a:srgbClr val="FFFF00"/>
                </a:highlight>
              </a:rPr>
              <a:t>Visit</a:t>
            </a:r>
            <a:r>
              <a:rPr lang="fi-FI" b="1" dirty="0">
                <a:solidFill>
                  <a:srgbClr val="7030A0"/>
                </a:solidFill>
                <a:highlight>
                  <a:srgbClr val="FFFF00"/>
                </a:highlight>
              </a:rPr>
              <a:t> </a:t>
            </a:r>
            <a:r>
              <a:rPr lang="fi-FI" b="1" dirty="0" err="1">
                <a:solidFill>
                  <a:srgbClr val="7030A0"/>
                </a:solidFill>
                <a:highlight>
                  <a:srgbClr val="FFFF00"/>
                </a:highlight>
              </a:rPr>
              <a:t>the</a:t>
            </a:r>
            <a:r>
              <a:rPr lang="fi-FI" b="1" dirty="0">
                <a:solidFill>
                  <a:srgbClr val="7030A0"/>
                </a:solidFill>
                <a:highlight>
                  <a:srgbClr val="FFFF00"/>
                </a:highlight>
              </a:rPr>
              <a:t> DVV office and </a:t>
            </a:r>
            <a:r>
              <a:rPr lang="fi-FI" b="1" dirty="0" err="1">
                <a:solidFill>
                  <a:srgbClr val="7030A0"/>
                </a:solidFill>
                <a:highlight>
                  <a:srgbClr val="FFFF00"/>
                </a:highlight>
              </a:rPr>
              <a:t>bring</a:t>
            </a:r>
            <a:r>
              <a:rPr lang="fi-FI" b="1" dirty="0">
                <a:solidFill>
                  <a:srgbClr val="7030A0"/>
                </a:solidFill>
                <a:highlight>
                  <a:srgbClr val="FFFF00"/>
                </a:highlight>
              </a:rPr>
              <a:t> </a:t>
            </a:r>
            <a:r>
              <a:rPr lang="fi-FI" b="1" dirty="0" err="1">
                <a:solidFill>
                  <a:srgbClr val="7030A0"/>
                </a:solidFill>
                <a:highlight>
                  <a:srgbClr val="FFFF00"/>
                </a:highlight>
              </a:rPr>
              <a:t>along</a:t>
            </a:r>
            <a:r>
              <a:rPr lang="fi-FI" b="1" dirty="0">
                <a:solidFill>
                  <a:srgbClr val="7030A0"/>
                </a:solidFill>
                <a:highlight>
                  <a:srgbClr val="FFFF00"/>
                </a:highlight>
              </a:rPr>
              <a:t> </a:t>
            </a:r>
            <a:r>
              <a:rPr lang="fi-FI" b="1" dirty="0" err="1">
                <a:solidFill>
                  <a:srgbClr val="7030A0"/>
                </a:solidFill>
                <a:highlight>
                  <a:srgbClr val="FFFF00"/>
                </a:highlight>
              </a:rPr>
              <a:t>the</a:t>
            </a:r>
            <a:r>
              <a:rPr lang="fi-FI" b="1" dirty="0">
                <a:solidFill>
                  <a:srgbClr val="7030A0"/>
                </a:solidFill>
                <a:highlight>
                  <a:srgbClr val="FFFF00"/>
                </a:highlight>
              </a:rPr>
              <a:t> </a:t>
            </a:r>
            <a:r>
              <a:rPr lang="fi-FI" b="1" dirty="0" err="1">
                <a:solidFill>
                  <a:srgbClr val="7030A0"/>
                </a:solidFill>
                <a:highlight>
                  <a:srgbClr val="FFFF00"/>
                </a:highlight>
              </a:rPr>
              <a:t>required</a:t>
            </a:r>
            <a:r>
              <a:rPr lang="fi-FI" b="1" dirty="0">
                <a:solidFill>
                  <a:srgbClr val="7030A0"/>
                </a:solidFill>
                <a:highlight>
                  <a:srgbClr val="FFFF00"/>
                </a:highlight>
              </a:rPr>
              <a:t> </a:t>
            </a:r>
            <a:r>
              <a:rPr lang="fi-FI" b="1" dirty="0" err="1">
                <a:solidFill>
                  <a:srgbClr val="7030A0"/>
                </a:solidFill>
                <a:highlight>
                  <a:srgbClr val="FFFF00"/>
                </a:highlight>
              </a:rPr>
              <a:t>documents</a:t>
            </a:r>
            <a:r>
              <a:rPr lang="fi-FI" b="1" dirty="0">
                <a:solidFill>
                  <a:srgbClr val="7030A0"/>
                </a:solidFill>
                <a:highlight>
                  <a:srgbClr val="FFFF00"/>
                </a:highlight>
              </a:rPr>
              <a:t>.</a:t>
            </a:r>
            <a:br>
              <a:rPr lang="fi-FI" b="1" dirty="0">
                <a:solidFill>
                  <a:srgbClr val="7030A0"/>
                </a:solidFill>
              </a:rPr>
            </a:br>
            <a:r>
              <a:rPr lang="fi-FI" sz="1800" dirty="0" err="1"/>
              <a:t>These</a:t>
            </a:r>
            <a:r>
              <a:rPr lang="fi-FI" sz="1800" dirty="0"/>
              <a:t> </a:t>
            </a:r>
            <a:r>
              <a:rPr lang="fi-FI" sz="1800" dirty="0" err="1"/>
              <a:t>documents</a:t>
            </a:r>
            <a:r>
              <a:rPr lang="fi-FI" sz="1800" dirty="0"/>
              <a:t> </a:t>
            </a:r>
            <a:r>
              <a:rPr lang="fi-FI" sz="1800" dirty="0" err="1"/>
              <a:t>are</a:t>
            </a:r>
            <a:r>
              <a:rPr lang="fi-FI" sz="1800" dirty="0"/>
              <a:t> </a:t>
            </a:r>
            <a:r>
              <a:rPr lang="fi-FI" sz="1800" dirty="0" err="1"/>
              <a:t>required</a:t>
            </a:r>
            <a:endParaRPr lang="fi-FI" sz="1800" dirty="0"/>
          </a:p>
          <a:p>
            <a:pPr marL="626745" lvl="1" indent="-264795">
              <a:buFont typeface="Courier New" panose="02070309020205020404" pitchFamily="49" charset="0"/>
              <a:buChar char="o"/>
            </a:pPr>
            <a:r>
              <a:rPr lang="fi-FI" b="0" dirty="0" err="1"/>
              <a:t>Your</a:t>
            </a:r>
            <a:r>
              <a:rPr lang="fi-FI" b="0" dirty="0"/>
              <a:t> </a:t>
            </a:r>
            <a:r>
              <a:rPr lang="fi-FI" b="0" dirty="0" err="1"/>
              <a:t>passport</a:t>
            </a:r>
            <a:r>
              <a:rPr lang="fi-FI" b="0" dirty="0"/>
              <a:t> </a:t>
            </a:r>
            <a:r>
              <a:rPr lang="fi-FI" b="0" dirty="0" err="1"/>
              <a:t>or</a:t>
            </a:r>
            <a:r>
              <a:rPr lang="fi-FI" b="0" dirty="0"/>
              <a:t> ID</a:t>
            </a:r>
            <a:endParaRPr lang="fi-FI" dirty="0"/>
          </a:p>
          <a:p>
            <a:pPr marL="626745" lvl="1" indent="-264795">
              <a:buFont typeface="Courier New" panose="02070309020205020404" pitchFamily="49" charset="0"/>
              <a:buChar char="o"/>
            </a:pPr>
            <a:r>
              <a:rPr lang="fi-FI" b="0" dirty="0" err="1"/>
              <a:t>Your</a:t>
            </a:r>
            <a:r>
              <a:rPr lang="fi-FI" b="0" dirty="0"/>
              <a:t> </a:t>
            </a:r>
            <a:r>
              <a:rPr lang="fi-FI" b="0" dirty="0" err="1"/>
              <a:t>study</a:t>
            </a:r>
            <a:r>
              <a:rPr lang="fi-FI" b="0" dirty="0"/>
              <a:t> </a:t>
            </a:r>
            <a:r>
              <a:rPr lang="fi-FI" b="0" dirty="0" err="1"/>
              <a:t>certificate</a:t>
            </a:r>
            <a:endParaRPr lang="fi-FI" dirty="0"/>
          </a:p>
          <a:p>
            <a:pPr marL="626745" lvl="1" indent="-264795">
              <a:buFont typeface="Courier New" panose="02070309020205020404" pitchFamily="49" charset="0"/>
              <a:buChar char="o"/>
            </a:pPr>
            <a:r>
              <a:rPr lang="fi-FI" b="0" dirty="0" err="1"/>
              <a:t>Your</a:t>
            </a:r>
            <a:r>
              <a:rPr lang="fi-FI" b="0" dirty="0"/>
              <a:t> </a:t>
            </a:r>
            <a:r>
              <a:rPr lang="fi-FI" b="0" dirty="0" err="1"/>
              <a:t>residence</a:t>
            </a:r>
            <a:r>
              <a:rPr lang="fi-FI" b="0" dirty="0"/>
              <a:t> permit/EU </a:t>
            </a:r>
            <a:r>
              <a:rPr lang="fi-FI" b="0" dirty="0" err="1"/>
              <a:t>citizen’s</a:t>
            </a:r>
            <a:r>
              <a:rPr lang="fi-FI" b="0" dirty="0"/>
              <a:t> </a:t>
            </a:r>
            <a:r>
              <a:rPr lang="fi-FI" b="0" dirty="0" err="1"/>
              <a:t>registration</a:t>
            </a:r>
            <a:r>
              <a:rPr lang="fi-FI" b="0" dirty="0"/>
              <a:t> of </a:t>
            </a:r>
            <a:r>
              <a:rPr lang="fi-FI" b="0" dirty="0" err="1"/>
              <a:t>the</a:t>
            </a:r>
            <a:r>
              <a:rPr lang="fi-FI" b="0" dirty="0"/>
              <a:t> </a:t>
            </a:r>
            <a:r>
              <a:rPr lang="fi-FI" b="0" dirty="0" err="1"/>
              <a:t>right</a:t>
            </a:r>
            <a:r>
              <a:rPr lang="fi-FI" b="0" dirty="0"/>
              <a:t> of </a:t>
            </a:r>
            <a:r>
              <a:rPr lang="fi-FI" b="0" dirty="0" err="1"/>
              <a:t>residence</a:t>
            </a:r>
            <a:r>
              <a:rPr lang="fi-FI" b="0" dirty="0"/>
              <a:t> </a:t>
            </a:r>
            <a:r>
              <a:rPr lang="fi-FI" b="0" dirty="0" err="1"/>
              <a:t>if</a:t>
            </a:r>
            <a:r>
              <a:rPr lang="fi-FI" b="0" dirty="0"/>
              <a:t> </a:t>
            </a:r>
            <a:r>
              <a:rPr lang="fi-FI" b="0" dirty="0" err="1"/>
              <a:t>you</a:t>
            </a:r>
            <a:r>
              <a:rPr lang="fi-FI" b="0" dirty="0"/>
              <a:t> </a:t>
            </a:r>
            <a:r>
              <a:rPr lang="fi-FI" b="0" dirty="0" err="1"/>
              <a:t>have</a:t>
            </a:r>
            <a:r>
              <a:rPr lang="fi-FI" b="0" dirty="0"/>
              <a:t> </a:t>
            </a:r>
            <a:r>
              <a:rPr lang="fi-FI" b="0" dirty="0" err="1"/>
              <a:t>one</a:t>
            </a:r>
            <a:endParaRPr lang="fi-FI" b="0" dirty="0"/>
          </a:p>
          <a:p>
            <a:pPr marL="626745" lvl="1" indent="-264795">
              <a:buFont typeface="Courier New" panose="02070309020205020404" pitchFamily="49" charset="0"/>
              <a:buChar char="o"/>
            </a:pPr>
            <a:endParaRPr lang="en-US" dirty="0"/>
          </a:p>
          <a:p>
            <a:pPr marL="0" indent="0">
              <a:buNone/>
            </a:pPr>
            <a:endParaRPr lang="en-US" sz="1600" dirty="0">
              <a:ea typeface="+mn-lt"/>
              <a:cs typeface="+mn-lt"/>
            </a:endParaRPr>
          </a:p>
          <a:p>
            <a:pPr marL="626745" lvl="1" indent="-264795" eaLnBrk="1" hangingPunct="1">
              <a:buFont typeface="Courier New" panose="02070309020205020404" pitchFamily="49" charset="0"/>
              <a:buChar char="o"/>
            </a:pPr>
            <a:endParaRPr lang="en-US" sz="1600" dirty="0"/>
          </a:p>
          <a:p>
            <a:pPr marL="381000" indent="-381000">
              <a:buNone/>
            </a:pPr>
            <a:endParaRPr lang="en-US" b="1" dirty="0"/>
          </a:p>
        </p:txBody>
      </p:sp>
    </p:spTree>
    <p:extLst>
      <p:ext uri="{BB962C8B-B14F-4D97-AF65-F5344CB8AC3E}">
        <p14:creationId xmlns:p14="http://schemas.microsoft.com/office/powerpoint/2010/main" val="15534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14</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2.1.2026</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334831"/>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478495" y="1648380"/>
            <a:ext cx="7993062" cy="4623964"/>
          </a:xfrm>
        </p:spPr>
        <p:txBody>
          <a:bodyPr/>
          <a:lstStyle/>
          <a:p>
            <a:pPr marL="0" indent="0" eaLnBrk="1" hangingPunct="1">
              <a:buNone/>
            </a:pPr>
            <a:r>
              <a:rPr lang="fi-FI" b="1" dirty="0">
                <a:solidFill>
                  <a:srgbClr val="7030A0"/>
                </a:solidFill>
                <a:latin typeface="+mn-lt"/>
              </a:rPr>
              <a:t>In Joensuu</a:t>
            </a:r>
          </a:p>
          <a:p>
            <a:pPr marL="361950" lvl="1" indent="0">
              <a:buNone/>
            </a:pPr>
            <a:endParaRPr lang="en-US" sz="2000" dirty="0"/>
          </a:p>
          <a:p>
            <a:pPr marL="0" indent="-82550">
              <a:buNone/>
            </a:pPr>
            <a:r>
              <a:rPr lang="fi-FI" b="1" dirty="0" err="1">
                <a:solidFill>
                  <a:srgbClr val="7030A0"/>
                </a:solidFill>
              </a:rPr>
              <a:t>You</a:t>
            </a:r>
            <a:r>
              <a:rPr lang="fi-FI" b="1" dirty="0">
                <a:solidFill>
                  <a:srgbClr val="7030A0"/>
                </a:solidFill>
              </a:rPr>
              <a:t> </a:t>
            </a:r>
            <a:r>
              <a:rPr lang="fi-FI" b="1" dirty="0" err="1">
                <a:solidFill>
                  <a:srgbClr val="7030A0"/>
                </a:solidFill>
              </a:rPr>
              <a:t>can</a:t>
            </a:r>
            <a:r>
              <a:rPr lang="fi-FI" b="1" dirty="0">
                <a:solidFill>
                  <a:srgbClr val="7030A0"/>
                </a:solidFill>
              </a:rPr>
              <a:t> </a:t>
            </a:r>
            <a:r>
              <a:rPr lang="fi-FI" b="1" dirty="0" err="1">
                <a:solidFill>
                  <a:srgbClr val="7030A0"/>
                </a:solidFill>
              </a:rPr>
              <a:t>visit</a:t>
            </a:r>
            <a:r>
              <a:rPr lang="en-US" b="1" dirty="0">
                <a:solidFill>
                  <a:srgbClr val="7030A0"/>
                </a:solidFill>
              </a:rPr>
              <a:t> the DVV Office </a:t>
            </a:r>
            <a:r>
              <a:rPr lang="en-US" b="1" dirty="0">
                <a:solidFill>
                  <a:srgbClr val="7030A0"/>
                </a:solidFill>
                <a:highlight>
                  <a:srgbClr val="FFFF00"/>
                </a:highlight>
              </a:rPr>
              <a:t>at 9.00-15.30 </a:t>
            </a:r>
            <a:r>
              <a:rPr lang="en-US" b="1" dirty="0">
                <a:solidFill>
                  <a:srgbClr val="7030A0"/>
                </a:solidFill>
              </a:rPr>
              <a:t>without making an appointment</a:t>
            </a:r>
            <a:br>
              <a:rPr lang="en-US" b="1" dirty="0">
                <a:solidFill>
                  <a:srgbClr val="7030A0"/>
                </a:solidFill>
              </a:rPr>
            </a:br>
            <a:r>
              <a:rPr lang="en-US" b="1" dirty="0">
                <a:solidFill>
                  <a:srgbClr val="7030A0"/>
                </a:solidFill>
                <a:highlight>
                  <a:srgbClr val="FFFF00"/>
                </a:highlight>
              </a:rPr>
              <a:t>on Thursdays 8 Jan, 15 Jan, and 12 Feb</a:t>
            </a:r>
            <a:r>
              <a:rPr lang="en-US" b="1" dirty="0">
                <a:solidFill>
                  <a:srgbClr val="7030A0"/>
                </a:solidFill>
              </a:rPr>
              <a:t>.  </a:t>
            </a:r>
            <a:br>
              <a:rPr lang="en-US" dirty="0">
                <a:ea typeface="+mn-lt"/>
                <a:cs typeface="+mn-lt"/>
              </a:rPr>
            </a:br>
            <a:endParaRPr lang="en-US" dirty="0">
              <a:ea typeface="+mn-lt"/>
              <a:cs typeface="+mn-lt"/>
            </a:endParaRPr>
          </a:p>
          <a:p>
            <a:pPr marL="182245" indent="-182245">
              <a:buFont typeface="Courier New" panose="02070309020205020404" pitchFamily="49" charset="0"/>
              <a:buChar char="o"/>
            </a:pPr>
            <a:r>
              <a:rPr lang="en-US" dirty="0"/>
              <a:t>If you miss these, you can visit the office </a:t>
            </a:r>
            <a:r>
              <a:rPr lang="en-US" b="1" dirty="0"/>
              <a:t>at 9-12 on Wednesdays </a:t>
            </a:r>
            <a:r>
              <a:rPr lang="en-US" dirty="0"/>
              <a:t>without an appointment.</a:t>
            </a:r>
          </a:p>
          <a:p>
            <a:pPr marL="182245" indent="-182245">
              <a:buFont typeface="Courier New" panose="02070309020205020404" pitchFamily="49" charset="0"/>
              <a:buChar char="o"/>
            </a:pPr>
            <a:r>
              <a:rPr lang="en-US" dirty="0"/>
              <a:t>Or you can book an appointment online: </a:t>
            </a:r>
            <a:br>
              <a:rPr lang="en-US" dirty="0"/>
            </a:br>
            <a:r>
              <a:rPr lang="en-US" dirty="0">
                <a:hlinkClick r:id="rId3"/>
              </a:rPr>
              <a:t>https://secure.vihta.com/public-ng/dvv/#/home</a:t>
            </a:r>
            <a:r>
              <a:rPr lang="en-US" dirty="0"/>
              <a:t> </a:t>
            </a:r>
            <a:endParaRPr lang="en-US" dirty="0">
              <a:ea typeface="+mn-lt"/>
              <a:cs typeface="+mn-lt"/>
            </a:endParaRPr>
          </a:p>
          <a:p>
            <a:pPr marL="0" indent="0">
              <a:buNone/>
            </a:pPr>
            <a:r>
              <a:rPr lang="fi-FI" dirty="0" err="1"/>
              <a:t>Address</a:t>
            </a:r>
            <a:r>
              <a:rPr lang="fi-FI" dirty="0"/>
              <a:t>: </a:t>
            </a:r>
            <a:r>
              <a:rPr lang="en-US" dirty="0" err="1"/>
              <a:t>Kauppakatu</a:t>
            </a:r>
            <a:r>
              <a:rPr lang="en-US" dirty="0"/>
              <a:t> 40 (city </a:t>
            </a:r>
            <a:r>
              <a:rPr lang="en-US" dirty="0" err="1"/>
              <a:t>centre</a:t>
            </a:r>
            <a:r>
              <a:rPr lang="en-US" dirty="0"/>
              <a:t>), </a:t>
            </a:r>
            <a:r>
              <a:rPr lang="en-US" dirty="0">
                <a:ea typeface="+mn-lt"/>
                <a:cs typeface="+mn-lt"/>
                <a:hlinkClick r:id="rId4"/>
              </a:rPr>
              <a:t>https://dvv.fi/en/joensuu-en</a:t>
            </a:r>
            <a:r>
              <a:rPr lang="en-US" dirty="0">
                <a:ea typeface="+mn-lt"/>
                <a:cs typeface="+mn-lt"/>
              </a:rPr>
              <a:t> </a:t>
            </a:r>
            <a:endParaRPr lang="en-US" dirty="0"/>
          </a:p>
          <a:p>
            <a:pPr marL="0" indent="0">
              <a:buNone/>
            </a:pPr>
            <a:endParaRPr lang="en-US" sz="1600" dirty="0">
              <a:ea typeface="+mn-lt"/>
              <a:cs typeface="+mn-lt"/>
            </a:endParaRPr>
          </a:p>
          <a:p>
            <a:pPr marL="626745" lvl="1" indent="-264795" eaLnBrk="1" hangingPunct="1">
              <a:buFont typeface="Courier New" panose="02070309020205020404" pitchFamily="49" charset="0"/>
              <a:buChar char="o"/>
            </a:pPr>
            <a:endParaRPr lang="en-US" sz="1600" dirty="0"/>
          </a:p>
          <a:p>
            <a:pPr marL="381000" indent="-381000">
              <a:buNone/>
            </a:pPr>
            <a:endParaRPr lang="en-US" b="1" dirty="0"/>
          </a:p>
        </p:txBody>
      </p:sp>
    </p:spTree>
    <p:extLst>
      <p:ext uri="{BB962C8B-B14F-4D97-AF65-F5344CB8AC3E}">
        <p14:creationId xmlns:p14="http://schemas.microsoft.com/office/powerpoint/2010/main" val="50243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8601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8601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E4112CD8-F3CC-4F60-9273-D839A4DC9D62}" type="slidenum">
              <a:rPr lang="fi-FI" sz="1300" b="1">
                <a:latin typeface="Arial" charset="0"/>
              </a:rPr>
              <a:pPr algn="r"/>
              <a:t>15</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D0030088-079A-434A-A684-FF8D0D3B9886}" type="datetime1">
              <a:rPr lang="fi-FI" smtClean="0"/>
              <a:pPr>
                <a:defRPr/>
              </a:pPr>
              <a:t>2.1.2026</a:t>
            </a:fld>
            <a:endParaRPr lang="fi-FI"/>
          </a:p>
        </p:txBody>
      </p:sp>
      <p:sp>
        <p:nvSpPr>
          <p:cNvPr id="12" name="Footer Placeholder 11"/>
          <p:cNvSpPr>
            <a:spLocks noGrp="1"/>
          </p:cNvSpPr>
          <p:nvPr>
            <p:ph type="ftr" sz="quarter" idx="3"/>
          </p:nvPr>
        </p:nvSpPr>
        <p:spPr/>
        <p:txBody>
          <a:bodyPr/>
          <a:lstStyle/>
          <a:p>
            <a:pPr>
              <a:defRPr/>
            </a:pPr>
            <a:r>
              <a:rPr lang="fi-FI" dirty="0"/>
              <a:t>Kirsi Konttinen</a:t>
            </a:r>
          </a:p>
        </p:txBody>
      </p:sp>
      <p:sp>
        <p:nvSpPr>
          <p:cNvPr id="86020" name="Rectangle 8"/>
          <p:cNvSpPr>
            <a:spLocks noGrp="1" noChangeArrowheads="1"/>
          </p:cNvSpPr>
          <p:nvPr>
            <p:ph type="title" idx="4294967295"/>
          </p:nvPr>
        </p:nvSpPr>
        <p:spPr>
          <a:xfrm>
            <a:off x="323528" y="34477"/>
            <a:ext cx="8820472" cy="1006607"/>
          </a:xfrm>
        </p:spPr>
        <p:txBody>
          <a:bodyPr/>
          <a:lstStyle/>
          <a:p>
            <a:pPr eaLnBrk="1" hangingPunct="1"/>
            <a:r>
              <a:rPr lang="fi-FI" dirty="0" err="1"/>
              <a:t>Documents</a:t>
            </a:r>
            <a:r>
              <a:rPr lang="fi-FI" dirty="0"/>
              <a:t> for </a:t>
            </a:r>
            <a:r>
              <a:rPr lang="fi-FI" dirty="0" err="1"/>
              <a:t>registration</a:t>
            </a:r>
            <a:r>
              <a:rPr lang="fi-FI" dirty="0"/>
              <a:t> </a:t>
            </a:r>
            <a:br>
              <a:rPr lang="fi-FI" dirty="0"/>
            </a:br>
            <a:r>
              <a:rPr lang="fi-FI" dirty="0"/>
              <a:t>in </a:t>
            </a:r>
            <a:r>
              <a:rPr lang="fi-FI" dirty="0" err="1"/>
              <a:t>the</a:t>
            </a:r>
            <a:r>
              <a:rPr lang="fi-FI" dirty="0"/>
              <a:t> Digital and </a:t>
            </a:r>
            <a:r>
              <a:rPr lang="fi-FI" dirty="0" err="1"/>
              <a:t>Population</a:t>
            </a:r>
            <a:r>
              <a:rPr lang="fi-FI" dirty="0"/>
              <a:t> Data Services </a:t>
            </a:r>
            <a:r>
              <a:rPr lang="fi-FI" dirty="0" err="1"/>
              <a:t>Agency</a:t>
            </a:r>
            <a:br>
              <a:rPr lang="fi-FI" dirty="0"/>
            </a:br>
            <a:br>
              <a:rPr lang="fi-FI" dirty="0"/>
            </a:br>
            <a:endParaRPr lang="en-GB" sz="2400" dirty="0"/>
          </a:p>
        </p:txBody>
      </p:sp>
      <p:sp>
        <p:nvSpPr>
          <p:cNvPr id="86021" name="Rectangle 9"/>
          <p:cNvSpPr>
            <a:spLocks noGrp="1" noChangeArrowheads="1"/>
          </p:cNvSpPr>
          <p:nvPr>
            <p:ph type="body" idx="4294967295"/>
          </p:nvPr>
        </p:nvSpPr>
        <p:spPr>
          <a:xfrm>
            <a:off x="323528" y="1041084"/>
            <a:ext cx="8640960" cy="5121854"/>
          </a:xfrm>
        </p:spPr>
        <p:txBody>
          <a:bodyPr/>
          <a:lstStyle/>
          <a:p>
            <a:pPr marL="0" indent="0">
              <a:buNone/>
            </a:pPr>
            <a:endParaRPr lang="fi-FI" b="1" dirty="0">
              <a:solidFill>
                <a:srgbClr val="7030A0"/>
              </a:solidFill>
            </a:endParaRPr>
          </a:p>
          <a:p>
            <a:pPr marL="0" indent="0">
              <a:buNone/>
            </a:pPr>
            <a:r>
              <a:rPr lang="fi-FI" b="1" dirty="0">
                <a:solidFill>
                  <a:srgbClr val="7030A0"/>
                </a:solidFill>
                <a:latin typeface="+mn-lt"/>
              </a:rPr>
              <a:t>In </a:t>
            </a:r>
            <a:r>
              <a:rPr lang="fi-FI" b="1" dirty="0">
                <a:solidFill>
                  <a:srgbClr val="7030A0"/>
                </a:solidFill>
              </a:rPr>
              <a:t>Kuopio</a:t>
            </a:r>
            <a:br>
              <a:rPr lang="fi-FI" b="1" dirty="0">
                <a:solidFill>
                  <a:srgbClr val="7030A0"/>
                </a:solidFill>
              </a:rPr>
            </a:br>
            <a:endParaRPr lang="fi-FI" b="1" dirty="0"/>
          </a:p>
          <a:p>
            <a:pPr marL="0" indent="0">
              <a:buNone/>
            </a:pPr>
            <a:r>
              <a:rPr lang="en-US" b="1" dirty="0">
                <a:solidFill>
                  <a:srgbClr val="7030A0"/>
                </a:solidFill>
              </a:rPr>
              <a:t>You  can visit the DVV office </a:t>
            </a:r>
            <a:r>
              <a:rPr lang="en-US" b="1" dirty="0">
                <a:solidFill>
                  <a:srgbClr val="7030A0"/>
                </a:solidFill>
                <a:highlight>
                  <a:srgbClr val="FFFF00"/>
                </a:highlight>
              </a:rPr>
              <a:t>at 9-15 on Tue 13 Jan </a:t>
            </a:r>
            <a:r>
              <a:rPr lang="en-US" b="1" dirty="0">
                <a:solidFill>
                  <a:srgbClr val="7030A0"/>
                </a:solidFill>
              </a:rPr>
              <a:t>without making an appointment.</a:t>
            </a:r>
          </a:p>
          <a:p>
            <a:pPr marL="0" indent="0">
              <a:buNone/>
            </a:pPr>
            <a:endParaRPr lang="en-US" dirty="0"/>
          </a:p>
          <a:p>
            <a:pPr marL="182245" indent="-182245">
              <a:buFont typeface="Courier New" panose="02070309020205020404" pitchFamily="49" charset="0"/>
              <a:buChar char="o"/>
            </a:pPr>
            <a:r>
              <a:rPr lang="en-US" dirty="0"/>
              <a:t>If you miss this date, you can visit the office </a:t>
            </a:r>
            <a:r>
              <a:rPr lang="en-US" b="1" dirty="0"/>
              <a:t>at 9-12 on Wednesdays </a:t>
            </a:r>
            <a:r>
              <a:rPr lang="en-US" dirty="0"/>
              <a:t>without an appointment.</a:t>
            </a:r>
          </a:p>
          <a:p>
            <a:pPr marL="182245" indent="-182245">
              <a:buFont typeface="Courier New" panose="02070309020205020404" pitchFamily="49" charset="0"/>
              <a:buChar char="o"/>
            </a:pPr>
            <a:r>
              <a:rPr lang="en-US" dirty="0"/>
              <a:t>Or you can book an appointment online: </a:t>
            </a:r>
            <a:br>
              <a:rPr lang="en-US" dirty="0"/>
            </a:br>
            <a:r>
              <a:rPr lang="en-US" dirty="0">
                <a:hlinkClick r:id="rId3"/>
              </a:rPr>
              <a:t>https://secure.vihta.com/public-ng/dvv/#/home</a:t>
            </a:r>
            <a:r>
              <a:rPr lang="en-US" dirty="0"/>
              <a:t>  </a:t>
            </a:r>
            <a:endParaRPr lang="fi-FI" dirty="0"/>
          </a:p>
          <a:p>
            <a:pPr marL="182245" indent="-182245">
              <a:buFont typeface="Courier New" panose="02070309020205020404" pitchFamily="49" charset="0"/>
              <a:buChar char="o"/>
            </a:pPr>
            <a:r>
              <a:rPr lang="fi-FI" dirty="0" err="1"/>
              <a:t>Address</a:t>
            </a:r>
            <a:r>
              <a:rPr lang="fi-FI" dirty="0"/>
              <a:t>: Kallanranta 11 (city </a:t>
            </a:r>
            <a:r>
              <a:rPr lang="fi-FI" dirty="0" err="1"/>
              <a:t>centre</a:t>
            </a:r>
            <a:r>
              <a:rPr lang="fi-FI" dirty="0"/>
              <a:t>, </a:t>
            </a:r>
            <a:r>
              <a:rPr lang="fi-FI" dirty="0" err="1"/>
              <a:t>close</a:t>
            </a:r>
            <a:r>
              <a:rPr lang="fi-FI" dirty="0"/>
              <a:t> to </a:t>
            </a:r>
            <a:r>
              <a:rPr lang="fi-FI" dirty="0" err="1"/>
              <a:t>the</a:t>
            </a:r>
            <a:r>
              <a:rPr lang="fi-FI" dirty="0"/>
              <a:t> lake) </a:t>
            </a:r>
            <a:r>
              <a:rPr lang="fi-FI" dirty="0">
                <a:ea typeface="+mn-lt"/>
                <a:cs typeface="+mn-lt"/>
                <a:hlinkClick r:id="rId4"/>
              </a:rPr>
              <a:t>https://dvv.fi/en/kuopio-en</a:t>
            </a:r>
            <a:r>
              <a:rPr lang="fi-FI" dirty="0">
                <a:ea typeface="+mn-lt"/>
                <a:cs typeface="+mn-lt"/>
              </a:rPr>
              <a:t> </a:t>
            </a:r>
            <a:endParaRPr lang="fi-FI" dirty="0"/>
          </a:p>
          <a:p>
            <a:pPr marL="0" indent="0">
              <a:buNone/>
            </a:pPr>
            <a:br>
              <a:rPr lang="fi-FI" sz="1600" dirty="0"/>
            </a:br>
            <a:endParaRPr lang="en-US" dirty="0"/>
          </a:p>
          <a:p>
            <a:pPr marL="182245" indent="-182245">
              <a:buFont typeface="Courier New" panose="02070309020205020404" pitchFamily="49" charset="0"/>
              <a:buChar char="o"/>
            </a:pPr>
            <a:endParaRPr lang="fi-FI" sz="1600" dirty="0">
              <a:ea typeface="+mn-lt"/>
              <a:cs typeface="+mn-lt"/>
            </a:endParaRPr>
          </a:p>
          <a:p>
            <a:pPr marL="381000" indent="-381000">
              <a:buNone/>
            </a:pPr>
            <a:endParaRPr lang="en-US" b="1" dirty="0"/>
          </a:p>
        </p:txBody>
      </p:sp>
    </p:spTree>
    <p:extLst>
      <p:ext uri="{BB962C8B-B14F-4D97-AF65-F5344CB8AC3E}">
        <p14:creationId xmlns:p14="http://schemas.microsoft.com/office/powerpoint/2010/main" val="59589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äivämäärän paikkamerkki 3"/>
          <p:cNvSpPr txBox="1">
            <a:spLocks noGrp="1"/>
          </p:cNvSpPr>
          <p:nvPr/>
        </p:nvSpPr>
        <p:spPr bwMode="auto">
          <a:xfrm>
            <a:off x="7488238" y="6373840"/>
            <a:ext cx="874712" cy="250825"/>
          </a:xfrm>
          <a:prstGeom prst="rect">
            <a:avLst/>
          </a:prstGeom>
          <a:noFill/>
          <a:ln w="9525">
            <a:noFill/>
            <a:miter lim="800000"/>
            <a:headEnd/>
            <a:tailEnd/>
          </a:ln>
        </p:spPr>
        <p:txBody>
          <a:bodyPr lIns="0" tIns="0" rIns="0" bIns="0" anchor="ctr"/>
          <a:lstStyle/>
          <a:p>
            <a:pPr algn="r"/>
            <a:fld id="{BB1EDC6A-1C26-4771-AAFB-1F2BA688D5F7}" type="datetime1">
              <a:rPr lang="fi-FI" sz="1100"/>
              <a:pPr algn="r"/>
              <a:t>2.1.2026</a:t>
            </a:fld>
            <a:endParaRPr lang="fi-FI" sz="1100"/>
          </a:p>
        </p:txBody>
      </p:sp>
      <p:sp>
        <p:nvSpPr>
          <p:cNvPr id="90114"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0115"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06EE4CE6-B098-4CBD-B2BF-30B209E23557}" type="slidenum">
              <a:rPr lang="fi-FI" sz="1300" b="1">
                <a:latin typeface="Arial" charset="0"/>
              </a:rPr>
              <a:pPr algn="r"/>
              <a:t>16</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90116" name="Rectangle 8"/>
          <p:cNvSpPr>
            <a:spLocks noGrp="1" noChangeArrowheads="1"/>
          </p:cNvSpPr>
          <p:nvPr>
            <p:ph type="title" idx="4294967295"/>
          </p:nvPr>
        </p:nvSpPr>
        <p:spPr>
          <a:xfrm>
            <a:off x="395536" y="225425"/>
            <a:ext cx="6805613" cy="684213"/>
          </a:xfrm>
        </p:spPr>
        <p:txBody>
          <a:bodyPr/>
          <a:lstStyle/>
          <a:p>
            <a:r>
              <a:rPr lang="en-GB" dirty="0"/>
              <a:t>Health Care in Finland</a:t>
            </a:r>
            <a:br>
              <a:rPr lang="en-GB" dirty="0"/>
            </a:br>
            <a:r>
              <a:rPr lang="en-US" sz="1400" dirty="0">
                <a:hlinkClick r:id="rId3"/>
              </a:rPr>
              <a:t>Health Care for Students - UEF Kamu</a:t>
            </a:r>
            <a:br>
              <a:rPr lang="en-US" sz="1400" dirty="0"/>
            </a:br>
            <a:br>
              <a:rPr lang="en-US" sz="1400" dirty="0"/>
            </a:br>
            <a:br>
              <a:rPr lang="en-US" sz="1400" dirty="0"/>
            </a:br>
            <a:br>
              <a:rPr lang="en-US" sz="1400" dirty="0"/>
            </a:br>
            <a:br>
              <a:rPr lang="en-US" sz="1400" dirty="0"/>
            </a:br>
            <a:br>
              <a:rPr lang="en-US" sz="1400" dirty="0"/>
            </a:br>
            <a:endParaRPr lang="en-GB" sz="1400" dirty="0"/>
          </a:p>
        </p:txBody>
      </p:sp>
      <p:sp>
        <p:nvSpPr>
          <p:cNvPr id="90117" name="Rectangle 9"/>
          <p:cNvSpPr>
            <a:spLocks noGrp="1" noChangeArrowheads="1"/>
          </p:cNvSpPr>
          <p:nvPr>
            <p:ph type="body" idx="4294967295"/>
          </p:nvPr>
        </p:nvSpPr>
        <p:spPr>
          <a:xfrm>
            <a:off x="395536" y="1340768"/>
            <a:ext cx="8568952" cy="1888578"/>
          </a:xfrm>
        </p:spPr>
        <p:txBody>
          <a:bodyPr/>
          <a:lstStyle/>
          <a:p>
            <a:pPr marL="182245" indent="-182245">
              <a:lnSpc>
                <a:spcPct val="90000"/>
              </a:lnSpc>
            </a:pPr>
            <a:r>
              <a:rPr lang="fi-FI" b="1" dirty="0" err="1"/>
              <a:t>Finnish</a:t>
            </a:r>
            <a:r>
              <a:rPr lang="fi-FI" b="1" dirty="0"/>
              <a:t> Student Health Services</a:t>
            </a:r>
            <a:r>
              <a:rPr lang="fi-FI" dirty="0"/>
              <a:t>- Health </a:t>
            </a:r>
            <a:r>
              <a:rPr lang="fi-FI" dirty="0" err="1"/>
              <a:t>care</a:t>
            </a:r>
            <a:r>
              <a:rPr lang="fi-FI" dirty="0"/>
              <a:t> for </a:t>
            </a:r>
            <a:r>
              <a:rPr lang="fi-FI" dirty="0" err="1"/>
              <a:t>students</a:t>
            </a:r>
            <a:endParaRPr lang="fi-FI" dirty="0"/>
          </a:p>
          <a:p>
            <a:pPr marL="626745" lvl="1" indent="-264795">
              <a:lnSpc>
                <a:spcPct val="90000"/>
              </a:lnSpc>
            </a:pPr>
            <a:r>
              <a:rPr lang="fi-FI" sz="2000" b="1" dirty="0" err="1"/>
              <a:t>Only</a:t>
            </a:r>
            <a:r>
              <a:rPr lang="fi-FI" sz="2000" b="1" dirty="0"/>
              <a:t> for </a:t>
            </a:r>
            <a:r>
              <a:rPr lang="fi-FI" sz="2000" b="1" dirty="0" err="1"/>
              <a:t>the</a:t>
            </a:r>
            <a:r>
              <a:rPr lang="fi-FI" sz="2000" b="1" dirty="0"/>
              <a:t> </a:t>
            </a:r>
            <a:r>
              <a:rPr lang="fi-FI" sz="2000" b="1" dirty="0" err="1"/>
              <a:t>degree</a:t>
            </a:r>
            <a:r>
              <a:rPr lang="fi-FI" sz="2000" b="1" dirty="0"/>
              <a:t> </a:t>
            </a:r>
            <a:r>
              <a:rPr lang="fi-FI" sz="2000" b="1" dirty="0" err="1"/>
              <a:t>seeking</a:t>
            </a:r>
            <a:r>
              <a:rPr lang="fi-FI" sz="2000" b="1" dirty="0"/>
              <a:t> (</a:t>
            </a:r>
            <a:r>
              <a:rPr lang="fi-FI" sz="2000" b="1" dirty="0" err="1"/>
              <a:t>Master’s</a:t>
            </a:r>
            <a:r>
              <a:rPr lang="fi-FI" sz="2000" b="1" dirty="0"/>
              <a:t> and </a:t>
            </a:r>
            <a:r>
              <a:rPr lang="fi-FI" sz="2000" b="1" dirty="0" err="1"/>
              <a:t>Bachelor’s</a:t>
            </a:r>
            <a:r>
              <a:rPr lang="fi-FI" sz="2000" b="1" dirty="0"/>
              <a:t>) </a:t>
            </a:r>
            <a:r>
              <a:rPr lang="fi-FI" sz="2000" b="1" dirty="0" err="1"/>
              <a:t>students</a:t>
            </a:r>
            <a:r>
              <a:rPr lang="fi-FI" sz="2000" b="1" dirty="0"/>
              <a:t>.</a:t>
            </a:r>
          </a:p>
          <a:p>
            <a:pPr marL="626745" lvl="1" indent="-264795">
              <a:lnSpc>
                <a:spcPct val="90000"/>
              </a:lnSpc>
            </a:pPr>
            <a:r>
              <a:rPr lang="fi-FI" sz="2000" dirty="0"/>
              <a:t>NOTE: </a:t>
            </a:r>
            <a:r>
              <a:rPr lang="fi-FI" sz="2000" dirty="0" err="1"/>
              <a:t>the</a:t>
            </a:r>
            <a:r>
              <a:rPr lang="fi-FI" sz="2000" dirty="0"/>
              <a:t> </a:t>
            </a:r>
            <a:r>
              <a:rPr lang="fi-FI" sz="2000" dirty="0" err="1"/>
              <a:t>fee</a:t>
            </a:r>
            <a:r>
              <a:rPr lang="fi-FI" sz="2000" dirty="0"/>
              <a:t> for Student Health Care to </a:t>
            </a:r>
            <a:r>
              <a:rPr lang="fi-FI" sz="2000" dirty="0" err="1"/>
              <a:t>be</a:t>
            </a:r>
            <a:r>
              <a:rPr lang="fi-FI" sz="2000" dirty="0"/>
              <a:t> </a:t>
            </a:r>
            <a:r>
              <a:rPr lang="fi-FI" sz="2000" dirty="0" err="1"/>
              <a:t>paid</a:t>
            </a:r>
            <a:r>
              <a:rPr lang="fi-FI" sz="2000" dirty="0"/>
              <a:t> </a:t>
            </a:r>
            <a:r>
              <a:rPr lang="fi-FI" sz="2000" dirty="0" err="1"/>
              <a:t>by</a:t>
            </a:r>
            <a:r>
              <a:rPr lang="fi-FI" sz="2000" dirty="0"/>
              <a:t> </a:t>
            </a:r>
            <a:r>
              <a:rPr lang="fi-FI" sz="2000" dirty="0" err="1"/>
              <a:t>the</a:t>
            </a:r>
            <a:r>
              <a:rPr lang="fi-FI" sz="2000" dirty="0"/>
              <a:t> non-EU students: </a:t>
            </a:r>
            <a:r>
              <a:rPr lang="fi-FI" sz="2000" dirty="0">
                <a:hlinkClick r:id="rId4"/>
              </a:rPr>
              <a:t>https://www.kela.fi/web/en/healthcare-fee-for-students-in-higher-education</a:t>
            </a:r>
            <a:r>
              <a:rPr lang="fi-FI" sz="2000" dirty="0"/>
              <a:t> (For </a:t>
            </a:r>
            <a:r>
              <a:rPr lang="fi-FI" sz="2000" dirty="0" err="1"/>
              <a:t>the</a:t>
            </a:r>
            <a:r>
              <a:rPr lang="fi-FI" sz="2000" dirty="0"/>
              <a:t> EU students </a:t>
            </a:r>
            <a:r>
              <a:rPr lang="fi-FI" sz="2000" dirty="0" err="1"/>
              <a:t>this</a:t>
            </a:r>
            <a:r>
              <a:rPr lang="fi-FI" sz="2000" dirty="0"/>
              <a:t> is </a:t>
            </a:r>
            <a:r>
              <a:rPr lang="fi-FI" sz="2000" dirty="0" err="1"/>
              <a:t>paid</a:t>
            </a:r>
            <a:r>
              <a:rPr lang="fi-FI" sz="2000" dirty="0"/>
              <a:t> </a:t>
            </a:r>
            <a:r>
              <a:rPr lang="fi-FI" sz="2000" dirty="0" err="1"/>
              <a:t>by</a:t>
            </a:r>
            <a:r>
              <a:rPr lang="fi-FI" sz="2000" dirty="0"/>
              <a:t> </a:t>
            </a:r>
            <a:r>
              <a:rPr lang="fi-FI" sz="2000" dirty="0" err="1"/>
              <a:t>their</a:t>
            </a:r>
            <a:r>
              <a:rPr lang="fi-FI" sz="2000" dirty="0"/>
              <a:t> home </a:t>
            </a:r>
            <a:r>
              <a:rPr lang="fi-FI" sz="2000" dirty="0" err="1"/>
              <a:t>countries</a:t>
            </a:r>
            <a:r>
              <a:rPr lang="fi-FI" sz="2000" dirty="0"/>
              <a:t>.)</a:t>
            </a:r>
          </a:p>
          <a:p>
            <a:pPr marL="626745" lvl="1" indent="-264795">
              <a:lnSpc>
                <a:spcPct val="90000"/>
              </a:lnSpc>
            </a:pPr>
            <a:r>
              <a:rPr lang="fi-FI" sz="2000" dirty="0"/>
              <a:t>Exchange </a:t>
            </a:r>
            <a:r>
              <a:rPr lang="fi-FI" sz="2000" dirty="0" err="1"/>
              <a:t>students</a:t>
            </a:r>
            <a:r>
              <a:rPr lang="fi-FI" sz="2000" dirty="0"/>
              <a:t> and PhD </a:t>
            </a:r>
            <a:r>
              <a:rPr lang="fi-FI" sz="2000" dirty="0" err="1"/>
              <a:t>students</a:t>
            </a:r>
            <a:r>
              <a:rPr lang="fi-FI" sz="2000" dirty="0"/>
              <a:t> </a:t>
            </a:r>
            <a:r>
              <a:rPr lang="fi-FI" sz="2000" dirty="0" err="1"/>
              <a:t>are</a:t>
            </a:r>
            <a:r>
              <a:rPr lang="fi-FI" sz="2000" dirty="0"/>
              <a:t> </a:t>
            </a:r>
            <a:r>
              <a:rPr lang="fi-FI" sz="2000" dirty="0" err="1"/>
              <a:t>not</a:t>
            </a:r>
            <a:r>
              <a:rPr lang="fi-FI" sz="2000" dirty="0"/>
              <a:t> </a:t>
            </a:r>
            <a:r>
              <a:rPr lang="fi-FI" sz="2000" dirty="0" err="1"/>
              <a:t>entitled</a:t>
            </a:r>
            <a:r>
              <a:rPr lang="fi-FI" sz="2000" dirty="0"/>
              <a:t>.</a:t>
            </a:r>
          </a:p>
          <a:p>
            <a:pPr marL="626745" lvl="1" indent="-264795">
              <a:lnSpc>
                <a:spcPct val="90000"/>
              </a:lnSpc>
            </a:pPr>
            <a:r>
              <a:rPr lang="fi-FI" sz="2000" dirty="0"/>
              <a:t>Not for </a:t>
            </a:r>
            <a:r>
              <a:rPr lang="fi-FI" sz="2000" dirty="0" err="1"/>
              <a:t>emergencies</a:t>
            </a:r>
            <a:endParaRPr lang="fi-FI" dirty="0"/>
          </a:p>
          <a:p>
            <a:pPr marL="182245" indent="-182245">
              <a:lnSpc>
                <a:spcPct val="90000"/>
              </a:lnSpc>
            </a:pPr>
            <a:r>
              <a:rPr lang="fi-FI" b="1" dirty="0"/>
              <a:t>Public </a:t>
            </a:r>
            <a:r>
              <a:rPr lang="fi-FI" b="1" dirty="0" err="1"/>
              <a:t>health</a:t>
            </a:r>
            <a:r>
              <a:rPr lang="fi-FI" b="1" dirty="0"/>
              <a:t> </a:t>
            </a:r>
            <a:r>
              <a:rPr lang="fi-FI" b="1" dirty="0" err="1"/>
              <a:t>care</a:t>
            </a:r>
            <a:endParaRPr lang="fi-FI" b="1" dirty="0"/>
          </a:p>
          <a:p>
            <a:pPr marL="626745" lvl="1" indent="-264795">
              <a:lnSpc>
                <a:spcPct val="90000"/>
              </a:lnSpc>
            </a:pPr>
            <a:r>
              <a:rPr lang="fi-FI" sz="2000" dirty="0"/>
              <a:t>General </a:t>
            </a:r>
            <a:r>
              <a:rPr lang="fi-FI" sz="2000" dirty="0" err="1"/>
              <a:t>public</a:t>
            </a:r>
            <a:r>
              <a:rPr lang="fi-FI" sz="2000" dirty="0"/>
              <a:t> </a:t>
            </a:r>
            <a:r>
              <a:rPr lang="fi-FI" sz="2000" dirty="0" err="1"/>
              <a:t>health</a:t>
            </a:r>
            <a:r>
              <a:rPr lang="fi-FI" sz="2000" dirty="0"/>
              <a:t> </a:t>
            </a:r>
            <a:r>
              <a:rPr lang="fi-FI" sz="2000" dirty="0" err="1"/>
              <a:t>care</a:t>
            </a:r>
            <a:endParaRPr lang="fi-FI" sz="2000" dirty="0"/>
          </a:p>
          <a:p>
            <a:pPr marL="626745" lvl="1" indent="-264795">
              <a:lnSpc>
                <a:spcPct val="90000"/>
              </a:lnSpc>
            </a:pPr>
            <a:r>
              <a:rPr lang="fi-FI" sz="2000" dirty="0" err="1"/>
              <a:t>Weekends</a:t>
            </a:r>
            <a:r>
              <a:rPr lang="fi-FI" sz="2000" dirty="0"/>
              <a:t>, </a:t>
            </a:r>
            <a:r>
              <a:rPr lang="fi-FI" sz="2000" dirty="0" err="1"/>
              <a:t>nights</a:t>
            </a:r>
            <a:r>
              <a:rPr lang="fi-FI" sz="2000" dirty="0"/>
              <a:t> and </a:t>
            </a:r>
            <a:r>
              <a:rPr lang="fi-FI" sz="2000" dirty="0" err="1"/>
              <a:t>emergencies</a:t>
            </a:r>
            <a:endParaRPr lang="fi-FI" sz="2000" dirty="0"/>
          </a:p>
          <a:p>
            <a:pPr marL="182245" indent="-182245">
              <a:lnSpc>
                <a:spcPct val="90000"/>
              </a:lnSpc>
            </a:pPr>
            <a:r>
              <a:rPr lang="fi-FI" b="1" dirty="0"/>
              <a:t>Private </a:t>
            </a:r>
            <a:r>
              <a:rPr lang="fi-FI" b="1" dirty="0" err="1"/>
              <a:t>health</a:t>
            </a:r>
            <a:r>
              <a:rPr lang="fi-FI" b="1" dirty="0"/>
              <a:t> </a:t>
            </a:r>
            <a:r>
              <a:rPr lang="fi-FI" b="1" dirty="0" err="1"/>
              <a:t>care</a:t>
            </a:r>
            <a:r>
              <a:rPr lang="fi-FI" b="1" dirty="0"/>
              <a:t> (</a:t>
            </a:r>
            <a:r>
              <a:rPr lang="fi-FI" b="1" dirty="0" err="1"/>
              <a:t>Occupational</a:t>
            </a:r>
            <a:r>
              <a:rPr lang="fi-FI" b="1" dirty="0"/>
              <a:t> </a:t>
            </a:r>
            <a:r>
              <a:rPr lang="fi-FI" b="1" dirty="0" err="1"/>
              <a:t>health</a:t>
            </a:r>
            <a:r>
              <a:rPr lang="fi-FI" b="1" dirty="0"/>
              <a:t> </a:t>
            </a:r>
            <a:r>
              <a:rPr lang="fi-FI" b="1" dirty="0" err="1"/>
              <a:t>care</a:t>
            </a:r>
            <a:r>
              <a:rPr lang="fi-FI" b="1" dirty="0"/>
              <a:t>)</a:t>
            </a:r>
          </a:p>
          <a:p>
            <a:pPr marL="626745" lvl="1" indent="-264795">
              <a:lnSpc>
                <a:spcPct val="90000"/>
              </a:lnSpc>
            </a:pPr>
            <a:r>
              <a:rPr lang="fi-FI" sz="2000" dirty="0" err="1"/>
              <a:t>accessible</a:t>
            </a:r>
            <a:endParaRPr lang="fi-FI" sz="2000" dirty="0"/>
          </a:p>
          <a:p>
            <a:pPr marL="626745" lvl="1" indent="-264795">
              <a:lnSpc>
                <a:spcPct val="90000"/>
              </a:lnSpc>
            </a:pPr>
            <a:r>
              <a:rPr lang="fi-FI" sz="2000" dirty="0" err="1"/>
              <a:t>expensive</a:t>
            </a:r>
            <a:endParaRPr lang="fi-FI" sz="2000" dirty="0"/>
          </a:p>
        </p:txBody>
      </p:sp>
      <p:pic>
        <p:nvPicPr>
          <p:cNvPr id="105474" name="Picture 2" descr="C:\Users\kirsik\AppData\Local\Microsoft\Windows\Temporary Internet Files\Content.IE5\CUZUPAN0\MC900015999[1].wmf"/>
          <p:cNvPicPr>
            <a:picLocks noChangeAspect="1" noChangeArrowheads="1"/>
          </p:cNvPicPr>
          <p:nvPr/>
        </p:nvPicPr>
        <p:blipFill>
          <a:blip r:embed="rId5" cstate="print"/>
          <a:srcRect/>
          <a:stretch>
            <a:fillRect/>
          </a:stretch>
        </p:blipFill>
        <p:spPr bwMode="auto">
          <a:xfrm>
            <a:off x="7252827" y="4725144"/>
            <a:ext cx="1345534" cy="12930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216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A2D2175-7415-4F66-8680-24A6F66FAEBC}" type="slidenum">
              <a:rPr lang="fi-FI" sz="1300" b="1">
                <a:latin typeface="Arial" charset="0"/>
              </a:rPr>
              <a:pPr algn="r"/>
              <a:t>17</a:t>
            </a:fld>
            <a:endParaRPr lang="fi-FI" sz="1300" b="1">
              <a:latin typeface="Arial" charset="0"/>
            </a:endParaRPr>
          </a:p>
        </p:txBody>
      </p:sp>
      <p:sp>
        <p:nvSpPr>
          <p:cNvPr id="11" name="Date Placeholder 10"/>
          <p:cNvSpPr>
            <a:spLocks noGrp="1"/>
          </p:cNvSpPr>
          <p:nvPr>
            <p:ph type="dt" sz="half" idx="2"/>
          </p:nvPr>
        </p:nvSpPr>
        <p:spPr/>
        <p:txBody>
          <a:bodyPr/>
          <a:lstStyle/>
          <a:p>
            <a:pPr>
              <a:defRPr/>
            </a:pPr>
            <a:fld id="{7E4C4278-AA91-4E90-B334-3DE6DEA710E9}" type="datetime1">
              <a:rPr lang="fi-FI" smtClean="0"/>
              <a:pPr>
                <a:defRPr/>
              </a:pPr>
              <a:t>2.1.2026</a:t>
            </a:fld>
            <a:endParaRPr lang="fi-FI"/>
          </a:p>
        </p:txBody>
      </p:sp>
      <p:sp>
        <p:nvSpPr>
          <p:cNvPr id="12" name="Footer Placeholder 11"/>
          <p:cNvSpPr>
            <a:spLocks noGrp="1"/>
          </p:cNvSpPr>
          <p:nvPr>
            <p:ph type="ftr" sz="quarter" idx="3"/>
          </p:nvPr>
        </p:nvSpPr>
        <p:spPr/>
        <p:txBody>
          <a:bodyPr/>
          <a:lstStyle/>
          <a:p>
            <a:pPr>
              <a:defRPr/>
            </a:pPr>
            <a:r>
              <a:rPr lang="fi-FI"/>
              <a:t>Kirsi Konttinen</a:t>
            </a:r>
          </a:p>
        </p:txBody>
      </p:sp>
      <p:sp>
        <p:nvSpPr>
          <p:cNvPr id="92164" name="Rectangle 9"/>
          <p:cNvSpPr>
            <a:spLocks noGrp="1" noChangeArrowheads="1"/>
          </p:cNvSpPr>
          <p:nvPr>
            <p:ph type="body" idx="4294967295"/>
          </p:nvPr>
        </p:nvSpPr>
        <p:spPr>
          <a:xfrm>
            <a:off x="447675" y="402771"/>
            <a:ext cx="8353425" cy="5257800"/>
          </a:xfrm>
        </p:spPr>
        <p:txBody>
          <a:bodyPr/>
          <a:lstStyle/>
          <a:p>
            <a:pPr marL="182245" indent="-182245" eaLnBrk="1" hangingPunct="1">
              <a:buFontTx/>
              <a:buNone/>
            </a:pPr>
            <a:r>
              <a:rPr lang="en-US" sz="2400" b="1" dirty="0"/>
              <a:t>Public Health Care – Who Is Entitled to Use?</a:t>
            </a:r>
            <a:endParaRPr lang="en-US" dirty="0"/>
          </a:p>
          <a:p>
            <a:pPr marL="182245" indent="-182245" eaLnBrk="1" hangingPunct="1"/>
            <a:endParaRPr lang="en-US" sz="1800" dirty="0"/>
          </a:p>
          <a:p>
            <a:pPr marL="182245" indent="-182245" eaLnBrk="1" hangingPunct="1"/>
            <a:r>
              <a:rPr lang="en-US" sz="1800" b="1" dirty="0"/>
              <a:t>Citizens of EU and EEA member states</a:t>
            </a:r>
          </a:p>
          <a:p>
            <a:pPr marL="626745" lvl="1" indent="-264795" eaLnBrk="1" hangingPunct="1"/>
            <a:r>
              <a:rPr lang="en-US" sz="1600" b="1" dirty="0"/>
              <a:t>European Health Insurance Card </a:t>
            </a:r>
            <a:r>
              <a:rPr lang="en-US" sz="1600" dirty="0"/>
              <a:t>(EHIC)</a:t>
            </a:r>
          </a:p>
          <a:p>
            <a:pPr marL="626745" lvl="1" indent="-264795" eaLnBrk="1" hangingPunct="1"/>
            <a:r>
              <a:rPr lang="en-US" sz="1600" dirty="0"/>
              <a:t>not totally free, same fee as for Finns</a:t>
            </a:r>
          </a:p>
          <a:p>
            <a:pPr marL="182245" indent="-182245" eaLnBrk="1" hangingPunct="1"/>
            <a:endParaRPr lang="en-US" sz="1800" dirty="0"/>
          </a:p>
          <a:p>
            <a:pPr marL="182245" indent="-182245" eaLnBrk="1" hangingPunct="1"/>
            <a:r>
              <a:rPr lang="en-US" sz="1800" b="1" dirty="0"/>
              <a:t>Non-EU citizens</a:t>
            </a:r>
          </a:p>
          <a:p>
            <a:pPr marL="626745" lvl="1" indent="-264795"/>
            <a:r>
              <a:rPr lang="en-US" sz="1600" dirty="0"/>
              <a:t>must have an insurance: </a:t>
            </a:r>
            <a:r>
              <a:rPr lang="fi-FI" sz="1600" dirty="0">
                <a:hlinkClick r:id="rId3"/>
              </a:rPr>
              <a:t>Insurance | Maahanmuuttovirasto</a:t>
            </a:r>
            <a:endParaRPr lang="en-US" sz="1600" dirty="0"/>
          </a:p>
          <a:p>
            <a:pPr marL="626745" lvl="1" indent="-264795" eaLnBrk="1" hangingPunct="1"/>
            <a:r>
              <a:rPr lang="en-US" sz="1600" dirty="0"/>
              <a:t>entitled to emergency health care ONLY and full costs must be paid</a:t>
            </a:r>
          </a:p>
          <a:p>
            <a:pPr marL="626745" lvl="1" indent="-264795" eaLnBrk="1" hangingPunct="1"/>
            <a:r>
              <a:rPr lang="en-US" sz="1600" dirty="0"/>
              <a:t>Medical treatment is expensive.</a:t>
            </a:r>
          </a:p>
          <a:p>
            <a:pPr marL="626745" lvl="1" indent="-264795"/>
            <a:r>
              <a:rPr lang="en-US" sz="1600" dirty="0"/>
              <a:t>If you have the </a:t>
            </a:r>
            <a:r>
              <a:rPr lang="en-US" sz="1600" b="1" dirty="0"/>
              <a:t>municipality of residence (</a:t>
            </a:r>
            <a:r>
              <a:rPr lang="en-US" sz="1600" b="1" dirty="0" err="1"/>
              <a:t>kotikuntaoikeus</a:t>
            </a:r>
            <a:r>
              <a:rPr lang="en-US" sz="1600" b="1" dirty="0"/>
              <a:t>) and a permanent address </a:t>
            </a:r>
            <a:r>
              <a:rPr lang="en-US" sz="1600" dirty="0"/>
              <a:t>in Finland (staying in Finland for the minimum of one year), you are  entitled to the same health care benefits as Finns. </a:t>
            </a:r>
          </a:p>
          <a:p>
            <a:pPr marL="626745" lvl="1" indent="-264795" eaLnBrk="1" hangingPunct="1">
              <a:buNone/>
            </a:pPr>
            <a:endParaRPr lang="en-US" sz="1600" dirty="0"/>
          </a:p>
          <a:p>
            <a:pPr marL="182245" indent="-182245" eaLnBrk="1" hangingPunct="1"/>
            <a:r>
              <a:rPr lang="en-US" sz="1800" dirty="0"/>
              <a:t>Citizens from the </a:t>
            </a:r>
            <a:r>
              <a:rPr lang="en-US" sz="1800" b="1" dirty="0"/>
              <a:t>countries with a social security agreement </a:t>
            </a:r>
            <a:r>
              <a:rPr lang="en-US" sz="1800" dirty="0"/>
              <a:t>with Finland</a:t>
            </a:r>
          </a:p>
          <a:p>
            <a:pPr marL="626745" lvl="1" indent="-264795"/>
            <a:r>
              <a:rPr lang="en-US" sz="1600" dirty="0"/>
              <a:t>Nordic</a:t>
            </a:r>
            <a:r>
              <a:rPr lang="en-US" sz="1600" dirty="0">
                <a:ea typeface="+mn-lt"/>
                <a:cs typeface="+mn-lt"/>
              </a:rPr>
              <a:t> countries, the United States, Canada, Chile, Israel, Australia, India, China, South Korea, and Japan: </a:t>
            </a:r>
            <a:r>
              <a:rPr lang="fi-FI" sz="1600" dirty="0">
                <a:hlinkClick r:id="rId4"/>
              </a:rPr>
              <a:t>International </a:t>
            </a:r>
            <a:r>
              <a:rPr lang="fi-FI" sz="1600" dirty="0" err="1">
                <a:hlinkClick r:id="rId4"/>
              </a:rPr>
              <a:t>legislation</a:t>
            </a:r>
            <a:r>
              <a:rPr lang="fi-FI" sz="1600" dirty="0">
                <a:hlinkClick r:id="rId4"/>
              </a:rPr>
              <a:t> | </a:t>
            </a:r>
            <a:r>
              <a:rPr lang="fi-FI" sz="1600" dirty="0" err="1">
                <a:hlinkClick r:id="rId4"/>
              </a:rPr>
              <a:t>About</a:t>
            </a:r>
            <a:r>
              <a:rPr lang="fi-FI" sz="1600" dirty="0">
                <a:hlinkClick r:id="rId4"/>
              </a:rPr>
              <a:t> Kela | Kela</a:t>
            </a:r>
            <a:r>
              <a:rPr lang="en-US" sz="1600" dirty="0">
                <a:ea typeface="+mn-lt"/>
                <a:cs typeface="+mn-lt"/>
              </a:rPr>
              <a:t> </a:t>
            </a:r>
            <a:endParaRPr lang="en-US" dirty="0">
              <a:ea typeface="+mn-lt"/>
              <a:cs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2.1.2026</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18</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265276"/>
            <a:ext cx="7993063" cy="1008063"/>
          </a:xfrm>
        </p:spPr>
        <p:txBody>
          <a:bodyPr/>
          <a:lstStyle/>
          <a:p>
            <a:pPr eaLnBrk="1" hangingPunct="1"/>
            <a:r>
              <a:rPr lang="en-GB" dirty="0"/>
              <a:t>Public Health Care in Joensuu</a:t>
            </a:r>
            <a:br>
              <a:rPr lang="en-GB" dirty="0"/>
            </a:br>
            <a:r>
              <a:rPr lang="en-GB" dirty="0"/>
              <a:t>  </a:t>
            </a:r>
          </a:p>
        </p:txBody>
      </p:sp>
      <p:sp>
        <p:nvSpPr>
          <p:cNvPr id="94213" name="Rectangle 9"/>
          <p:cNvSpPr>
            <a:spLocks noGrp="1" noChangeArrowheads="1"/>
          </p:cNvSpPr>
          <p:nvPr>
            <p:ph type="body" idx="4294967295"/>
          </p:nvPr>
        </p:nvSpPr>
        <p:spPr>
          <a:xfrm>
            <a:off x="380708" y="836712"/>
            <a:ext cx="8331492" cy="4608512"/>
          </a:xfrm>
        </p:spPr>
        <p:txBody>
          <a:bodyPr/>
          <a:lstStyle/>
          <a:p>
            <a:pPr marL="0" indent="0">
              <a:buNone/>
            </a:pPr>
            <a:r>
              <a:rPr lang="fi-FI" sz="1600" dirty="0" err="1">
                <a:hlinkClick r:id="rId3"/>
              </a:rPr>
              <a:t>Frontpage</a:t>
            </a:r>
            <a:r>
              <a:rPr lang="fi-FI" sz="1600" dirty="0">
                <a:hlinkClick r:id="rId3"/>
              </a:rPr>
              <a:t> - </a:t>
            </a:r>
            <a:r>
              <a:rPr lang="fi-FI" sz="1600" dirty="0" err="1">
                <a:hlinkClick r:id="rId3"/>
              </a:rPr>
              <a:t>Siun</a:t>
            </a:r>
            <a:r>
              <a:rPr lang="fi-FI" sz="1600" dirty="0">
                <a:hlinkClick r:id="rId3"/>
              </a:rPr>
              <a:t> sote</a:t>
            </a:r>
            <a:r>
              <a:rPr lang="fi-FI" sz="1600" dirty="0"/>
              <a:t>  </a:t>
            </a:r>
            <a:br>
              <a:rPr lang="en-US" sz="1600" dirty="0">
                <a:hlinkClick r:id="rId4"/>
              </a:rPr>
            </a:br>
            <a:r>
              <a:rPr lang="en-US" dirty="0">
                <a:hlinkClick r:id="rId5"/>
              </a:rPr>
              <a:t>Appointment with a doctor or a nurse - </a:t>
            </a:r>
            <a:r>
              <a:rPr lang="en-US" dirty="0" err="1">
                <a:hlinkClick r:id="rId5"/>
              </a:rPr>
              <a:t>Siun</a:t>
            </a:r>
            <a:r>
              <a:rPr lang="en-US" dirty="0">
                <a:hlinkClick r:id="rId5"/>
              </a:rPr>
              <a:t> </a:t>
            </a:r>
            <a:r>
              <a:rPr lang="en-US" dirty="0" err="1">
                <a:hlinkClick r:id="rId5"/>
              </a:rPr>
              <a:t>sote</a:t>
            </a:r>
            <a:r>
              <a:rPr lang="en-US" dirty="0">
                <a:hlinkClick r:id="rId5"/>
              </a:rPr>
              <a:t>  </a:t>
            </a:r>
            <a:br>
              <a:rPr lang="en-US" dirty="0"/>
            </a:br>
            <a:r>
              <a:rPr lang="en-US" sz="1600" dirty="0"/>
              <a:t>(The website seems to be partly in Finnish only. Maybe you can use a translation tool.)</a:t>
            </a:r>
          </a:p>
          <a:p>
            <a:pPr eaLnBrk="1" hangingPunct="1"/>
            <a:r>
              <a:rPr lang="en-US" dirty="0"/>
              <a:t>General health care  </a:t>
            </a:r>
          </a:p>
          <a:p>
            <a:pPr lvl="1"/>
            <a:r>
              <a:rPr lang="en-US" dirty="0"/>
              <a:t>To make an appointment, call the health station you want to visit Mon-Fri at 8.00-16.00</a:t>
            </a:r>
          </a:p>
          <a:p>
            <a:pPr lvl="1"/>
            <a:r>
              <a:rPr lang="en-US" dirty="0"/>
              <a:t>Health stations in Joensuu: </a:t>
            </a:r>
            <a:r>
              <a:rPr lang="en-US" dirty="0" err="1"/>
              <a:t>Siilainen</a:t>
            </a:r>
            <a:r>
              <a:rPr lang="en-US" dirty="0"/>
              <a:t> (address </a:t>
            </a:r>
            <a:r>
              <a:rPr lang="en-US" dirty="0" err="1"/>
              <a:t>Noljakantie</a:t>
            </a:r>
            <a:r>
              <a:rPr lang="en-US" dirty="0"/>
              <a:t> 17 a C, closest to campus), </a:t>
            </a:r>
            <a:r>
              <a:rPr lang="en-US" dirty="0" err="1"/>
              <a:t>Niinivaara</a:t>
            </a:r>
            <a:r>
              <a:rPr lang="en-US" dirty="0"/>
              <a:t> (</a:t>
            </a:r>
            <a:r>
              <a:rPr lang="en-US" dirty="0" err="1"/>
              <a:t>Tikkamäentie</a:t>
            </a:r>
            <a:r>
              <a:rPr lang="en-US" dirty="0"/>
              <a:t> 16, M-</a:t>
            </a:r>
            <a:r>
              <a:rPr lang="en-US" dirty="0" err="1"/>
              <a:t>talo</a:t>
            </a:r>
            <a:r>
              <a:rPr lang="en-US" dirty="0"/>
              <a:t>/M Building, 2</a:t>
            </a:r>
            <a:r>
              <a:rPr lang="en-US" baseline="30000" dirty="0"/>
              <a:t>nd</a:t>
            </a:r>
            <a:r>
              <a:rPr lang="en-US" dirty="0"/>
              <a:t> floor, next to the hospital), </a:t>
            </a:r>
            <a:r>
              <a:rPr lang="en-US" dirty="0" err="1"/>
              <a:t>Rantakylä</a:t>
            </a:r>
            <a:r>
              <a:rPr lang="en-US" dirty="0"/>
              <a:t> (</a:t>
            </a:r>
            <a:r>
              <a:rPr lang="en-US" dirty="0" err="1"/>
              <a:t>Ruoritie</a:t>
            </a:r>
            <a:r>
              <a:rPr lang="en-US" dirty="0"/>
              <a:t> 3)</a:t>
            </a:r>
          </a:p>
          <a:p>
            <a:pPr lvl="1" eaLnBrk="1" hangingPunct="1"/>
            <a:r>
              <a:rPr lang="en-US" dirty="0"/>
              <a:t>Never free of charge</a:t>
            </a:r>
          </a:p>
          <a:p>
            <a:pPr lvl="1"/>
            <a:r>
              <a:rPr lang="en-US" dirty="0"/>
              <a:t>Appointment fees for EU citizens and those who have municipality of residence in Joensuu: </a:t>
            </a:r>
          </a:p>
          <a:p>
            <a:pPr lvl="2"/>
            <a:r>
              <a:rPr lang="en-US" dirty="0"/>
              <a:t>GP approx. 29 €</a:t>
            </a:r>
          </a:p>
          <a:p>
            <a:pPr lvl="2" eaLnBrk="1" hangingPunct="1"/>
            <a:r>
              <a:rPr lang="en-US" dirty="0"/>
              <a:t>GP appointments in evenings and on weekend 67 €</a:t>
            </a:r>
          </a:p>
          <a:p>
            <a:pPr lvl="2" eaLnBrk="1" hangingPunct="1"/>
            <a:r>
              <a:rPr lang="en-US" dirty="0"/>
              <a:t>Specialist doctor approx. 67 € (only by GP’s referral)</a:t>
            </a:r>
          </a:p>
          <a:p>
            <a:pPr lvl="2" eaLnBrk="1" hangingPunct="1"/>
            <a:r>
              <a:rPr lang="en-US" dirty="0"/>
              <a:t>Unused, not cancelled appointment about 57 €</a:t>
            </a:r>
          </a:p>
        </p:txBody>
      </p:sp>
      <p:pic>
        <p:nvPicPr>
          <p:cNvPr id="96258" name="Picture 2"/>
          <p:cNvPicPr>
            <a:picLocks noChangeAspect="1" noChangeArrowheads="1"/>
          </p:cNvPicPr>
          <p:nvPr/>
        </p:nvPicPr>
        <p:blipFill>
          <a:blip r:embed="rId6" cstate="print"/>
          <a:srcRect/>
          <a:stretch>
            <a:fillRect/>
          </a:stretch>
        </p:blipFill>
        <p:spPr bwMode="auto">
          <a:xfrm>
            <a:off x="6918613" y="4745494"/>
            <a:ext cx="1773586" cy="1847230"/>
          </a:xfrm>
          <a:prstGeom prst="rect">
            <a:avLst/>
          </a:prstGeom>
          <a:noFill/>
        </p:spPr>
      </p:pic>
    </p:spTree>
    <p:extLst>
      <p:ext uri="{BB962C8B-B14F-4D97-AF65-F5344CB8AC3E}">
        <p14:creationId xmlns:p14="http://schemas.microsoft.com/office/powerpoint/2010/main" val="83529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2.1.2026</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19</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Joensuu  </a:t>
            </a:r>
          </a:p>
        </p:txBody>
      </p:sp>
      <p:sp>
        <p:nvSpPr>
          <p:cNvPr id="94213" name="Rectangle 9"/>
          <p:cNvSpPr>
            <a:spLocks noGrp="1" noChangeArrowheads="1"/>
          </p:cNvSpPr>
          <p:nvPr>
            <p:ph type="body" idx="4294967295"/>
          </p:nvPr>
        </p:nvSpPr>
        <p:spPr>
          <a:xfrm>
            <a:off x="242679" y="778878"/>
            <a:ext cx="7123792" cy="4886097"/>
          </a:xfrm>
        </p:spPr>
        <p:txBody>
          <a:bodyPr/>
          <a:lstStyle/>
          <a:p>
            <a:pPr marL="0" indent="0" eaLnBrk="1" hangingPunct="1">
              <a:buNone/>
            </a:pPr>
            <a:endParaRPr lang="en-US" dirty="0"/>
          </a:p>
          <a:p>
            <a:pPr marL="182245" indent="-182245" eaLnBrk="1" hangingPunct="1"/>
            <a:r>
              <a:rPr lang="en-US" dirty="0"/>
              <a:t>Evenings and weekends Central Hospital</a:t>
            </a:r>
          </a:p>
          <a:p>
            <a:pPr marL="626745" lvl="1" indent="-264795"/>
            <a:r>
              <a:rPr lang="en-US" dirty="0"/>
              <a:t>Mon-Thu at 4-10 pm, Fri 3-10 pm</a:t>
            </a:r>
          </a:p>
          <a:p>
            <a:pPr marL="626745" lvl="1" indent="-264795"/>
            <a:r>
              <a:rPr lang="en-US" dirty="0"/>
              <a:t>Weekends and public holidays 8 am – 10 pm</a:t>
            </a:r>
          </a:p>
          <a:p>
            <a:pPr marL="626745" lvl="1" indent="-264795"/>
            <a:r>
              <a:rPr lang="en-US" dirty="0"/>
              <a:t>Call the Medical Helpline at +358 (0)17 116 117 beforehand</a:t>
            </a:r>
          </a:p>
          <a:p>
            <a:pPr marL="182245" indent="-182245" eaLnBrk="1" hangingPunct="1"/>
            <a:endParaRPr lang="en-US" dirty="0"/>
          </a:p>
          <a:p>
            <a:pPr marL="182245" indent="-182245"/>
            <a:r>
              <a:rPr lang="en-US" dirty="0"/>
              <a:t>At night, in accidents and emergencies </a:t>
            </a:r>
            <a:br>
              <a:rPr lang="en-US" dirty="0"/>
            </a:br>
            <a:r>
              <a:rPr lang="fi-FI" dirty="0" err="1">
                <a:hlinkClick r:id="rId3"/>
              </a:rPr>
              <a:t>Emergency</a:t>
            </a:r>
            <a:r>
              <a:rPr lang="fi-FI" dirty="0">
                <a:hlinkClick r:id="rId3"/>
              </a:rPr>
              <a:t> </a:t>
            </a:r>
            <a:r>
              <a:rPr lang="fi-FI" dirty="0" err="1">
                <a:hlinkClick r:id="rId3"/>
              </a:rPr>
              <a:t>care</a:t>
            </a:r>
            <a:r>
              <a:rPr lang="fi-FI" dirty="0">
                <a:hlinkClick r:id="rId3"/>
              </a:rPr>
              <a:t> - </a:t>
            </a:r>
            <a:r>
              <a:rPr lang="fi-FI" dirty="0" err="1">
                <a:hlinkClick r:id="rId3"/>
              </a:rPr>
              <a:t>Siun</a:t>
            </a:r>
            <a:r>
              <a:rPr lang="fi-FI" dirty="0">
                <a:hlinkClick r:id="rId3"/>
              </a:rPr>
              <a:t> sote</a:t>
            </a:r>
            <a:endParaRPr lang="en-US" dirty="0"/>
          </a:p>
          <a:p>
            <a:pPr marL="626745" lvl="1" indent="-264795"/>
            <a:r>
              <a:rPr lang="en-US" dirty="0"/>
              <a:t>If possible, call the Medical Helpline at +358 (0)17 116 117 beforehand</a:t>
            </a:r>
          </a:p>
          <a:p>
            <a:pPr marL="626745" lvl="1" indent="-264795" eaLnBrk="1" hangingPunct="1"/>
            <a:r>
              <a:rPr lang="en-US" dirty="0"/>
              <a:t>Central Hospital (</a:t>
            </a:r>
            <a:r>
              <a:rPr lang="en-US" dirty="0" err="1"/>
              <a:t>päivystys</a:t>
            </a:r>
            <a:r>
              <a:rPr lang="en-US" dirty="0"/>
              <a:t>, on-call), address: </a:t>
            </a:r>
            <a:r>
              <a:rPr lang="en-US" dirty="0" err="1"/>
              <a:t>Tikkamäentie</a:t>
            </a:r>
            <a:r>
              <a:rPr lang="en-US" dirty="0"/>
              <a:t> 16, building J2</a:t>
            </a:r>
          </a:p>
          <a:p>
            <a:pPr marL="626745" lvl="1" indent="-264795" eaLnBrk="1" hangingPunct="1"/>
            <a:r>
              <a:rPr lang="en-US" dirty="0"/>
              <a:t>Only for emergencies: if it is not an emergency, contact the  health care next morning</a:t>
            </a:r>
          </a:p>
        </p:txBody>
      </p:sp>
      <p:pic>
        <p:nvPicPr>
          <p:cNvPr id="96258" name="Picture 2"/>
          <p:cNvPicPr>
            <a:picLocks noChangeAspect="1" noChangeArrowheads="1"/>
          </p:cNvPicPr>
          <p:nvPr/>
        </p:nvPicPr>
        <p:blipFill>
          <a:blip r:embed="rId4" cstate="print"/>
          <a:srcRect/>
          <a:stretch>
            <a:fillRect/>
          </a:stretch>
        </p:blipFill>
        <p:spPr bwMode="auto">
          <a:xfrm>
            <a:off x="7092280" y="4005064"/>
            <a:ext cx="1773586" cy="1847230"/>
          </a:xfrm>
          <a:prstGeom prst="rect">
            <a:avLst/>
          </a:prstGeom>
          <a:noFill/>
        </p:spPr>
      </p:pic>
    </p:spTree>
    <p:extLst>
      <p:ext uri="{BB962C8B-B14F-4D97-AF65-F5344CB8AC3E}">
        <p14:creationId xmlns:p14="http://schemas.microsoft.com/office/powerpoint/2010/main" val="340136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9" name="Rectangle 8"/>
          <p:cNvSpPr>
            <a:spLocks noGrp="1" noChangeArrowheads="1"/>
          </p:cNvSpPr>
          <p:nvPr>
            <p:ph type="title"/>
          </p:nvPr>
        </p:nvSpPr>
        <p:spPr>
          <a:xfrm>
            <a:off x="392785" y="260648"/>
            <a:ext cx="7993062" cy="539750"/>
          </a:xfrm>
        </p:spPr>
        <p:txBody>
          <a:bodyPr/>
          <a:lstStyle/>
          <a:p>
            <a:pPr eaLnBrk="1" hangingPunct="1"/>
            <a:r>
              <a:rPr lang="en-US" dirty="0"/>
              <a:t>Topics</a:t>
            </a:r>
            <a:endParaRPr lang="en-GB" dirty="0"/>
          </a:p>
        </p:txBody>
      </p:sp>
      <p:sp>
        <p:nvSpPr>
          <p:cNvPr id="43020" name="Rectangle 9"/>
          <p:cNvSpPr>
            <a:spLocks noGrp="1" noChangeArrowheads="1"/>
          </p:cNvSpPr>
          <p:nvPr>
            <p:ph idx="1"/>
          </p:nvPr>
        </p:nvSpPr>
        <p:spPr>
          <a:xfrm>
            <a:off x="369888" y="800398"/>
            <a:ext cx="7993062" cy="719237"/>
          </a:xfrm>
        </p:spPr>
        <p:txBody>
          <a:bodyPr/>
          <a:lstStyle/>
          <a:p>
            <a:pPr marL="182245" indent="-182245" eaLnBrk="1" hangingPunct="1"/>
            <a:r>
              <a:rPr lang="en-US" dirty="0"/>
              <a:t>Registration as a Student at UEF</a:t>
            </a:r>
          </a:p>
          <a:p>
            <a:pPr marL="626745" lvl="1" indent="-182245"/>
            <a:r>
              <a:rPr lang="en-US" dirty="0"/>
              <a:t>Student Cards</a:t>
            </a:r>
          </a:p>
          <a:p>
            <a:pPr marL="182245" indent="-182245" eaLnBrk="1" hangingPunct="1"/>
            <a:r>
              <a:rPr lang="en-US" dirty="0"/>
              <a:t>Right of Residence </a:t>
            </a:r>
          </a:p>
          <a:p>
            <a:pPr marL="626745" lvl="1" indent="-264795" eaLnBrk="1" hangingPunct="1"/>
            <a:r>
              <a:rPr lang="en-US" dirty="0"/>
              <a:t>Residence Permit</a:t>
            </a:r>
          </a:p>
          <a:p>
            <a:pPr marL="626745" lvl="1" indent="-264795" eaLnBrk="1" hangingPunct="1"/>
            <a:r>
              <a:rPr lang="en-US" dirty="0"/>
              <a:t>Registering the Right of Residence (EU citizens)</a:t>
            </a:r>
          </a:p>
          <a:p>
            <a:r>
              <a:rPr lang="en-US" dirty="0"/>
              <a:t>Registration at the local DVV Office (Digital and Population Data Services Agency) </a:t>
            </a:r>
          </a:p>
          <a:p>
            <a:pPr lvl="1"/>
            <a:r>
              <a:rPr lang="en-US" dirty="0"/>
              <a:t>Finnish Personal Identity Code (</a:t>
            </a:r>
            <a:r>
              <a:rPr lang="en-US" dirty="0" err="1"/>
              <a:t>henkilötunnus</a:t>
            </a:r>
            <a:r>
              <a:rPr lang="en-US" dirty="0"/>
              <a:t>), Notification of Move, Municipality of Residence (</a:t>
            </a:r>
            <a:r>
              <a:rPr lang="en-US" dirty="0" err="1"/>
              <a:t>kotikuntaoikeus</a:t>
            </a:r>
            <a:r>
              <a:rPr lang="en-US" dirty="0"/>
              <a:t>)</a:t>
            </a:r>
          </a:p>
          <a:p>
            <a:pPr marL="182245" indent="-182245" eaLnBrk="1" hangingPunct="1"/>
            <a:r>
              <a:rPr lang="en-US" dirty="0"/>
              <a:t>Health Care</a:t>
            </a:r>
          </a:p>
          <a:p>
            <a:pPr marL="182245" indent="-182245" eaLnBrk="1" hangingPunct="1"/>
            <a:r>
              <a:rPr lang="en-US" dirty="0"/>
              <a:t>Working</a:t>
            </a:r>
          </a:p>
          <a:p>
            <a:pPr marL="182245" indent="-182245" eaLnBrk="1" hangingPunct="1"/>
            <a:r>
              <a:rPr lang="en-US" dirty="0"/>
              <a:t>Driving</a:t>
            </a:r>
          </a:p>
          <a:p>
            <a:pPr marL="182245" indent="-182245" eaLnBrk="1" hangingPunct="1"/>
            <a:r>
              <a:rPr lang="en-US" dirty="0"/>
              <a:t>Banking</a:t>
            </a:r>
          </a:p>
          <a:p>
            <a:pPr marL="182245" indent="-182245" eaLnBrk="1" hangingPunct="1"/>
            <a:r>
              <a:rPr lang="en-US" dirty="0"/>
              <a:t>Phones</a:t>
            </a:r>
          </a:p>
          <a:p>
            <a:pPr marL="182245" indent="-182245" eaLnBrk="1" hangingPunct="1"/>
            <a:r>
              <a:rPr lang="en-US" dirty="0"/>
              <a:t>Recycling</a:t>
            </a:r>
          </a:p>
          <a:p>
            <a:pPr marL="626745" lvl="1" indent="-264795" eaLnBrk="1" hangingPunct="1">
              <a:buNone/>
            </a:pPr>
            <a:endParaRPr lang="en-US" dirty="0"/>
          </a:p>
          <a:p>
            <a:pPr marL="626745" lvl="1" indent="-264795" eaLnBrk="1" hangingPunct="1">
              <a:buNone/>
            </a:pPr>
            <a:endParaRPr lang="en-US" dirty="0"/>
          </a:p>
        </p:txBody>
      </p:sp>
      <p:sp>
        <p:nvSpPr>
          <p:cNvPr id="8" name="Date Placeholder 7"/>
          <p:cNvSpPr>
            <a:spLocks noGrp="1"/>
          </p:cNvSpPr>
          <p:nvPr>
            <p:ph type="dt" sz="half" idx="2"/>
          </p:nvPr>
        </p:nvSpPr>
        <p:spPr/>
        <p:txBody>
          <a:bodyPr/>
          <a:lstStyle/>
          <a:p>
            <a:pPr>
              <a:defRPr/>
            </a:pPr>
            <a:fld id="{274B7CB2-BA73-4A66-8A08-16D7944D6ACF}" type="datetime1">
              <a:rPr lang="fi-FI" smtClean="0"/>
              <a:pPr>
                <a:defRPr/>
              </a:pPr>
              <a:t>2.1.2026</a:t>
            </a:fld>
            <a:endParaRPr lang="fi-FI"/>
          </a:p>
        </p:txBody>
      </p:sp>
      <p:sp>
        <p:nvSpPr>
          <p:cNvPr id="9" name="Footer Placeholder 8"/>
          <p:cNvSpPr>
            <a:spLocks noGrp="1"/>
          </p:cNvSpPr>
          <p:nvPr>
            <p:ph type="ftr" sz="quarter" idx="3"/>
          </p:nvPr>
        </p:nvSpPr>
        <p:spPr/>
        <p:txBody>
          <a:bodyPr/>
          <a:lstStyle/>
          <a:p>
            <a:pPr>
              <a:defRPr/>
            </a:pPr>
            <a:r>
              <a:rPr lang="fi-FI"/>
              <a:t>Kirsi Konttinen</a:t>
            </a:r>
          </a:p>
        </p:txBody>
      </p:sp>
      <p:pic>
        <p:nvPicPr>
          <p:cNvPr id="3" name="Picture 2">
            <a:extLst>
              <a:ext uri="{FF2B5EF4-FFF2-40B4-BE49-F238E27FC236}">
                <a16:creationId xmlns:a16="http://schemas.microsoft.com/office/drawing/2014/main" id="{4ABCCF23-6F0D-7C4C-FD11-2827ABC53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60648"/>
            <a:ext cx="2526620" cy="18949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2.1.2026</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20</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Kuopio  </a:t>
            </a:r>
          </a:p>
        </p:txBody>
      </p:sp>
      <p:sp>
        <p:nvSpPr>
          <p:cNvPr id="94213" name="Rectangle 9"/>
          <p:cNvSpPr>
            <a:spLocks noGrp="1" noChangeArrowheads="1"/>
          </p:cNvSpPr>
          <p:nvPr>
            <p:ph type="body" idx="4294967295"/>
          </p:nvPr>
        </p:nvSpPr>
        <p:spPr>
          <a:xfrm>
            <a:off x="381470" y="1056463"/>
            <a:ext cx="7862937" cy="4608512"/>
          </a:xfrm>
        </p:spPr>
        <p:txBody>
          <a:bodyPr/>
          <a:lstStyle/>
          <a:p>
            <a:pPr marL="0" indent="0">
              <a:buNone/>
            </a:pPr>
            <a:r>
              <a:rPr lang="en-US" sz="1600" dirty="0">
                <a:ea typeface="+mn-lt"/>
                <a:cs typeface="+mn-lt"/>
                <a:hlinkClick r:id="rId3"/>
              </a:rPr>
              <a:t>https://pshyvinvointialue.fi/web/en</a:t>
            </a:r>
            <a:r>
              <a:rPr lang="en-US" sz="1600" dirty="0">
                <a:ea typeface="+mn-lt"/>
                <a:cs typeface="+mn-lt"/>
              </a:rPr>
              <a:t> </a:t>
            </a:r>
            <a:br>
              <a:rPr lang="en-US" sz="1600" dirty="0">
                <a:ea typeface="+mn-lt"/>
                <a:cs typeface="+mn-lt"/>
              </a:rPr>
            </a:br>
            <a:r>
              <a:rPr lang="en-US" sz="1600" dirty="0"/>
              <a:t>(The website is partly in Finnish. Maybe you can use a translation tool.)</a:t>
            </a:r>
            <a:endParaRPr lang="en-US" dirty="0"/>
          </a:p>
          <a:p>
            <a:pPr marL="0" indent="0" eaLnBrk="1" hangingPunct="1">
              <a:buNone/>
            </a:pPr>
            <a:endParaRPr lang="en-US" dirty="0"/>
          </a:p>
          <a:p>
            <a:pPr marL="182245" indent="-182245"/>
            <a:r>
              <a:rPr lang="en-US" dirty="0"/>
              <a:t>General health care </a:t>
            </a:r>
            <a:r>
              <a:rPr lang="en-US" dirty="0">
                <a:hlinkClick r:id="rId4"/>
              </a:rPr>
              <a:t>Appointment with a Doctor or a Nurse - PSHVA - English - </a:t>
            </a:r>
            <a:r>
              <a:rPr lang="en-US" dirty="0" err="1">
                <a:hlinkClick r:id="rId4"/>
              </a:rPr>
              <a:t>Pohjois</a:t>
            </a:r>
            <a:r>
              <a:rPr lang="en-US" dirty="0">
                <a:hlinkClick r:id="rId4"/>
              </a:rPr>
              <a:t>-Savo</a:t>
            </a:r>
            <a:r>
              <a:rPr lang="en-US" dirty="0"/>
              <a:t> </a:t>
            </a:r>
            <a:r>
              <a:rPr lang="fi-FI" dirty="0"/>
              <a:t>(If in </a:t>
            </a:r>
            <a:r>
              <a:rPr lang="fi-FI" dirty="0" err="1"/>
              <a:t>Finnish</a:t>
            </a:r>
            <a:r>
              <a:rPr lang="fi-FI" dirty="0"/>
              <a:t>, </a:t>
            </a:r>
            <a:r>
              <a:rPr lang="fi-FI" dirty="0" err="1"/>
              <a:t>use</a:t>
            </a:r>
            <a:r>
              <a:rPr lang="fi-FI" dirty="0"/>
              <a:t> a </a:t>
            </a:r>
            <a:r>
              <a:rPr lang="fi-FI" dirty="0" err="1"/>
              <a:t>translation</a:t>
            </a:r>
            <a:r>
              <a:rPr lang="fi-FI" dirty="0"/>
              <a:t> </a:t>
            </a:r>
            <a:r>
              <a:rPr lang="fi-FI" dirty="0" err="1"/>
              <a:t>tool</a:t>
            </a:r>
            <a:r>
              <a:rPr lang="fi-FI" dirty="0"/>
              <a:t>)</a:t>
            </a:r>
            <a:endParaRPr lang="en-US" dirty="0"/>
          </a:p>
          <a:p>
            <a:pPr marL="626745" lvl="1" indent="-264795" eaLnBrk="1" hangingPunct="1"/>
            <a:r>
              <a:rPr lang="en-US" dirty="0"/>
              <a:t>Main Health Centre, address: </a:t>
            </a:r>
            <a:r>
              <a:rPr lang="en-US" dirty="0" err="1"/>
              <a:t>Tulliportinkatu</a:t>
            </a:r>
            <a:r>
              <a:rPr lang="en-US" dirty="0"/>
              <a:t> 15 H</a:t>
            </a:r>
          </a:p>
          <a:p>
            <a:pPr marL="626745" lvl="1" indent="-264795" eaLnBrk="1" hangingPunct="1"/>
            <a:r>
              <a:rPr lang="en-US" dirty="0"/>
              <a:t>Doctors are appointed to patients according to their address</a:t>
            </a:r>
          </a:p>
          <a:p>
            <a:pPr marL="626745" lvl="1" indent="-264795" eaLnBrk="1" hangingPunct="1"/>
            <a:r>
              <a:rPr lang="en-US" dirty="0"/>
              <a:t>To make an appointment, in urgent cases call the team nurse at 8-16 on Mon-Thu, at 8-15.30 on Fri. In non-urgent cases call at 8-10.</a:t>
            </a:r>
          </a:p>
          <a:p>
            <a:pPr marL="626745" lvl="1" indent="-264795" eaLnBrk="1" hangingPunct="1"/>
            <a:r>
              <a:rPr lang="en-US" dirty="0"/>
              <a:t>Never free of charge</a:t>
            </a:r>
          </a:p>
          <a:p>
            <a:pPr marL="626745" lvl="1" indent="-264795" eaLnBrk="1" hangingPunct="1"/>
            <a:r>
              <a:rPr lang="en-US" dirty="0"/>
              <a:t>Appointment fees for EU citizens and those who have municipality of residence in Kuopio:</a:t>
            </a:r>
          </a:p>
          <a:p>
            <a:pPr lvl="2" eaLnBrk="1" hangingPunct="1"/>
            <a:r>
              <a:rPr lang="en-US" dirty="0"/>
              <a:t>GP 28,20 € (nighttime and weekends 38,70 €)</a:t>
            </a:r>
          </a:p>
          <a:p>
            <a:pPr lvl="2" eaLnBrk="1" hangingPunct="1"/>
            <a:r>
              <a:rPr lang="en-US" dirty="0"/>
              <a:t>Specialist doctor approx. 66,70 € (only by GP’s referral)</a:t>
            </a:r>
          </a:p>
          <a:p>
            <a:pPr lvl="2" eaLnBrk="1" hangingPunct="1"/>
            <a:r>
              <a:rPr lang="en-US" dirty="0"/>
              <a:t>Unused, not cancelled appointment about 57 €</a:t>
            </a:r>
          </a:p>
        </p:txBody>
      </p:sp>
      <p:pic>
        <p:nvPicPr>
          <p:cNvPr id="96258" name="Picture 2"/>
          <p:cNvPicPr>
            <a:picLocks noChangeAspect="1" noChangeArrowheads="1"/>
          </p:cNvPicPr>
          <p:nvPr/>
        </p:nvPicPr>
        <p:blipFill>
          <a:blip r:embed="rId5" cstate="print"/>
          <a:srcRect/>
          <a:stretch>
            <a:fillRect/>
          </a:stretch>
        </p:blipFill>
        <p:spPr bwMode="auto">
          <a:xfrm>
            <a:off x="7092280" y="4005064"/>
            <a:ext cx="1773586" cy="18472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311772D5-3E36-4BC3-96A7-8DA6AF946E53}" type="datetime1">
              <a:rPr lang="fi-FI" sz="1100"/>
              <a:pPr algn="r"/>
              <a:t>2.1.2026</a:t>
            </a:fld>
            <a:endParaRPr lang="fi-FI" sz="1100" dirty="0"/>
          </a:p>
        </p:txBody>
      </p:sp>
      <p:sp>
        <p:nvSpPr>
          <p:cNvPr id="94211"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65197EB4-F23A-4C8B-AEC7-F59D9BF23517}" type="slidenum">
              <a:rPr lang="fi-FI" sz="1300" b="1">
                <a:latin typeface="Arial" charset="0"/>
              </a:rPr>
              <a:pPr algn="r"/>
              <a:t>21</a:t>
            </a:fld>
            <a:endParaRPr lang="fi-FI" sz="1300" b="1">
              <a:latin typeface="Arial" charset="0"/>
            </a:endParaRPr>
          </a:p>
        </p:txBody>
      </p:sp>
      <p:sp>
        <p:nvSpPr>
          <p:cNvPr id="13" name="Date Placeholder 12"/>
          <p:cNvSpPr>
            <a:spLocks noGrp="1"/>
          </p:cNvSpPr>
          <p:nvPr>
            <p:ph type="dt" sz="half" idx="2"/>
          </p:nvPr>
        </p:nvSpPr>
        <p:spPr/>
        <p:txBody>
          <a:bodyPr/>
          <a:lstStyle/>
          <a:p>
            <a:pPr>
              <a:defRPr/>
            </a:pPr>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94212" name="Rectangle 8"/>
          <p:cNvSpPr>
            <a:spLocks noGrp="1" noChangeArrowheads="1"/>
          </p:cNvSpPr>
          <p:nvPr>
            <p:ph type="title" idx="4294967295"/>
          </p:nvPr>
        </p:nvSpPr>
        <p:spPr>
          <a:xfrm>
            <a:off x="358775" y="548704"/>
            <a:ext cx="7993063" cy="1008063"/>
          </a:xfrm>
        </p:spPr>
        <p:txBody>
          <a:bodyPr/>
          <a:lstStyle/>
          <a:p>
            <a:pPr eaLnBrk="1" hangingPunct="1"/>
            <a:r>
              <a:rPr lang="en-GB" dirty="0"/>
              <a:t>Public Health Care in Kuopio </a:t>
            </a:r>
          </a:p>
        </p:txBody>
      </p:sp>
      <p:sp>
        <p:nvSpPr>
          <p:cNvPr id="94213" name="Rectangle 9"/>
          <p:cNvSpPr>
            <a:spLocks noGrp="1" noChangeArrowheads="1"/>
          </p:cNvSpPr>
          <p:nvPr>
            <p:ph type="body" idx="4294967295"/>
          </p:nvPr>
        </p:nvSpPr>
        <p:spPr>
          <a:xfrm>
            <a:off x="355786" y="962283"/>
            <a:ext cx="6985000" cy="4608512"/>
          </a:xfrm>
        </p:spPr>
        <p:txBody>
          <a:bodyPr/>
          <a:lstStyle/>
          <a:p>
            <a:pPr marL="0" indent="0">
              <a:buNone/>
            </a:pPr>
            <a:r>
              <a:rPr lang="en-US" sz="1600" dirty="0">
                <a:hlinkClick r:id="rId3"/>
              </a:rPr>
              <a:t>https://pshyvinvointialue.fi/web/en/emergency-care</a:t>
            </a:r>
            <a:r>
              <a:rPr lang="en-US" sz="1600" dirty="0"/>
              <a:t> </a:t>
            </a:r>
            <a:br>
              <a:rPr lang="en-US" sz="1600" dirty="0"/>
            </a:br>
            <a:endParaRPr lang="en-US" dirty="0"/>
          </a:p>
          <a:p>
            <a:pPr marL="182245" indent="-182245" eaLnBrk="1" hangingPunct="1"/>
            <a:r>
              <a:rPr lang="en-US" dirty="0"/>
              <a:t>Evenings and weekends (KYS Hospital)</a:t>
            </a:r>
          </a:p>
          <a:p>
            <a:pPr marL="626745" lvl="1" indent="-264795"/>
            <a:r>
              <a:rPr lang="en-US" dirty="0"/>
              <a:t>Mon-Thu at 4-10 pm, Fri 3-10 pm</a:t>
            </a:r>
          </a:p>
          <a:p>
            <a:pPr marL="626745" lvl="1" indent="-264795"/>
            <a:r>
              <a:rPr lang="en-US" dirty="0"/>
              <a:t>Weekends and public holidays 8 am – 10 pm</a:t>
            </a:r>
          </a:p>
          <a:p>
            <a:pPr marL="626745" lvl="1" indent="-264795"/>
            <a:r>
              <a:rPr lang="en-US" dirty="0"/>
              <a:t>Call the health care service at +358 (0)17 116 117 beforehand</a:t>
            </a:r>
          </a:p>
          <a:p>
            <a:pPr marL="182245" indent="-182245" eaLnBrk="1" hangingPunct="1"/>
            <a:endParaRPr lang="en-US" dirty="0"/>
          </a:p>
          <a:p>
            <a:pPr marL="182245" indent="-182245" eaLnBrk="1" hangingPunct="1"/>
            <a:r>
              <a:rPr lang="en-US" dirty="0"/>
              <a:t>At night, in accidents and emergencies </a:t>
            </a:r>
          </a:p>
          <a:p>
            <a:pPr marL="626745" lvl="1" indent="-264795"/>
            <a:r>
              <a:rPr lang="en-US" dirty="0"/>
              <a:t>If possible, call the health care service at +358 (0)17 116 117 beforehand</a:t>
            </a:r>
          </a:p>
          <a:p>
            <a:pPr marL="626745" lvl="1" indent="-264795" eaLnBrk="1" hangingPunct="1"/>
            <a:r>
              <a:rPr lang="en-US" dirty="0"/>
              <a:t>Kuopio University Hospital (KYS – </a:t>
            </a:r>
            <a:r>
              <a:rPr lang="en-US" dirty="0" err="1"/>
              <a:t>päivystys</a:t>
            </a:r>
            <a:r>
              <a:rPr lang="en-US" dirty="0"/>
              <a:t>, on-call), address: </a:t>
            </a:r>
            <a:r>
              <a:rPr lang="en-US" dirty="0" err="1"/>
              <a:t>Puijonlaaksontie</a:t>
            </a:r>
            <a:r>
              <a:rPr lang="en-US" dirty="0"/>
              <a:t> 2</a:t>
            </a:r>
          </a:p>
          <a:p>
            <a:pPr marL="626745" lvl="1" indent="-264795" eaLnBrk="1" hangingPunct="1"/>
            <a:r>
              <a:rPr lang="en-US" dirty="0"/>
              <a:t>Only for emergencies: if it is not an emergency, contact the  health care next morning</a:t>
            </a:r>
          </a:p>
        </p:txBody>
      </p:sp>
      <p:pic>
        <p:nvPicPr>
          <p:cNvPr id="96258" name="Picture 2"/>
          <p:cNvPicPr>
            <a:picLocks noChangeAspect="1" noChangeArrowheads="1"/>
          </p:cNvPicPr>
          <p:nvPr/>
        </p:nvPicPr>
        <p:blipFill>
          <a:blip r:embed="rId4" cstate="print"/>
          <a:srcRect/>
          <a:stretch>
            <a:fillRect/>
          </a:stretch>
        </p:blipFill>
        <p:spPr bwMode="auto">
          <a:xfrm>
            <a:off x="7092280" y="4005064"/>
            <a:ext cx="1773586" cy="1847230"/>
          </a:xfrm>
          <a:prstGeom prst="rect">
            <a:avLst/>
          </a:prstGeom>
          <a:noFill/>
        </p:spPr>
      </p:pic>
    </p:spTree>
    <p:extLst>
      <p:ext uri="{BB962C8B-B14F-4D97-AF65-F5344CB8AC3E}">
        <p14:creationId xmlns:p14="http://schemas.microsoft.com/office/powerpoint/2010/main" val="2004275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solidFill>
                  <a:srgbClr val="FF0000"/>
                </a:solidFill>
              </a:rPr>
              <a:t>General emergency number in Finland is 112</a:t>
            </a:r>
            <a:endParaRPr lang="fi-FI" dirty="0">
              <a:solidFill>
                <a:srgbClr val="FF0000"/>
              </a:solidFill>
            </a:endParaRPr>
          </a:p>
        </p:txBody>
      </p:sp>
      <p:sp>
        <p:nvSpPr>
          <p:cNvPr id="6" name="Content Placeholder 5"/>
          <p:cNvSpPr>
            <a:spLocks noGrp="1"/>
          </p:cNvSpPr>
          <p:nvPr>
            <p:ph idx="1"/>
          </p:nvPr>
        </p:nvSpPr>
        <p:spPr>
          <a:xfrm>
            <a:off x="719138" y="1665289"/>
            <a:ext cx="7993062" cy="4356100"/>
          </a:xfrm>
        </p:spPr>
        <p:txBody>
          <a:bodyPr/>
          <a:lstStyle/>
          <a:p>
            <a:pPr lvl="0" eaLnBrk="1" hangingPunct="1">
              <a:spcAft>
                <a:spcPts val="0"/>
              </a:spcAft>
              <a:defRPr/>
            </a:pPr>
            <a:endParaRPr lang="en-US" dirty="0"/>
          </a:p>
          <a:p>
            <a:pPr lvl="0" eaLnBrk="1" hangingPunct="1">
              <a:spcAft>
                <a:spcPts val="0"/>
              </a:spcAft>
              <a:buNone/>
              <a:defRPr/>
            </a:pPr>
            <a:endParaRPr lang="en-US" dirty="0"/>
          </a:p>
          <a:p>
            <a:pPr marL="0" lvl="0" indent="0" eaLnBrk="1" hangingPunct="1">
              <a:spcAft>
                <a:spcPts val="0"/>
              </a:spcAft>
              <a:buNone/>
              <a:defRPr/>
            </a:pPr>
            <a:r>
              <a:rPr lang="en-US" sz="3200" b="1" dirty="0"/>
              <a:t>When to call 112?</a:t>
            </a:r>
          </a:p>
          <a:p>
            <a:pPr marL="0" lvl="0" indent="0" eaLnBrk="1" hangingPunct="1">
              <a:spcAft>
                <a:spcPts val="0"/>
              </a:spcAft>
              <a:buNone/>
              <a:defRPr/>
            </a:pPr>
            <a:endParaRPr lang="en-US" sz="3200" b="1" dirty="0"/>
          </a:p>
          <a:p>
            <a:pPr>
              <a:spcAft>
                <a:spcPts val="0"/>
              </a:spcAft>
              <a:defRPr/>
            </a:pPr>
            <a:r>
              <a:rPr lang="en-US" sz="3200" b="1" dirty="0"/>
              <a:t>In genuine emergency when urgent assistance from police, paramedics, or firefighters is needed.</a:t>
            </a:r>
            <a:endParaRPr lang="fi-FI" sz="3200" b="1" dirty="0"/>
          </a:p>
        </p:txBody>
      </p:sp>
      <p:sp>
        <p:nvSpPr>
          <p:cNvPr id="8" name="Date Placeholder 7"/>
          <p:cNvSpPr>
            <a:spLocks noGrp="1"/>
          </p:cNvSpPr>
          <p:nvPr>
            <p:ph type="dt" sz="half" idx="2"/>
          </p:nvPr>
        </p:nvSpPr>
        <p:spPr/>
        <p:txBody>
          <a:bodyPr/>
          <a:lstStyle/>
          <a:p>
            <a:pPr>
              <a:defRPr/>
            </a:pPr>
            <a:fld id="{116C59C9-DCC7-4275-90BC-EE84880D1A22}" type="datetime1">
              <a:rPr lang="fi-FI" smtClean="0"/>
              <a:pPr>
                <a:defRPr/>
              </a:pPr>
              <a:t>2.1.2026</a:t>
            </a:fld>
            <a:endParaRPr lang="fi-FI"/>
          </a:p>
        </p:txBody>
      </p:sp>
      <p:sp>
        <p:nvSpPr>
          <p:cNvPr id="9" name="Footer Placeholder 8"/>
          <p:cNvSpPr>
            <a:spLocks noGrp="1"/>
          </p:cNvSpPr>
          <p:nvPr>
            <p:ph type="ftr" sz="quarter" idx="3"/>
          </p:nvPr>
        </p:nvSpPr>
        <p:spPr/>
        <p:txBody>
          <a:bodyPr/>
          <a:lstStyle/>
          <a:p>
            <a:pPr>
              <a:defRPr/>
            </a:pPr>
            <a:r>
              <a:rPr lang="fi-FI"/>
              <a:t>Kirsi Konttinen</a:t>
            </a:r>
          </a:p>
        </p:txBody>
      </p:sp>
    </p:spTree>
    <p:extLst>
      <p:ext uri="{BB962C8B-B14F-4D97-AF65-F5344CB8AC3E}">
        <p14:creationId xmlns:p14="http://schemas.microsoft.com/office/powerpoint/2010/main" val="173256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E7ECB442-4505-4812-B0BE-08A495335667}" type="datetime1">
              <a:rPr lang="fi-FI" sz="1100"/>
              <a:pPr algn="r"/>
              <a:t>2.1.2026</a:t>
            </a:fld>
            <a:endParaRPr lang="fi-FI" sz="1100"/>
          </a:p>
        </p:txBody>
      </p:sp>
      <p:sp>
        <p:nvSpPr>
          <p:cNvPr id="9625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625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20B7FC40-144D-4561-80F4-7CA45CDDEB37}" type="slidenum">
              <a:rPr lang="fi-FI" sz="1300" b="1">
                <a:latin typeface="Arial" charset="0"/>
              </a:rPr>
              <a:pPr algn="r"/>
              <a:t>23</a:t>
            </a:fld>
            <a:endParaRPr lang="fi-FI" sz="1300" b="1">
              <a:latin typeface="Arial" charset="0"/>
            </a:endParaRPr>
          </a:p>
        </p:txBody>
      </p:sp>
      <p:sp>
        <p:nvSpPr>
          <p:cNvPr id="14" name="Footer Placeholder 13"/>
          <p:cNvSpPr>
            <a:spLocks noGrp="1"/>
          </p:cNvSpPr>
          <p:nvPr>
            <p:ph type="ftr" sz="quarter" idx="3"/>
          </p:nvPr>
        </p:nvSpPr>
        <p:spPr/>
        <p:txBody>
          <a:bodyPr/>
          <a:lstStyle/>
          <a:p>
            <a:pPr>
              <a:defRPr/>
            </a:pPr>
            <a:r>
              <a:rPr lang="fi-FI" dirty="0"/>
              <a:t>Kirsi Konttinen</a:t>
            </a:r>
          </a:p>
        </p:txBody>
      </p:sp>
      <p:sp>
        <p:nvSpPr>
          <p:cNvPr id="96260" name="Rectangle 9"/>
          <p:cNvSpPr>
            <a:spLocks noGrp="1" noChangeArrowheads="1"/>
          </p:cNvSpPr>
          <p:nvPr>
            <p:ph type="body" idx="4294967295"/>
          </p:nvPr>
        </p:nvSpPr>
        <p:spPr>
          <a:xfrm>
            <a:off x="323528" y="1268760"/>
            <a:ext cx="7637773" cy="4536504"/>
          </a:xfrm>
        </p:spPr>
        <p:txBody>
          <a:bodyPr/>
          <a:lstStyle/>
          <a:p>
            <a:pPr marL="182245" indent="-182245"/>
            <a:r>
              <a:rPr lang="en-US" dirty="0"/>
              <a:t>Good choice if you have a private insurance to cover all the costs.</a:t>
            </a:r>
          </a:p>
          <a:p>
            <a:pPr marL="182245" indent="-182245"/>
            <a:r>
              <a:rPr lang="en-US" dirty="0"/>
              <a:t>Be prepared to pay or make sure your insurance will cover the fees.</a:t>
            </a:r>
          </a:p>
          <a:p>
            <a:pPr marL="182245" indent="-182245" eaLnBrk="1" hangingPunct="1">
              <a:buNone/>
            </a:pPr>
            <a:br>
              <a:rPr lang="en-US" dirty="0"/>
            </a:br>
            <a:r>
              <a:rPr lang="en-US" dirty="0"/>
              <a:t>Private Health Care Clinics</a:t>
            </a:r>
          </a:p>
          <a:p>
            <a:pPr marL="182245" indent="-182245" eaLnBrk="1" hangingPunct="1">
              <a:buNone/>
            </a:pPr>
            <a:r>
              <a:rPr lang="en-US" dirty="0"/>
              <a:t>For example</a:t>
            </a:r>
          </a:p>
          <a:p>
            <a:pPr marL="182245" indent="-182245"/>
            <a:r>
              <a:rPr lang="fi-FI" dirty="0"/>
              <a:t>Mehiläinen </a:t>
            </a:r>
            <a:r>
              <a:rPr lang="fi-FI" dirty="0">
                <a:hlinkClick r:id="rId3"/>
              </a:rPr>
              <a:t>www. mehilainen.fi </a:t>
            </a:r>
            <a:endParaRPr lang="fi-FI" dirty="0"/>
          </a:p>
          <a:p>
            <a:pPr marL="182245" indent="-182245"/>
            <a:r>
              <a:rPr lang="en-US" dirty="0" err="1"/>
              <a:t>Pihlajalinna</a:t>
            </a:r>
            <a:r>
              <a:rPr lang="en-US" dirty="0"/>
              <a:t> ITE </a:t>
            </a:r>
            <a:r>
              <a:rPr lang="en-US" dirty="0">
                <a:hlinkClick r:id="rId4"/>
              </a:rPr>
              <a:t>https://www.pihlajalinna.fi/</a:t>
            </a:r>
            <a:r>
              <a:rPr lang="en-US" dirty="0"/>
              <a:t> </a:t>
            </a:r>
          </a:p>
          <a:p>
            <a:pPr marL="182245" indent="-182245"/>
            <a:r>
              <a:rPr lang="en-US" dirty="0" err="1"/>
              <a:t>Suomen</a:t>
            </a:r>
            <a:r>
              <a:rPr lang="en-US" dirty="0"/>
              <a:t> </a:t>
            </a:r>
            <a:r>
              <a:rPr lang="en-US" dirty="0" err="1"/>
              <a:t>Terveystalo</a:t>
            </a:r>
            <a:r>
              <a:rPr lang="en-US" dirty="0"/>
              <a:t> </a:t>
            </a:r>
            <a:r>
              <a:rPr lang="en-US" dirty="0">
                <a:hlinkClick r:id="rId5"/>
              </a:rPr>
              <a:t>www.terveystalo.com</a:t>
            </a:r>
            <a:endParaRPr lang="fi-FI" dirty="0"/>
          </a:p>
          <a:p>
            <a:pPr marL="182245" indent="-182245" eaLnBrk="1" hangingPunct="1">
              <a:buNone/>
            </a:pPr>
            <a:endParaRPr lang="en-US" dirty="0"/>
          </a:p>
        </p:txBody>
      </p:sp>
      <p:sp>
        <p:nvSpPr>
          <p:cNvPr id="96261" name="Rectangle 8"/>
          <p:cNvSpPr>
            <a:spLocks noChangeArrowheads="1"/>
          </p:cNvSpPr>
          <p:nvPr/>
        </p:nvSpPr>
        <p:spPr bwMode="auto">
          <a:xfrm>
            <a:off x="468313" y="692150"/>
            <a:ext cx="7993062" cy="792163"/>
          </a:xfrm>
          <a:prstGeom prst="rect">
            <a:avLst/>
          </a:prstGeom>
          <a:noFill/>
          <a:ln w="9525">
            <a:noFill/>
            <a:miter lim="800000"/>
            <a:headEnd/>
            <a:tailEnd/>
          </a:ln>
        </p:spPr>
        <p:txBody>
          <a:bodyPr/>
          <a:lstStyle/>
          <a:p>
            <a:pPr>
              <a:lnSpc>
                <a:spcPts val="3400"/>
              </a:lnSpc>
            </a:pPr>
            <a:r>
              <a:rPr lang="en-GB" sz="2800" b="1" dirty="0">
                <a:solidFill>
                  <a:schemeClr val="tx2"/>
                </a:solidFill>
              </a:rPr>
              <a:t>Private Health Care in Joensuu and in Kuopio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EDF9DEC5-5E53-40A6-B3C9-9B1442132B21}" type="datetime1">
              <a:rPr lang="fi-FI" sz="1100"/>
              <a:pPr algn="r"/>
              <a:t>2.1.2026</a:t>
            </a:fld>
            <a:endParaRPr lang="fi-FI" sz="1100"/>
          </a:p>
        </p:txBody>
      </p:sp>
      <p:sp>
        <p:nvSpPr>
          <p:cNvPr id="983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241EA0E3-9CE2-46D8-85F7-2E3A3B6F2E02}" type="slidenum">
              <a:rPr lang="fi-FI" sz="1300" b="1">
                <a:latin typeface="Arial" charset="0"/>
              </a:rPr>
              <a:pPr algn="r"/>
              <a:t>24</a:t>
            </a:fld>
            <a:endParaRPr lang="fi-FI" sz="1300" b="1">
              <a:latin typeface="Arial" charset="0"/>
            </a:endParaRPr>
          </a:p>
        </p:txBody>
      </p:sp>
      <p:sp>
        <p:nvSpPr>
          <p:cNvPr id="14" name="Date Placeholder 13"/>
          <p:cNvSpPr>
            <a:spLocks noGrp="1"/>
          </p:cNvSpPr>
          <p:nvPr>
            <p:ph type="dt" sz="half" idx="2"/>
          </p:nvPr>
        </p:nvSpPr>
        <p:spPr/>
        <p:txBody>
          <a:bodyPr/>
          <a:lstStyle/>
          <a:p>
            <a:pPr>
              <a:defRPr/>
            </a:pPr>
            <a:fld id="{4B6A8772-4B61-4537-B4D7-7FF7837B32EE}" type="datetime1">
              <a:rPr lang="fi-FI" smtClean="0"/>
              <a:pPr>
                <a:defRPr/>
              </a:pPr>
              <a:t>2.1.2026</a:t>
            </a:fld>
            <a:endParaRPr lang="fi-FI"/>
          </a:p>
        </p:txBody>
      </p:sp>
      <p:sp>
        <p:nvSpPr>
          <p:cNvPr id="15" name="Footer Placeholder 14"/>
          <p:cNvSpPr>
            <a:spLocks noGrp="1"/>
          </p:cNvSpPr>
          <p:nvPr>
            <p:ph type="ftr" sz="quarter" idx="3"/>
          </p:nvPr>
        </p:nvSpPr>
        <p:spPr/>
        <p:txBody>
          <a:bodyPr/>
          <a:lstStyle/>
          <a:p>
            <a:pPr>
              <a:defRPr/>
            </a:pPr>
            <a:r>
              <a:rPr lang="fi-FI"/>
              <a:t>Kirsi Konttinen</a:t>
            </a:r>
          </a:p>
        </p:txBody>
      </p:sp>
      <p:sp>
        <p:nvSpPr>
          <p:cNvPr id="98308" name="Rectangle 8"/>
          <p:cNvSpPr>
            <a:spLocks noGrp="1" noChangeArrowheads="1"/>
          </p:cNvSpPr>
          <p:nvPr>
            <p:ph type="title" idx="4294967295"/>
          </p:nvPr>
        </p:nvSpPr>
        <p:spPr>
          <a:xfrm>
            <a:off x="719138" y="487226"/>
            <a:ext cx="3743325" cy="431800"/>
          </a:xfrm>
        </p:spPr>
        <p:txBody>
          <a:bodyPr/>
          <a:lstStyle/>
          <a:p>
            <a:pPr eaLnBrk="1" hangingPunct="1"/>
            <a:r>
              <a:rPr lang="en-GB" dirty="0"/>
              <a:t>Pharmacies</a:t>
            </a:r>
          </a:p>
        </p:txBody>
      </p:sp>
      <p:sp>
        <p:nvSpPr>
          <p:cNvPr id="98309" name="Rectangle 9"/>
          <p:cNvSpPr>
            <a:spLocks noGrp="1" noChangeArrowheads="1"/>
          </p:cNvSpPr>
          <p:nvPr>
            <p:ph type="body" idx="4294967295"/>
          </p:nvPr>
        </p:nvSpPr>
        <p:spPr>
          <a:xfrm>
            <a:off x="719138" y="1124744"/>
            <a:ext cx="8424862" cy="3024981"/>
          </a:xfrm>
        </p:spPr>
        <p:txBody>
          <a:bodyPr/>
          <a:lstStyle/>
          <a:p>
            <a:pPr eaLnBrk="1" hangingPunct="1">
              <a:spcAft>
                <a:spcPts val="0"/>
              </a:spcAft>
            </a:pPr>
            <a:r>
              <a:rPr lang="en-US" dirty="0"/>
              <a:t>Medicine is sold only in pharmacies.</a:t>
            </a:r>
          </a:p>
          <a:p>
            <a:pPr eaLnBrk="1" hangingPunct="1">
              <a:spcAft>
                <a:spcPts val="0"/>
              </a:spcAft>
            </a:pPr>
            <a:endParaRPr lang="fi-FI" dirty="0"/>
          </a:p>
          <a:p>
            <a:pPr eaLnBrk="1" hangingPunct="1">
              <a:spcAft>
                <a:spcPts val="0"/>
              </a:spcAft>
            </a:pPr>
            <a:r>
              <a:rPr lang="fi-FI" dirty="0" err="1"/>
              <a:t>Medication</a:t>
            </a:r>
            <a:r>
              <a:rPr lang="fi-FI" dirty="0"/>
              <a:t> </a:t>
            </a:r>
            <a:r>
              <a:rPr lang="fi-FI" dirty="0" err="1"/>
              <a:t>with</a:t>
            </a:r>
            <a:r>
              <a:rPr lang="fi-FI" dirty="0"/>
              <a:t> </a:t>
            </a:r>
            <a:r>
              <a:rPr lang="fi-FI" dirty="0" err="1"/>
              <a:t>prescription</a:t>
            </a:r>
            <a:r>
              <a:rPr lang="fi-FI" dirty="0"/>
              <a:t> and </a:t>
            </a:r>
            <a:r>
              <a:rPr lang="fi-FI" dirty="0" err="1"/>
              <a:t>without</a:t>
            </a:r>
            <a:endParaRPr lang="fi-FI" dirty="0"/>
          </a:p>
          <a:p>
            <a:pPr eaLnBrk="1" hangingPunct="1">
              <a:spcAft>
                <a:spcPts val="0"/>
              </a:spcAft>
            </a:pPr>
            <a:r>
              <a:rPr lang="fi-FI" dirty="0"/>
              <a:t>Electronic </a:t>
            </a:r>
            <a:r>
              <a:rPr lang="fi-FI" dirty="0" err="1"/>
              <a:t>prescriptions</a:t>
            </a:r>
            <a:endParaRPr lang="en-US" dirty="0"/>
          </a:p>
          <a:p>
            <a:pPr eaLnBrk="1" hangingPunct="1">
              <a:spcAft>
                <a:spcPts val="0"/>
              </a:spcAft>
              <a:buNone/>
            </a:pPr>
            <a:endParaRPr lang="en-US" dirty="0"/>
          </a:p>
          <a:p>
            <a:pPr eaLnBrk="1" hangingPunct="1">
              <a:spcAft>
                <a:spcPts val="0"/>
              </a:spcAft>
            </a:pPr>
            <a:r>
              <a:rPr lang="en-US" dirty="0"/>
              <a:t>Opening hours </a:t>
            </a:r>
          </a:p>
          <a:p>
            <a:pPr lvl="1" eaLnBrk="1" hangingPunct="1">
              <a:spcAft>
                <a:spcPts val="0"/>
              </a:spcAft>
            </a:pPr>
            <a:r>
              <a:rPr lang="en-US" dirty="0"/>
              <a:t>Mon – Fri 8:00/10:00 – 18:00/19:00</a:t>
            </a:r>
          </a:p>
          <a:p>
            <a:pPr lvl="1" eaLnBrk="1" hangingPunct="1">
              <a:spcAft>
                <a:spcPts val="0"/>
              </a:spcAft>
            </a:pPr>
            <a:r>
              <a:rPr lang="en-US" dirty="0"/>
              <a:t>Sat 8:30/9:00 - 14:00/15:00</a:t>
            </a:r>
          </a:p>
          <a:p>
            <a:pPr lvl="1" eaLnBrk="1" hangingPunct="1">
              <a:spcAft>
                <a:spcPts val="0"/>
              </a:spcAft>
              <a:buNone/>
            </a:pPr>
            <a:endParaRPr lang="en-US" dirty="0"/>
          </a:p>
          <a:p>
            <a:pPr eaLnBrk="1" hangingPunct="1">
              <a:spcAft>
                <a:spcPts val="0"/>
              </a:spcAft>
            </a:pPr>
            <a:r>
              <a:rPr lang="en-US" dirty="0" err="1"/>
              <a:t>Yliopiston</a:t>
            </a:r>
            <a:r>
              <a:rPr lang="en-US" dirty="0"/>
              <a:t> </a:t>
            </a:r>
            <a:r>
              <a:rPr lang="en-US" dirty="0" err="1"/>
              <a:t>apteekki</a:t>
            </a:r>
            <a:r>
              <a:rPr lang="en-US" dirty="0"/>
              <a:t> (University Pharmacy)</a:t>
            </a:r>
          </a:p>
          <a:p>
            <a:pPr lvl="1" eaLnBrk="1" hangingPunct="1">
              <a:spcAft>
                <a:spcPts val="0"/>
              </a:spcAft>
            </a:pPr>
            <a:r>
              <a:rPr lang="en-US" sz="1800" dirty="0"/>
              <a:t>In Joensuu: </a:t>
            </a:r>
            <a:r>
              <a:rPr lang="en-US" sz="1800" dirty="0" err="1"/>
              <a:t>Koskikatu</a:t>
            </a:r>
            <a:r>
              <a:rPr lang="en-US" sz="1800" dirty="0"/>
              <a:t> 7, right by the marketplace (tori)</a:t>
            </a:r>
          </a:p>
          <a:p>
            <a:pPr lvl="1" eaLnBrk="1" hangingPunct="1">
              <a:spcAft>
                <a:spcPts val="0"/>
              </a:spcAft>
            </a:pPr>
            <a:r>
              <a:rPr lang="en-US" sz="1800" dirty="0"/>
              <a:t>In Kuopio: </a:t>
            </a:r>
            <a:r>
              <a:rPr lang="en-US" sz="1800" dirty="0" err="1"/>
              <a:t>Puijonkatu</a:t>
            </a:r>
            <a:r>
              <a:rPr lang="en-US" sz="1800" dirty="0"/>
              <a:t> 23, right by the marketplace (tori)</a:t>
            </a:r>
          </a:p>
          <a:p>
            <a:pPr lvl="1" eaLnBrk="1" hangingPunct="1">
              <a:spcAft>
                <a:spcPts val="0"/>
              </a:spcAft>
            </a:pPr>
            <a:r>
              <a:rPr lang="en-US" dirty="0"/>
              <a:t>Open daily 8:00-23:00</a:t>
            </a:r>
          </a:p>
          <a:p>
            <a:pPr marL="0" indent="0">
              <a:spcAft>
                <a:spcPts val="0"/>
              </a:spcAft>
              <a:buNone/>
            </a:pPr>
            <a:endParaRPr lang="en-US" dirty="0"/>
          </a:p>
          <a:p>
            <a:pPr>
              <a:spcAft>
                <a:spcPts val="0"/>
              </a:spcAft>
            </a:pPr>
            <a:r>
              <a:rPr lang="en-US" dirty="0"/>
              <a:t>In Kuopio the closest pharmacies to campus are in Prisma and at the University Hospital KYS</a:t>
            </a:r>
          </a:p>
          <a:p>
            <a:pPr marL="2057400" lvl="4" indent="-228600" eaLnBrk="1" hangingPunct="1">
              <a:buFontTx/>
              <a:buNone/>
            </a:pPr>
            <a:endParaRPr lang="en-US" sz="2000" b="1" dirty="0"/>
          </a:p>
        </p:txBody>
      </p:sp>
      <p:pic>
        <p:nvPicPr>
          <p:cNvPr id="97282" name="Picture 2"/>
          <p:cNvPicPr>
            <a:picLocks noChangeAspect="1" noChangeArrowheads="1"/>
          </p:cNvPicPr>
          <p:nvPr/>
        </p:nvPicPr>
        <p:blipFill>
          <a:blip r:embed="rId3" cstate="print"/>
          <a:srcRect/>
          <a:stretch>
            <a:fillRect/>
          </a:stretch>
        </p:blipFill>
        <p:spPr bwMode="auto">
          <a:xfrm>
            <a:off x="6444208" y="620688"/>
            <a:ext cx="1774825" cy="18208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25</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11560" y="459766"/>
            <a:ext cx="4176713" cy="611188"/>
          </a:xfrm>
        </p:spPr>
        <p:txBody>
          <a:bodyPr/>
          <a:lstStyle/>
          <a:p>
            <a:pPr eaLnBrk="1" hangingPunct="1"/>
            <a:r>
              <a:rPr lang="en-US" dirty="0"/>
              <a:t>Working in Finland</a:t>
            </a:r>
            <a:br>
              <a:rPr lang="en-US" b="0" dirty="0"/>
            </a:br>
            <a:endParaRPr lang="en-GB" b="0" dirty="0"/>
          </a:p>
        </p:txBody>
      </p:sp>
      <p:sp>
        <p:nvSpPr>
          <p:cNvPr id="102405" name="Rectangle 9"/>
          <p:cNvSpPr>
            <a:spLocks noGrp="1" noChangeArrowheads="1"/>
          </p:cNvSpPr>
          <p:nvPr>
            <p:ph type="body" idx="4294967295"/>
          </p:nvPr>
        </p:nvSpPr>
        <p:spPr>
          <a:xfrm>
            <a:off x="611560" y="1070954"/>
            <a:ext cx="7993063" cy="5040312"/>
          </a:xfrm>
        </p:spPr>
        <p:txBody>
          <a:bodyPr/>
          <a:lstStyle/>
          <a:p>
            <a:pPr marL="0" indent="0" eaLnBrk="1" hangingPunct="1">
              <a:lnSpc>
                <a:spcPct val="90000"/>
              </a:lnSpc>
              <a:tabLst>
                <a:tab pos="357188" algn="l"/>
              </a:tabLst>
            </a:pPr>
            <a:endParaRPr lang="en-US" sz="1800" dirty="0"/>
          </a:p>
          <a:p>
            <a:pPr marL="0" indent="0" eaLnBrk="1" hangingPunct="1">
              <a:lnSpc>
                <a:spcPct val="90000"/>
              </a:lnSpc>
              <a:tabLst>
                <a:tab pos="357188" algn="l"/>
              </a:tabLst>
            </a:pPr>
            <a:r>
              <a:rPr lang="en-US" sz="1800" dirty="0"/>
              <a:t>Finding a job, even a part-time job, is not easy for a foreigner!</a:t>
            </a:r>
          </a:p>
          <a:p>
            <a:pPr marL="0" indent="0">
              <a:lnSpc>
                <a:spcPct val="90000"/>
              </a:lnSpc>
              <a:tabLst>
                <a:tab pos="357188" algn="l"/>
              </a:tabLst>
            </a:pPr>
            <a:r>
              <a:rPr lang="en-US" sz="1800" dirty="0"/>
              <a:t>Finnish skills are often required, at least some Finnish. The more you know the better!</a:t>
            </a:r>
          </a:p>
          <a:p>
            <a:pPr marL="0" indent="0" eaLnBrk="1" hangingPunct="1">
              <a:lnSpc>
                <a:spcPct val="90000"/>
              </a:lnSpc>
              <a:tabLst>
                <a:tab pos="357188" algn="l"/>
              </a:tabLst>
            </a:pPr>
            <a:r>
              <a:rPr lang="en-US" sz="1800" dirty="0"/>
              <a:t>Useful links:</a:t>
            </a:r>
            <a:endParaRPr lang="en-US" sz="1800" u="heavy" dirty="0"/>
          </a:p>
          <a:p>
            <a:pPr marL="182245" indent="-182245">
              <a:buNone/>
            </a:pPr>
            <a:r>
              <a:rPr lang="en-US" sz="1800" dirty="0"/>
              <a:t>   </a:t>
            </a:r>
            <a:r>
              <a:rPr lang="en-US" sz="1800" b="1" dirty="0" err="1"/>
              <a:t>Ohjaamo</a:t>
            </a:r>
            <a:r>
              <a:rPr lang="en-US" sz="1800" b="1" dirty="0"/>
              <a:t> = support in looking for employment and help with career paths, a service for young people under 30 in the city </a:t>
            </a:r>
            <a:r>
              <a:rPr lang="en-US" sz="1800" b="1" dirty="0" err="1"/>
              <a:t>centre</a:t>
            </a:r>
            <a:r>
              <a:rPr lang="en-US" sz="1800" dirty="0"/>
              <a:t>: </a:t>
            </a:r>
            <a:br>
              <a:rPr lang="en-US" sz="1800" dirty="0"/>
            </a:br>
            <a:r>
              <a:rPr lang="fi-FI" sz="1600" dirty="0" err="1">
                <a:hlinkClick r:id="rId3"/>
              </a:rPr>
              <a:t>Front</a:t>
            </a:r>
            <a:r>
              <a:rPr lang="fi-FI" sz="1600" dirty="0">
                <a:hlinkClick r:id="rId3"/>
              </a:rPr>
              <a:t> </a:t>
            </a:r>
            <a:r>
              <a:rPr lang="fi-FI" sz="1600" dirty="0" err="1">
                <a:hlinkClick r:id="rId3"/>
              </a:rPr>
              <a:t>page</a:t>
            </a:r>
            <a:r>
              <a:rPr lang="fi-FI" sz="1600" dirty="0">
                <a:hlinkClick r:id="rId3"/>
              </a:rPr>
              <a:t> - Ohjaamo Kuopio – Ohjaamo</a:t>
            </a:r>
            <a:r>
              <a:rPr lang="fi-FI" sz="1600" dirty="0"/>
              <a:t> </a:t>
            </a:r>
            <a:br>
              <a:rPr lang="fi-FI" sz="1600" dirty="0"/>
            </a:br>
            <a:r>
              <a:rPr lang="fi-FI" sz="1600" dirty="0" err="1">
                <a:hlinkClick r:id="rId4"/>
              </a:rPr>
              <a:t>Ohjaamo</a:t>
            </a:r>
            <a:r>
              <a:rPr lang="fi-FI" sz="1600" dirty="0">
                <a:hlinkClick r:id="rId4"/>
              </a:rPr>
              <a:t> 16–29-vuotiaille - joensuu.fi</a:t>
            </a:r>
            <a:r>
              <a:rPr lang="fi-FI" sz="1600" dirty="0"/>
              <a:t> </a:t>
            </a:r>
            <a:r>
              <a:rPr lang="en-US" sz="1800" dirty="0"/>
              <a:t>		</a:t>
            </a:r>
          </a:p>
          <a:p>
            <a:pPr marL="182245" indent="-182245">
              <a:buNone/>
            </a:pPr>
            <a:r>
              <a:rPr lang="en-US" sz="1800" dirty="0"/>
              <a:t>		</a:t>
            </a:r>
            <a:r>
              <a:rPr lang="en-US" sz="1800" dirty="0">
                <a:hlinkClick r:id="rId5"/>
              </a:rPr>
              <a:t>www.mol.fi</a:t>
            </a:r>
            <a:r>
              <a:rPr lang="en-US" sz="1800" dirty="0"/>
              <a:t> </a:t>
            </a:r>
            <a:r>
              <a:rPr lang="en-US" sz="1800" dirty="0">
                <a:latin typeface="Calibri"/>
              </a:rPr>
              <a:t>→ </a:t>
            </a:r>
            <a:r>
              <a:rPr lang="en-US" sz="1800" dirty="0"/>
              <a:t>Job Market, Finland</a:t>
            </a:r>
            <a:endParaRPr lang="fi-FI" sz="1800" dirty="0"/>
          </a:p>
          <a:p>
            <a:pPr marL="182245" indent="-182245">
              <a:buNone/>
            </a:pPr>
            <a:r>
              <a:rPr lang="en-US" sz="1800" dirty="0"/>
              <a:t>                </a:t>
            </a:r>
            <a:r>
              <a:rPr lang="en-US" sz="1800" dirty="0">
                <a:ea typeface="+mn-lt"/>
                <a:cs typeface="+mn-lt"/>
                <a:hlinkClick r:id="rId6"/>
              </a:rPr>
              <a:t>https://www.jobteaser.com/en</a:t>
            </a:r>
            <a:r>
              <a:rPr lang="en-US" sz="1800" dirty="0">
                <a:ea typeface="+mn-lt"/>
                <a:cs typeface="+mn-lt"/>
              </a:rPr>
              <a:t> </a:t>
            </a:r>
          </a:p>
          <a:p>
            <a:pPr marL="182245" indent="-182245"/>
            <a:r>
              <a:rPr lang="en-US" sz="1800" dirty="0"/>
              <a:t>Work permit?</a:t>
            </a:r>
            <a:endParaRPr lang="fi-FI" sz="1800" dirty="0"/>
          </a:p>
          <a:p>
            <a:pPr marL="626745" lvl="1" indent="-264795"/>
            <a:r>
              <a:rPr lang="en-US" dirty="0"/>
              <a:t>Student from EU/EEA + Switzerland: no permit needed, no limitations for working</a:t>
            </a:r>
            <a:endParaRPr lang="fi-FI" dirty="0"/>
          </a:p>
          <a:p>
            <a:pPr marL="626745" lvl="1" indent="-264795"/>
            <a:r>
              <a:rPr lang="en-US" dirty="0"/>
              <a:t>Non-EU students: 30 hours/week on average and fulltime during holidays. No restrictions for work which is included in your degree (training or thesis): </a:t>
            </a:r>
            <a:r>
              <a:rPr lang="en-US" dirty="0">
                <a:ea typeface="+mn-lt"/>
                <a:cs typeface="+mn-lt"/>
                <a:hlinkClick r:id="rId7"/>
              </a:rPr>
              <a:t>https://migri.fi/en/studying-in-finland</a:t>
            </a:r>
            <a:r>
              <a:rPr lang="en-US" dirty="0">
                <a:ea typeface="+mn-lt"/>
                <a:cs typeface="+mn-lt"/>
              </a:rPr>
              <a:t> </a:t>
            </a:r>
            <a:endParaRPr 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26</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1835696" y="593919"/>
            <a:ext cx="4176713" cy="611188"/>
          </a:xfrm>
        </p:spPr>
        <p:txBody>
          <a:bodyPr/>
          <a:lstStyle/>
          <a:p>
            <a:pPr eaLnBrk="1" hangingPunct="1"/>
            <a:br>
              <a:rPr lang="en-US" b="0" dirty="0"/>
            </a:br>
            <a:endParaRPr lang="en-GB" b="0" dirty="0"/>
          </a:p>
        </p:txBody>
      </p:sp>
      <p:sp>
        <p:nvSpPr>
          <p:cNvPr id="102405" name="Rectangle 9"/>
          <p:cNvSpPr>
            <a:spLocks noGrp="1" noChangeArrowheads="1"/>
          </p:cNvSpPr>
          <p:nvPr>
            <p:ph type="body" idx="4294967295"/>
          </p:nvPr>
        </p:nvSpPr>
        <p:spPr>
          <a:xfrm>
            <a:off x="327207" y="1158867"/>
            <a:ext cx="7993063" cy="5040312"/>
          </a:xfrm>
        </p:spPr>
        <p:txBody>
          <a:bodyPr/>
          <a:lstStyle/>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b="1" dirty="0"/>
              <a:t>If you work, you need to pay tax (</a:t>
            </a:r>
            <a:r>
              <a:rPr lang="en-US" b="1" dirty="0" err="1"/>
              <a:t>vero</a:t>
            </a:r>
            <a:r>
              <a:rPr lang="en-US" b="1" dirty="0"/>
              <a:t>) in Finland.</a:t>
            </a:r>
          </a:p>
          <a:p>
            <a:pPr marL="0" indent="0" eaLnBrk="1" hangingPunct="1">
              <a:lnSpc>
                <a:spcPct val="90000"/>
              </a:lnSpc>
              <a:tabLst>
                <a:tab pos="357188" algn="l"/>
              </a:tabLst>
            </a:pPr>
            <a:r>
              <a:rPr lang="en-US" dirty="0"/>
              <a:t>You need </a:t>
            </a:r>
            <a:r>
              <a:rPr lang="en-US" b="1" dirty="0"/>
              <a:t>the</a:t>
            </a:r>
            <a:r>
              <a:rPr lang="en-US" dirty="0"/>
              <a:t> </a:t>
            </a:r>
            <a:r>
              <a:rPr lang="en-US" b="1" dirty="0"/>
              <a:t>Finnish Personal Identity Code </a:t>
            </a:r>
            <a:r>
              <a:rPr lang="en-US" dirty="0"/>
              <a:t>for </a:t>
            </a:r>
            <a:r>
              <a:rPr lang="en-US" b="1" dirty="0"/>
              <a:t>the tax card </a:t>
            </a:r>
            <a:r>
              <a:rPr lang="en-US" dirty="0"/>
              <a:t>and you need a tax card in order to work here.</a:t>
            </a:r>
            <a:br>
              <a:rPr lang="en-US" dirty="0"/>
            </a:br>
            <a:endParaRPr lang="en-US" dirty="0"/>
          </a:p>
          <a:p>
            <a:pPr marL="0" indent="0" eaLnBrk="1" hangingPunct="1">
              <a:lnSpc>
                <a:spcPct val="90000"/>
              </a:lnSpc>
              <a:tabLst>
                <a:tab pos="357188" algn="l"/>
              </a:tabLst>
            </a:pPr>
            <a:r>
              <a:rPr lang="en-US" dirty="0"/>
              <a:t>Contact the Tax Office (</a:t>
            </a:r>
            <a:r>
              <a:rPr lang="en-US" dirty="0" err="1"/>
              <a:t>verotoimisto</a:t>
            </a:r>
            <a:r>
              <a:rPr lang="en-US" dirty="0"/>
              <a:t>) to get the tax card and give it to your employer so that they can deduct the tax from your salary.</a:t>
            </a:r>
          </a:p>
          <a:p>
            <a:pPr marL="0" indent="0" eaLnBrk="1" hangingPunct="1">
              <a:lnSpc>
                <a:spcPct val="90000"/>
              </a:lnSpc>
              <a:buNone/>
              <a:tabLst>
                <a:tab pos="357188" algn="l"/>
              </a:tabLst>
            </a:pPr>
            <a:endParaRPr lang="en-US" dirty="0"/>
          </a:p>
          <a:p>
            <a:pPr marL="0" indent="0">
              <a:lnSpc>
                <a:spcPct val="90000"/>
              </a:lnSpc>
              <a:tabLst>
                <a:tab pos="357188" algn="l"/>
              </a:tabLst>
            </a:pPr>
            <a:r>
              <a:rPr lang="en-US" dirty="0"/>
              <a:t>If you don’t have the tax card, 60% taxes will be deducted from your salary.</a:t>
            </a:r>
            <a:br>
              <a:rPr lang="en-US" dirty="0"/>
            </a:br>
            <a:endParaRPr lang="en-US" dirty="0"/>
          </a:p>
          <a:p>
            <a:pPr marL="0" indent="0">
              <a:lnSpc>
                <a:spcPct val="90000"/>
              </a:lnSpc>
              <a:tabLst>
                <a:tab pos="357188" algn="l"/>
              </a:tabLst>
            </a:pPr>
            <a:r>
              <a:rPr lang="en-US" dirty="0"/>
              <a:t>Your nationality, length of stay in Finland, etc. determine your tax rate. Finland has tax treaties with many countries.</a:t>
            </a:r>
          </a:p>
          <a:p>
            <a:pPr marL="0" indent="0">
              <a:lnSpc>
                <a:spcPct val="90000"/>
              </a:lnSpc>
              <a:tabLst>
                <a:tab pos="357188" algn="l"/>
              </a:tabLst>
            </a:pPr>
            <a:endParaRPr lang="en-US" dirty="0"/>
          </a:p>
          <a:p>
            <a:pPr marL="0" indent="0">
              <a:lnSpc>
                <a:spcPct val="90000"/>
              </a:lnSpc>
              <a:tabLst>
                <a:tab pos="357188" algn="l"/>
              </a:tabLst>
            </a:pPr>
            <a:r>
              <a:rPr lang="en-US" dirty="0"/>
              <a:t>If you work in Finland, please contact the Tax Office.</a:t>
            </a:r>
          </a:p>
        </p:txBody>
      </p:sp>
      <p:pic>
        <p:nvPicPr>
          <p:cNvPr id="98306" name="Picture 2"/>
          <p:cNvPicPr>
            <a:picLocks noChangeAspect="1" noChangeArrowheads="1"/>
          </p:cNvPicPr>
          <p:nvPr/>
        </p:nvPicPr>
        <p:blipFill>
          <a:blip r:embed="rId3" cstate="print"/>
          <a:srcRect/>
          <a:stretch>
            <a:fillRect/>
          </a:stretch>
        </p:blipFill>
        <p:spPr bwMode="auto">
          <a:xfrm>
            <a:off x="6516216" y="334831"/>
            <a:ext cx="1619250" cy="495300"/>
          </a:xfrm>
          <a:prstGeom prst="rect">
            <a:avLst/>
          </a:prstGeom>
          <a:noFill/>
          <a:ln w="9525">
            <a:noFill/>
            <a:miter lim="800000"/>
            <a:headEnd/>
            <a:tailEnd/>
          </a:ln>
        </p:spPr>
      </p:pic>
      <p:sp>
        <p:nvSpPr>
          <p:cNvPr id="9" name="Rectangle 8">
            <a:extLst>
              <a:ext uri="{FF2B5EF4-FFF2-40B4-BE49-F238E27FC236}">
                <a16:creationId xmlns:a16="http://schemas.microsoft.com/office/drawing/2014/main" id="{A1E46C62-1E24-4735-A445-8B7BA46089A7}"/>
              </a:ext>
            </a:extLst>
          </p:cNvPr>
          <p:cNvSpPr txBox="1">
            <a:spLocks noChangeArrowheads="1"/>
          </p:cNvSpPr>
          <p:nvPr/>
        </p:nvSpPr>
        <p:spPr bwMode="auto">
          <a:xfrm>
            <a:off x="327207" y="192866"/>
            <a:ext cx="5904656" cy="61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ts val="3400"/>
              </a:lnSpc>
              <a:spcBef>
                <a:spcPct val="0"/>
              </a:spcBef>
              <a:spcAft>
                <a:spcPct val="0"/>
              </a:spcAft>
              <a:defRPr sz="2800" b="1">
                <a:solidFill>
                  <a:srgbClr val="353535"/>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a:lstStyle>
          <a:p>
            <a:r>
              <a:rPr lang="en-US" b="0" kern="0" dirty="0"/>
              <a:t>Taxation</a:t>
            </a:r>
            <a:br>
              <a:rPr lang="en-US" b="0" kern="0" dirty="0"/>
            </a:br>
            <a:r>
              <a:rPr lang="en-US" sz="1800" b="0" kern="0" dirty="0">
                <a:hlinkClick r:id="rId4"/>
              </a:rPr>
              <a:t>https://www.vero.fi/en/individuals/</a:t>
            </a:r>
            <a:r>
              <a:rPr lang="en-US" sz="1800" b="0" kern="0" dirty="0"/>
              <a:t> </a:t>
            </a:r>
            <a:br>
              <a:rPr lang="en-US" b="0" kern="0" dirty="0"/>
            </a:br>
            <a:endParaRPr lang="en-GB" b="0"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27</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397565"/>
            <a:ext cx="4176713" cy="611188"/>
          </a:xfrm>
        </p:spPr>
        <p:txBody>
          <a:bodyPr/>
          <a:lstStyle/>
          <a:p>
            <a:pPr eaLnBrk="1" hangingPunct="1"/>
            <a:r>
              <a:rPr lang="en-US" b="0" dirty="0"/>
              <a:t>Banking</a:t>
            </a:r>
            <a:br>
              <a:rPr lang="en-US" b="0" dirty="0"/>
            </a:br>
            <a:endParaRPr lang="en-GB" b="0" dirty="0"/>
          </a:p>
        </p:txBody>
      </p:sp>
      <p:sp>
        <p:nvSpPr>
          <p:cNvPr id="102405" name="Rectangle 9"/>
          <p:cNvSpPr>
            <a:spLocks noGrp="1" noChangeArrowheads="1"/>
          </p:cNvSpPr>
          <p:nvPr>
            <p:ph type="body" idx="4294967295"/>
          </p:nvPr>
        </p:nvSpPr>
        <p:spPr>
          <a:xfrm>
            <a:off x="251520" y="548681"/>
            <a:ext cx="8483789" cy="5608920"/>
          </a:xfrm>
        </p:spPr>
        <p:txBody>
          <a:bodyPr/>
          <a:lstStyle/>
          <a:p>
            <a:pPr marL="0" indent="0" eaLnBrk="1" hangingPunct="1">
              <a:lnSpc>
                <a:spcPct val="90000"/>
              </a:lnSpc>
              <a:buNone/>
              <a:tabLst>
                <a:tab pos="357188" algn="l"/>
              </a:tabLst>
            </a:pPr>
            <a:endParaRPr lang="en-US" dirty="0"/>
          </a:p>
          <a:p>
            <a:pPr marL="0" indent="0" eaLnBrk="1" hangingPunct="1">
              <a:lnSpc>
                <a:spcPct val="90000"/>
              </a:lnSpc>
              <a:tabLst>
                <a:tab pos="357188" algn="l"/>
              </a:tabLst>
            </a:pPr>
            <a:r>
              <a:rPr lang="en-US" dirty="0"/>
              <a:t>If you come from a SEPA (Single European Payments Area), not necessary to open a bank account in Finland (IBAN/BIC/SWIFT codes work) – use on-line banking</a:t>
            </a:r>
          </a:p>
          <a:p>
            <a:pPr marL="356870" lvl="2" indent="0" eaLnBrk="1" hangingPunct="1">
              <a:lnSpc>
                <a:spcPct val="90000"/>
              </a:lnSpc>
              <a:buNone/>
              <a:tabLst>
                <a:tab pos="357188" algn="l"/>
              </a:tabLst>
            </a:pPr>
            <a:endParaRPr lang="en-US" sz="2000" dirty="0"/>
          </a:p>
          <a:p>
            <a:pPr marL="0" indent="0">
              <a:lnSpc>
                <a:spcPct val="90000"/>
              </a:lnSpc>
              <a:tabLst>
                <a:tab pos="357188" algn="l"/>
              </a:tabLst>
            </a:pPr>
            <a:r>
              <a:rPr lang="en-US" dirty="0"/>
              <a:t>Paying bills in cash is difficult.  </a:t>
            </a:r>
          </a:p>
          <a:p>
            <a:pPr marL="0" indent="0" eaLnBrk="1" hangingPunct="1">
              <a:lnSpc>
                <a:spcPct val="90000"/>
              </a:lnSpc>
              <a:tabLst>
                <a:tab pos="357188" algn="l"/>
              </a:tabLst>
            </a:pPr>
            <a:r>
              <a:rPr lang="en-US" dirty="0"/>
              <a:t>Banks are open from 9:30/10:00 to 16:00/16:30 </a:t>
            </a:r>
          </a:p>
          <a:p>
            <a:pPr marL="0" indent="0" eaLnBrk="1" hangingPunct="1">
              <a:lnSpc>
                <a:spcPct val="90000"/>
              </a:lnSpc>
              <a:tabLst>
                <a:tab pos="357188" algn="l"/>
              </a:tabLst>
            </a:pPr>
            <a:r>
              <a:rPr lang="en-US" dirty="0"/>
              <a:t>Cash points: in Kuopio nearest in Prisma Supermarket; in Joensuu in the city center</a:t>
            </a:r>
          </a:p>
          <a:p>
            <a:pPr marL="0" indent="0">
              <a:lnSpc>
                <a:spcPct val="90000"/>
              </a:lnSpc>
              <a:tabLst>
                <a:tab pos="357188" algn="l"/>
              </a:tabLst>
            </a:pPr>
            <a:r>
              <a:rPr lang="en-US" dirty="0"/>
              <a:t>Finnish banks for example: </a:t>
            </a:r>
          </a:p>
          <a:p>
            <a:pPr marL="626745" lvl="1" indent="-264795">
              <a:lnSpc>
                <a:spcPct val="90000"/>
              </a:lnSpc>
              <a:tabLst>
                <a:tab pos="357188" algn="l"/>
              </a:tabLst>
            </a:pPr>
            <a:r>
              <a:rPr lang="en-US" sz="1600" dirty="0"/>
              <a:t>Nordea, </a:t>
            </a:r>
            <a:r>
              <a:rPr lang="en-US" sz="1600" dirty="0" err="1"/>
              <a:t>Osuuspankki</a:t>
            </a:r>
            <a:r>
              <a:rPr lang="en-US" sz="1600" dirty="0"/>
              <a:t>, Danske Bank, S-</a:t>
            </a:r>
            <a:r>
              <a:rPr lang="en-US" sz="1600" dirty="0" err="1"/>
              <a:t>pankki</a:t>
            </a:r>
            <a:r>
              <a:rPr lang="en-US" sz="1600" dirty="0"/>
              <a:t>, </a:t>
            </a:r>
            <a:r>
              <a:rPr lang="en-US" sz="1600" dirty="0" err="1"/>
              <a:t>Säästöpankki</a:t>
            </a:r>
            <a:endParaRPr lang="en-US" sz="1600" dirty="0"/>
          </a:p>
          <a:p>
            <a:pPr marL="0" indent="0">
              <a:lnSpc>
                <a:spcPct val="90000"/>
              </a:lnSpc>
              <a:tabLst>
                <a:tab pos="357188" algn="l"/>
              </a:tabLst>
            </a:pPr>
            <a:r>
              <a:rPr lang="en-US" dirty="0"/>
              <a:t>Opening a bank account in Finland is a lengthy process. </a:t>
            </a:r>
          </a:p>
          <a:p>
            <a:pPr marL="0" indent="0">
              <a:lnSpc>
                <a:spcPct val="90000"/>
              </a:lnSpc>
              <a:tabLst>
                <a:tab pos="357188" algn="l"/>
              </a:tabLst>
            </a:pPr>
            <a:r>
              <a:rPr lang="en-US" dirty="0"/>
              <a:t>Online banks for example: </a:t>
            </a:r>
          </a:p>
          <a:p>
            <a:pPr marL="626745" lvl="1" indent="-264795">
              <a:lnSpc>
                <a:spcPct val="90000"/>
              </a:lnSpc>
              <a:tabLst>
                <a:tab pos="357188" algn="l"/>
              </a:tabLst>
            </a:pPr>
            <a:r>
              <a:rPr lang="en-US" sz="1600" dirty="0"/>
              <a:t>N26, </a:t>
            </a:r>
            <a:r>
              <a:rPr lang="en-US" sz="1600" dirty="0" err="1"/>
              <a:t>Revolut</a:t>
            </a:r>
            <a:r>
              <a:rPr lang="en-US" sz="1600" dirty="0"/>
              <a:t>, Wise (former TransferWise)</a:t>
            </a:r>
          </a:p>
          <a:p>
            <a:pPr marL="0" indent="0" eaLnBrk="1" hangingPunct="1">
              <a:lnSpc>
                <a:spcPct val="90000"/>
              </a:lnSpc>
              <a:buNone/>
              <a:tabLst>
                <a:tab pos="357188" algn="l"/>
              </a:tabLst>
            </a:pPr>
            <a:endParaRPr lang="en-US" sz="1600" dirty="0"/>
          </a:p>
        </p:txBody>
      </p:sp>
      <p:pic>
        <p:nvPicPr>
          <p:cNvPr id="101381" name="Picture 5"/>
          <p:cNvPicPr>
            <a:picLocks noChangeAspect="1" noChangeArrowheads="1"/>
          </p:cNvPicPr>
          <p:nvPr/>
        </p:nvPicPr>
        <p:blipFill>
          <a:blip r:embed="rId3" cstate="print"/>
          <a:srcRect/>
          <a:stretch>
            <a:fillRect/>
          </a:stretch>
        </p:blipFill>
        <p:spPr bwMode="auto">
          <a:xfrm>
            <a:off x="5836358" y="4944516"/>
            <a:ext cx="1025980" cy="1134356"/>
          </a:xfrm>
          <a:prstGeom prst="rect">
            <a:avLst/>
          </a:prstGeom>
          <a:noFill/>
        </p:spPr>
      </p:pic>
      <p:pic>
        <p:nvPicPr>
          <p:cNvPr id="3" name="Picture 2" descr="A picture containing yellow, wall, indoor, microwave&#10;&#10;Description automatically generated">
            <a:extLst>
              <a:ext uri="{FF2B5EF4-FFF2-40B4-BE49-F238E27FC236}">
                <a16:creationId xmlns:a16="http://schemas.microsoft.com/office/drawing/2014/main" id="{81A5170E-636C-4CBD-AA22-23EB38E2D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4134" y="4469299"/>
            <a:ext cx="2271462" cy="169173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28</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271332" y="899215"/>
            <a:ext cx="7127875" cy="611188"/>
          </a:xfrm>
        </p:spPr>
        <p:txBody>
          <a:bodyPr/>
          <a:lstStyle/>
          <a:p>
            <a:pPr eaLnBrk="1" hangingPunct="1"/>
            <a:r>
              <a:rPr lang="en-US" dirty="0"/>
              <a:t>Good to Know about Cycling</a:t>
            </a:r>
            <a:endParaRPr lang="en-GB" b="0" dirty="0"/>
          </a:p>
        </p:txBody>
      </p:sp>
      <p:sp>
        <p:nvSpPr>
          <p:cNvPr id="102405" name="Rectangle 9"/>
          <p:cNvSpPr>
            <a:spLocks noGrp="1" noChangeArrowheads="1"/>
          </p:cNvSpPr>
          <p:nvPr>
            <p:ph type="body" idx="4294967295"/>
          </p:nvPr>
        </p:nvSpPr>
        <p:spPr>
          <a:xfrm>
            <a:off x="631755" y="1052737"/>
            <a:ext cx="7993063" cy="4906048"/>
          </a:xfrm>
        </p:spPr>
        <p:txBody>
          <a:bodyPr/>
          <a:lstStyle/>
          <a:p>
            <a:pPr marL="801687" lvl="2" indent="0" eaLnBrk="1" hangingPunct="1">
              <a:lnSpc>
                <a:spcPct val="90000"/>
              </a:lnSpc>
              <a:buNone/>
              <a:tabLst>
                <a:tab pos="357188" algn="l"/>
              </a:tabLst>
            </a:pPr>
            <a:endParaRPr lang="en-US" sz="1800" dirty="0"/>
          </a:p>
          <a:p>
            <a:pPr marL="801687" lvl="2" indent="0" eaLnBrk="1" hangingPunct="1">
              <a:lnSpc>
                <a:spcPct val="90000"/>
              </a:lnSpc>
              <a:buNone/>
              <a:tabLst>
                <a:tab pos="357188" algn="l"/>
              </a:tabLst>
            </a:pPr>
            <a:endParaRPr lang="en-US" sz="1800" dirty="0"/>
          </a:p>
          <a:p>
            <a:pPr marL="801687" lvl="2" indent="0" eaLnBrk="1" hangingPunct="1">
              <a:lnSpc>
                <a:spcPct val="90000"/>
              </a:lnSpc>
              <a:buNone/>
              <a:tabLst>
                <a:tab pos="357188" algn="l"/>
              </a:tabLst>
            </a:pPr>
            <a:endParaRPr lang="en-US" sz="1800" dirty="0"/>
          </a:p>
          <a:p>
            <a:pPr marL="285750" indent="-285750">
              <a:lnSpc>
                <a:spcPct val="90000"/>
              </a:lnSpc>
              <a:tabLst>
                <a:tab pos="357188" algn="l"/>
              </a:tabLst>
            </a:pPr>
            <a:r>
              <a:rPr lang="en-US" sz="2200" dirty="0"/>
              <a:t>Cyclists must keep to </a:t>
            </a:r>
            <a:r>
              <a:rPr lang="en-US" sz="2200" b="1" dirty="0"/>
              <a:t>cycle tracks </a:t>
            </a:r>
            <a:r>
              <a:rPr lang="en-US" sz="2200" dirty="0"/>
              <a:t>whenever possible.</a:t>
            </a:r>
          </a:p>
          <a:p>
            <a:pPr marL="285750" indent="-285750">
              <a:lnSpc>
                <a:spcPct val="90000"/>
              </a:lnSpc>
              <a:tabLst>
                <a:tab pos="357188" algn="l"/>
              </a:tabLst>
            </a:pPr>
            <a:r>
              <a:rPr lang="en-US" sz="2200" dirty="0"/>
              <a:t>Keep to the </a:t>
            </a:r>
            <a:r>
              <a:rPr lang="en-US" sz="2200" b="1" dirty="0"/>
              <a:t>right</a:t>
            </a:r>
            <a:r>
              <a:rPr lang="en-US" sz="2200" dirty="0"/>
              <a:t>.</a:t>
            </a:r>
          </a:p>
          <a:p>
            <a:pPr marL="285750" indent="-285750">
              <a:lnSpc>
                <a:spcPct val="90000"/>
              </a:lnSpc>
              <a:tabLst>
                <a:tab pos="357188" algn="l"/>
              </a:tabLst>
            </a:pPr>
            <a:r>
              <a:rPr lang="en-US" sz="2200" dirty="0"/>
              <a:t>Use a </a:t>
            </a:r>
            <a:r>
              <a:rPr lang="en-US" sz="2200" b="1" dirty="0"/>
              <a:t>white front light </a:t>
            </a:r>
            <a:r>
              <a:rPr lang="en-US" sz="2200" dirty="0"/>
              <a:t>and a </a:t>
            </a:r>
            <a:r>
              <a:rPr lang="en-US" sz="2200" b="1" dirty="0"/>
              <a:t>red rear light </a:t>
            </a:r>
            <a:r>
              <a:rPr lang="en-US" sz="2200" dirty="0"/>
              <a:t>in the dark. There will be a fine if you don’t.</a:t>
            </a:r>
          </a:p>
          <a:p>
            <a:pPr marL="285750" indent="-285750">
              <a:lnSpc>
                <a:spcPct val="90000"/>
              </a:lnSpc>
              <a:tabLst>
                <a:tab pos="357188" algn="l"/>
              </a:tabLst>
            </a:pPr>
            <a:r>
              <a:rPr lang="en-US" sz="2200" b="1" dirty="0"/>
              <a:t>Reflectors</a:t>
            </a:r>
            <a:r>
              <a:rPr lang="en-US" sz="2200" dirty="0"/>
              <a:t> on the bike are compulsory, too. </a:t>
            </a:r>
            <a:r>
              <a:rPr lang="en-US" sz="2200" b="1" dirty="0"/>
              <a:t>Everybody should wear reflectors in the dark!</a:t>
            </a:r>
          </a:p>
          <a:p>
            <a:pPr marL="285750" indent="-285750">
              <a:lnSpc>
                <a:spcPct val="90000"/>
              </a:lnSpc>
              <a:tabLst>
                <a:tab pos="357188" algn="l"/>
              </a:tabLst>
            </a:pPr>
            <a:r>
              <a:rPr lang="en-US" sz="2200" dirty="0"/>
              <a:t>A proper </a:t>
            </a:r>
            <a:r>
              <a:rPr lang="en-US" sz="2200" b="1" dirty="0"/>
              <a:t>helmet</a:t>
            </a:r>
            <a:r>
              <a:rPr lang="en-US" sz="2200" dirty="0"/>
              <a:t> may look stupid but can save your life.</a:t>
            </a:r>
          </a:p>
          <a:p>
            <a:pPr marL="285750" indent="-285750">
              <a:lnSpc>
                <a:spcPct val="90000"/>
              </a:lnSpc>
              <a:tabLst>
                <a:tab pos="357188" algn="l"/>
              </a:tabLst>
            </a:pPr>
            <a:r>
              <a:rPr lang="en-US" sz="2200" dirty="0"/>
              <a:t>When joining a street from a cycle track, the cyclist must always give way to other traffic both from the left and from the right.</a:t>
            </a:r>
          </a:p>
        </p:txBody>
      </p:sp>
      <p:pic>
        <p:nvPicPr>
          <p:cNvPr id="3" name="Picture 2" descr="A bicycle covered in snow&#10;&#10;Description automatically generated">
            <a:extLst>
              <a:ext uri="{FF2B5EF4-FFF2-40B4-BE49-F238E27FC236}">
                <a16:creationId xmlns:a16="http://schemas.microsoft.com/office/drawing/2014/main" id="{620F128D-3C3A-42FB-A491-4429DC299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750" y="38921"/>
            <a:ext cx="2411760" cy="1808820"/>
          </a:xfrm>
          <a:prstGeom prst="rect">
            <a:avLst/>
          </a:prstGeom>
        </p:spPr>
      </p:pic>
    </p:spTree>
    <p:extLst>
      <p:ext uri="{BB962C8B-B14F-4D97-AF65-F5344CB8AC3E}">
        <p14:creationId xmlns:p14="http://schemas.microsoft.com/office/powerpoint/2010/main" val="367944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29</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11560" y="476672"/>
            <a:ext cx="4176713" cy="611188"/>
          </a:xfrm>
        </p:spPr>
        <p:txBody>
          <a:bodyPr/>
          <a:lstStyle/>
          <a:p>
            <a:pPr eaLnBrk="1" hangingPunct="1"/>
            <a:r>
              <a:rPr lang="en-US" dirty="0"/>
              <a:t>Driving in Finland</a:t>
            </a:r>
            <a:br>
              <a:rPr lang="en-US" b="0" dirty="0"/>
            </a:br>
            <a:endParaRPr lang="en-GB" b="0" dirty="0"/>
          </a:p>
        </p:txBody>
      </p:sp>
      <p:sp>
        <p:nvSpPr>
          <p:cNvPr id="102405" name="Rectangle 9"/>
          <p:cNvSpPr>
            <a:spLocks noGrp="1" noChangeArrowheads="1"/>
          </p:cNvSpPr>
          <p:nvPr>
            <p:ph type="body" idx="4294967295"/>
          </p:nvPr>
        </p:nvSpPr>
        <p:spPr>
          <a:xfrm>
            <a:off x="538956" y="980728"/>
            <a:ext cx="7993063" cy="4751387"/>
          </a:xfrm>
        </p:spPr>
        <p:txBody>
          <a:bodyPr/>
          <a:lstStyle/>
          <a:p>
            <a:pPr marL="0" indent="0" eaLnBrk="1" hangingPunct="1">
              <a:lnSpc>
                <a:spcPct val="90000"/>
              </a:lnSpc>
              <a:buNone/>
              <a:tabLst>
                <a:tab pos="357188" algn="l"/>
              </a:tabLst>
            </a:pPr>
            <a:r>
              <a:rPr lang="en-US" b="1" dirty="0"/>
              <a:t>Are you allowed to drive in Finland?</a:t>
            </a:r>
            <a:endParaRPr lang="en-US" dirty="0"/>
          </a:p>
          <a:p>
            <a:pPr marL="444500" lvl="1" indent="0" eaLnBrk="1" hangingPunct="1">
              <a:lnSpc>
                <a:spcPct val="90000"/>
              </a:lnSpc>
              <a:buNone/>
              <a:tabLst>
                <a:tab pos="357188" algn="l"/>
              </a:tabLst>
            </a:pPr>
            <a:endParaRPr lang="en-US" sz="2000" dirty="0"/>
          </a:p>
          <a:p>
            <a:pPr marL="0" indent="0">
              <a:lnSpc>
                <a:spcPct val="90000"/>
              </a:lnSpc>
              <a:tabLst>
                <a:tab pos="357188" algn="l"/>
              </a:tabLst>
            </a:pPr>
            <a:r>
              <a:rPr lang="en-US" sz="2200" dirty="0"/>
              <a:t>A license from an EU/EEA country is valid</a:t>
            </a:r>
          </a:p>
          <a:p>
            <a:pPr marL="0" indent="0">
              <a:lnSpc>
                <a:spcPct val="90000"/>
              </a:lnSpc>
              <a:tabLst>
                <a:tab pos="357188" algn="l"/>
              </a:tabLst>
            </a:pPr>
            <a:r>
              <a:rPr lang="en-US" sz="2200" dirty="0"/>
              <a:t>A license from a country that has signed the Geneva or Vienna convention countries is valid for two years after your arrival date. After that it is to be changed into a Finnish driving license.</a:t>
            </a:r>
          </a:p>
          <a:p>
            <a:pPr marL="801687" lvl="2" indent="0">
              <a:lnSpc>
                <a:spcPct val="90000"/>
              </a:lnSpc>
              <a:tabLst>
                <a:tab pos="357188" algn="l"/>
              </a:tabLst>
            </a:pPr>
            <a:r>
              <a:rPr lang="en-US" sz="2000" dirty="0"/>
              <a:t>For example Egypt, Ghana, India, Russia, Turkey, USA	</a:t>
            </a:r>
          </a:p>
          <a:p>
            <a:pPr marL="801687" lvl="2" indent="0">
              <a:lnSpc>
                <a:spcPct val="90000"/>
              </a:lnSpc>
              <a:buNone/>
              <a:tabLst>
                <a:tab pos="357188" algn="l"/>
              </a:tabLst>
            </a:pPr>
            <a:endParaRPr lang="en-US" sz="2000" dirty="0"/>
          </a:p>
          <a:p>
            <a:pPr marL="0" indent="0">
              <a:lnSpc>
                <a:spcPct val="90000"/>
              </a:lnSpc>
              <a:tabLst>
                <a:tab pos="357188" algn="l"/>
              </a:tabLst>
            </a:pPr>
            <a:r>
              <a:rPr lang="en-US" sz="2400" dirty="0"/>
              <a:t>Driving licenses from other countries are valid for one year after your information is entered into the Finnish population system (registration at the Digital and Population Data Services Agency)</a:t>
            </a:r>
            <a:endParaRPr lang="en-US" sz="2400" dirty="0">
              <a:hlinkClick r:id="rId3"/>
            </a:endParaRPr>
          </a:p>
          <a:p>
            <a:pPr marL="0" indent="0">
              <a:lnSpc>
                <a:spcPct val="90000"/>
              </a:lnSpc>
              <a:buNone/>
              <a:tabLst>
                <a:tab pos="357188" algn="l"/>
              </a:tabLst>
            </a:pPr>
            <a:r>
              <a:rPr lang="en-US" sz="1800" dirty="0">
                <a:hlinkClick r:id="rId3"/>
              </a:rPr>
              <a:t>https://www.infofinland.fi/en/information-about-finland/basic-information-about-finland/traffic-in-finland</a:t>
            </a:r>
            <a:r>
              <a:rPr lang="en-US" sz="1800" dirty="0"/>
              <a:t> </a:t>
            </a:r>
          </a:p>
        </p:txBody>
      </p:sp>
      <p:pic>
        <p:nvPicPr>
          <p:cNvPr id="99330" name="Picture 2"/>
          <p:cNvPicPr>
            <a:picLocks noChangeAspect="1" noChangeArrowheads="1"/>
          </p:cNvPicPr>
          <p:nvPr/>
        </p:nvPicPr>
        <p:blipFill>
          <a:blip r:embed="rId4" cstate="print"/>
          <a:srcRect/>
          <a:stretch>
            <a:fillRect/>
          </a:stretch>
        </p:blipFill>
        <p:spPr bwMode="auto">
          <a:xfrm>
            <a:off x="6836670" y="242187"/>
            <a:ext cx="1857375" cy="13239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äivämäärän paikkamerkki 3"/>
          <p:cNvSpPr txBox="1">
            <a:spLocks noGrp="1"/>
          </p:cNvSpPr>
          <p:nvPr/>
        </p:nvSpPr>
        <p:spPr bwMode="auto">
          <a:xfrm>
            <a:off x="7488238" y="6373840"/>
            <a:ext cx="874712" cy="250825"/>
          </a:xfrm>
          <a:prstGeom prst="rect">
            <a:avLst/>
          </a:prstGeom>
          <a:noFill/>
          <a:ln w="9525">
            <a:noFill/>
            <a:miter lim="800000"/>
            <a:headEnd/>
            <a:tailEnd/>
          </a:ln>
        </p:spPr>
        <p:txBody>
          <a:bodyPr lIns="0" tIns="0" rIns="0" bIns="0" anchor="ctr"/>
          <a:lstStyle/>
          <a:p>
            <a:pPr algn="r"/>
            <a:fld id="{BB1EDC6A-1C26-4771-AAFB-1F2BA688D5F7}" type="datetime1">
              <a:rPr lang="fi-FI" sz="1100"/>
              <a:pPr algn="r"/>
              <a:t>2.1.2026</a:t>
            </a:fld>
            <a:endParaRPr lang="fi-FI" sz="1100"/>
          </a:p>
        </p:txBody>
      </p:sp>
      <p:sp>
        <p:nvSpPr>
          <p:cNvPr id="90114"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0115"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06EE4CE6-B098-4CBD-B2BF-30B209E23557}" type="slidenum">
              <a:rPr lang="fi-FI" sz="1300" b="1">
                <a:latin typeface="Arial" charset="0"/>
              </a:rPr>
              <a:pPr algn="r"/>
              <a:t>3</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90116" name="Rectangle 8"/>
          <p:cNvSpPr>
            <a:spLocks noGrp="1" noChangeArrowheads="1"/>
          </p:cNvSpPr>
          <p:nvPr>
            <p:ph type="title" idx="4294967295"/>
          </p:nvPr>
        </p:nvSpPr>
        <p:spPr>
          <a:xfrm>
            <a:off x="539552" y="233335"/>
            <a:ext cx="7833256" cy="810133"/>
          </a:xfrm>
        </p:spPr>
        <p:txBody>
          <a:bodyPr/>
          <a:lstStyle/>
          <a:p>
            <a:pPr eaLnBrk="1" hangingPunct="1"/>
            <a:r>
              <a:rPr lang="en-GB" dirty="0">
                <a:solidFill>
                  <a:schemeClr val="tx1"/>
                </a:solidFill>
              </a:rPr>
              <a:t>Registration as a Student at UEF</a:t>
            </a:r>
            <a:br>
              <a:rPr lang="en-GB" dirty="0">
                <a:solidFill>
                  <a:schemeClr val="tx1"/>
                </a:solidFill>
              </a:rPr>
            </a:br>
            <a:r>
              <a:rPr lang="en-GB" sz="1200" b="0" dirty="0">
                <a:solidFill>
                  <a:schemeClr val="tx1"/>
                </a:solidFill>
                <a:hlinkClick r:id="rId3"/>
              </a:rPr>
              <a:t>https://kamu.uef.fi/en/tietopankki/registration-instructions-for-new-students/registration-for-new-students/</a:t>
            </a:r>
            <a:r>
              <a:rPr lang="en-GB" sz="1200" b="0" dirty="0">
                <a:solidFill>
                  <a:schemeClr val="tx1"/>
                </a:solidFill>
              </a:rPr>
              <a:t> </a:t>
            </a:r>
          </a:p>
        </p:txBody>
      </p:sp>
      <p:sp>
        <p:nvSpPr>
          <p:cNvPr id="90117" name="Rectangle 9"/>
          <p:cNvSpPr>
            <a:spLocks noGrp="1" noChangeArrowheads="1"/>
          </p:cNvSpPr>
          <p:nvPr>
            <p:ph type="body" idx="4294967295"/>
          </p:nvPr>
        </p:nvSpPr>
        <p:spPr>
          <a:xfrm>
            <a:off x="332863" y="1340768"/>
            <a:ext cx="8046463" cy="1196628"/>
          </a:xfrm>
        </p:spPr>
        <p:txBody>
          <a:bodyPr/>
          <a:lstStyle/>
          <a:p>
            <a:pPr marL="182245" indent="-182245">
              <a:lnSpc>
                <a:spcPct val="90000"/>
              </a:lnSpc>
            </a:pPr>
            <a:r>
              <a:rPr lang="fi-FI" dirty="0" err="1">
                <a:solidFill>
                  <a:schemeClr val="tx1"/>
                </a:solidFill>
              </a:rPr>
              <a:t>The</a:t>
            </a:r>
            <a:r>
              <a:rPr lang="fi-FI" dirty="0">
                <a:solidFill>
                  <a:schemeClr val="tx1"/>
                </a:solidFill>
              </a:rPr>
              <a:t> </a:t>
            </a:r>
            <a:r>
              <a:rPr lang="fi-FI" dirty="0" err="1">
                <a:solidFill>
                  <a:schemeClr val="tx1"/>
                </a:solidFill>
              </a:rPr>
              <a:t>very</a:t>
            </a:r>
            <a:r>
              <a:rPr lang="fi-FI" dirty="0">
                <a:solidFill>
                  <a:schemeClr val="tx1"/>
                </a:solidFill>
              </a:rPr>
              <a:t> </a:t>
            </a:r>
            <a:r>
              <a:rPr lang="fi-FI" dirty="0" err="1">
                <a:solidFill>
                  <a:schemeClr val="tx1"/>
                </a:solidFill>
              </a:rPr>
              <a:t>first</a:t>
            </a:r>
            <a:r>
              <a:rPr lang="fi-FI" dirty="0">
                <a:solidFill>
                  <a:schemeClr val="tx1"/>
                </a:solidFill>
              </a:rPr>
              <a:t> </a:t>
            </a:r>
            <a:r>
              <a:rPr lang="fi-FI" dirty="0" err="1">
                <a:solidFill>
                  <a:schemeClr val="tx1"/>
                </a:solidFill>
              </a:rPr>
              <a:t>thing</a:t>
            </a:r>
            <a:r>
              <a:rPr lang="fi-FI" dirty="0">
                <a:solidFill>
                  <a:schemeClr val="tx1"/>
                </a:solidFill>
              </a:rPr>
              <a:t> to </a:t>
            </a:r>
            <a:r>
              <a:rPr lang="fi-FI" dirty="0" err="1">
                <a:solidFill>
                  <a:schemeClr val="tx1"/>
                </a:solidFill>
              </a:rPr>
              <a:t>take</a:t>
            </a:r>
            <a:r>
              <a:rPr lang="fi-FI" dirty="0">
                <a:solidFill>
                  <a:schemeClr val="tx1"/>
                </a:solidFill>
              </a:rPr>
              <a:t> </a:t>
            </a:r>
            <a:r>
              <a:rPr lang="fi-FI" dirty="0" err="1">
                <a:solidFill>
                  <a:schemeClr val="tx1"/>
                </a:solidFill>
              </a:rPr>
              <a:t>care</a:t>
            </a:r>
            <a:r>
              <a:rPr lang="fi-FI" dirty="0">
                <a:solidFill>
                  <a:schemeClr val="tx1"/>
                </a:solidFill>
              </a:rPr>
              <a:t> of. (</a:t>
            </a:r>
            <a:r>
              <a:rPr lang="fi-FI" dirty="0" err="1">
                <a:solidFill>
                  <a:schemeClr val="tx1"/>
                </a:solidFill>
              </a:rPr>
              <a:t>Students</a:t>
            </a:r>
            <a:r>
              <a:rPr lang="fi-FI" dirty="0">
                <a:solidFill>
                  <a:schemeClr val="tx1"/>
                </a:solidFill>
              </a:rPr>
              <a:t> </a:t>
            </a:r>
            <a:r>
              <a:rPr lang="fi-FI" dirty="0" err="1">
                <a:solidFill>
                  <a:schemeClr val="tx1"/>
                </a:solidFill>
              </a:rPr>
              <a:t>from</a:t>
            </a:r>
            <a:r>
              <a:rPr lang="fi-FI" dirty="0">
                <a:solidFill>
                  <a:schemeClr val="tx1"/>
                </a:solidFill>
              </a:rPr>
              <a:t> outside EU </a:t>
            </a:r>
            <a:r>
              <a:rPr lang="fi-FI" dirty="0" err="1">
                <a:solidFill>
                  <a:schemeClr val="tx1"/>
                </a:solidFill>
              </a:rPr>
              <a:t>should</a:t>
            </a:r>
            <a:r>
              <a:rPr lang="fi-FI" dirty="0">
                <a:solidFill>
                  <a:schemeClr val="tx1"/>
                </a:solidFill>
              </a:rPr>
              <a:t> </a:t>
            </a:r>
            <a:r>
              <a:rPr lang="fi-FI" dirty="0" err="1">
                <a:solidFill>
                  <a:schemeClr val="tx1"/>
                </a:solidFill>
              </a:rPr>
              <a:t>have</a:t>
            </a:r>
            <a:r>
              <a:rPr lang="fi-FI" dirty="0">
                <a:solidFill>
                  <a:schemeClr val="tx1"/>
                </a:solidFill>
              </a:rPr>
              <a:t> a </a:t>
            </a:r>
            <a:r>
              <a:rPr lang="fi-FI" dirty="0" err="1">
                <a:solidFill>
                  <a:schemeClr val="tx1"/>
                </a:solidFill>
              </a:rPr>
              <a:t>residence</a:t>
            </a:r>
            <a:r>
              <a:rPr lang="fi-FI" dirty="0">
                <a:solidFill>
                  <a:schemeClr val="tx1"/>
                </a:solidFill>
              </a:rPr>
              <a:t> permit </a:t>
            </a:r>
            <a:r>
              <a:rPr lang="fi-FI" dirty="0" err="1">
                <a:solidFill>
                  <a:schemeClr val="tx1"/>
                </a:solidFill>
              </a:rPr>
              <a:t>first</a:t>
            </a:r>
            <a:r>
              <a:rPr lang="fi-FI" dirty="0">
                <a:solidFill>
                  <a:schemeClr val="tx1"/>
                </a:solidFill>
              </a:rPr>
              <a:t>.)</a:t>
            </a:r>
          </a:p>
          <a:p>
            <a:pPr marL="182245" indent="-182245">
              <a:lnSpc>
                <a:spcPct val="90000"/>
              </a:lnSpc>
            </a:pPr>
            <a:r>
              <a:rPr lang="fi-FI" dirty="0" err="1">
                <a:solidFill>
                  <a:schemeClr val="tx1"/>
                </a:solidFill>
              </a:rPr>
              <a:t>Fill</a:t>
            </a:r>
            <a:r>
              <a:rPr lang="fi-FI" dirty="0">
                <a:solidFill>
                  <a:schemeClr val="tx1"/>
                </a:solidFill>
              </a:rPr>
              <a:t> out </a:t>
            </a:r>
            <a:r>
              <a:rPr lang="fi-FI" dirty="0" err="1">
                <a:solidFill>
                  <a:schemeClr val="tx1"/>
                </a:solidFill>
              </a:rPr>
              <a:t>the</a:t>
            </a:r>
            <a:r>
              <a:rPr lang="fi-FI" dirty="0">
                <a:solidFill>
                  <a:schemeClr val="tx1"/>
                </a:solidFill>
              </a:rPr>
              <a:t> </a:t>
            </a:r>
            <a:r>
              <a:rPr lang="fi-FI" dirty="0" err="1">
                <a:solidFill>
                  <a:schemeClr val="tx1"/>
                </a:solidFill>
              </a:rPr>
              <a:t>form</a:t>
            </a:r>
            <a:r>
              <a:rPr lang="fi-FI" dirty="0">
                <a:solidFill>
                  <a:schemeClr val="tx1"/>
                </a:solidFill>
              </a:rPr>
              <a:t> </a:t>
            </a:r>
            <a:r>
              <a:rPr lang="fi-FI" dirty="0" err="1">
                <a:solidFill>
                  <a:schemeClr val="tx1"/>
                </a:solidFill>
              </a:rPr>
              <a:t>online</a:t>
            </a:r>
            <a:r>
              <a:rPr lang="fi-FI" dirty="0">
                <a:solidFill>
                  <a:schemeClr val="tx1"/>
                </a:solidFill>
              </a:rPr>
              <a:t> (a </a:t>
            </a:r>
            <a:r>
              <a:rPr lang="fi-FI" dirty="0" err="1">
                <a:solidFill>
                  <a:schemeClr val="tx1"/>
                </a:solidFill>
              </a:rPr>
              <a:t>separate</a:t>
            </a:r>
            <a:r>
              <a:rPr lang="fi-FI" dirty="0">
                <a:solidFill>
                  <a:schemeClr val="tx1"/>
                </a:solidFill>
              </a:rPr>
              <a:t> </a:t>
            </a:r>
            <a:r>
              <a:rPr lang="fi-FI" dirty="0" err="1">
                <a:solidFill>
                  <a:schemeClr val="tx1"/>
                </a:solidFill>
              </a:rPr>
              <a:t>form</a:t>
            </a:r>
            <a:r>
              <a:rPr lang="fi-FI" dirty="0">
                <a:solidFill>
                  <a:schemeClr val="tx1"/>
                </a:solidFill>
              </a:rPr>
              <a:t> for </a:t>
            </a:r>
            <a:r>
              <a:rPr lang="fi-FI" dirty="0" err="1">
                <a:solidFill>
                  <a:schemeClr val="tx1"/>
                </a:solidFill>
              </a:rPr>
              <a:t>the</a:t>
            </a:r>
            <a:r>
              <a:rPr lang="fi-FI" dirty="0">
                <a:solidFill>
                  <a:schemeClr val="tx1"/>
                </a:solidFill>
              </a:rPr>
              <a:t> </a:t>
            </a:r>
            <a:r>
              <a:rPr lang="fi-FI" dirty="0" err="1">
                <a:solidFill>
                  <a:schemeClr val="tx1"/>
                </a:solidFill>
              </a:rPr>
              <a:t>exchange</a:t>
            </a:r>
            <a:r>
              <a:rPr lang="fi-FI" dirty="0">
                <a:solidFill>
                  <a:schemeClr val="tx1"/>
                </a:solidFill>
              </a:rPr>
              <a:t> </a:t>
            </a:r>
            <a:r>
              <a:rPr lang="fi-FI" dirty="0" err="1">
                <a:solidFill>
                  <a:schemeClr val="tx1"/>
                </a:solidFill>
              </a:rPr>
              <a:t>students</a:t>
            </a:r>
            <a:r>
              <a:rPr lang="fi-FI" dirty="0">
                <a:solidFill>
                  <a:schemeClr val="tx1"/>
                </a:solidFill>
              </a:rPr>
              <a:t> and for </a:t>
            </a:r>
            <a:r>
              <a:rPr lang="fi-FI" dirty="0" err="1">
                <a:solidFill>
                  <a:schemeClr val="tx1"/>
                </a:solidFill>
              </a:rPr>
              <a:t>the</a:t>
            </a:r>
            <a:r>
              <a:rPr lang="fi-FI" dirty="0">
                <a:solidFill>
                  <a:schemeClr val="tx1"/>
                </a:solidFill>
              </a:rPr>
              <a:t> </a:t>
            </a:r>
            <a:r>
              <a:rPr lang="fi-FI" dirty="0" err="1">
                <a:solidFill>
                  <a:schemeClr val="tx1"/>
                </a:solidFill>
              </a:rPr>
              <a:t>degree</a:t>
            </a:r>
            <a:r>
              <a:rPr lang="fi-FI" dirty="0">
                <a:solidFill>
                  <a:schemeClr val="tx1"/>
                </a:solidFill>
              </a:rPr>
              <a:t> </a:t>
            </a:r>
            <a:r>
              <a:rPr lang="fi-FI" dirty="0" err="1">
                <a:solidFill>
                  <a:schemeClr val="tx1"/>
                </a:solidFill>
              </a:rPr>
              <a:t>seeking</a:t>
            </a:r>
            <a:r>
              <a:rPr lang="fi-FI" dirty="0">
                <a:solidFill>
                  <a:schemeClr val="tx1"/>
                </a:solidFill>
              </a:rPr>
              <a:t> </a:t>
            </a:r>
            <a:r>
              <a:rPr lang="fi-FI" dirty="0" err="1">
                <a:solidFill>
                  <a:schemeClr val="tx1"/>
                </a:solidFill>
              </a:rPr>
              <a:t>students</a:t>
            </a:r>
            <a:r>
              <a:rPr lang="fi-FI" dirty="0">
                <a:solidFill>
                  <a:schemeClr val="tx1"/>
                </a:solidFill>
              </a:rPr>
              <a:t>)</a:t>
            </a:r>
          </a:p>
          <a:p>
            <a:pPr marL="182245" indent="-182245">
              <a:lnSpc>
                <a:spcPct val="90000"/>
              </a:lnSpc>
            </a:pPr>
            <a:endParaRPr lang="fi-FI" dirty="0">
              <a:solidFill>
                <a:schemeClr val="tx1"/>
              </a:solidFill>
            </a:endParaRPr>
          </a:p>
          <a:p>
            <a:pPr marL="182245" indent="-182245">
              <a:lnSpc>
                <a:spcPct val="90000"/>
              </a:lnSpc>
            </a:pPr>
            <a:r>
              <a:rPr lang="fi-FI" dirty="0" err="1">
                <a:solidFill>
                  <a:schemeClr val="tx1"/>
                </a:solidFill>
              </a:rPr>
              <a:t>After</a:t>
            </a:r>
            <a:r>
              <a:rPr lang="fi-FI" dirty="0">
                <a:solidFill>
                  <a:schemeClr val="tx1"/>
                </a:solidFill>
              </a:rPr>
              <a:t> </a:t>
            </a:r>
            <a:r>
              <a:rPr lang="fi-FI" dirty="0" err="1">
                <a:solidFill>
                  <a:schemeClr val="tx1"/>
                </a:solidFill>
              </a:rPr>
              <a:t>submitting</a:t>
            </a:r>
            <a:r>
              <a:rPr lang="fi-FI" dirty="0">
                <a:solidFill>
                  <a:schemeClr val="tx1"/>
                </a:solidFill>
              </a:rPr>
              <a:t> </a:t>
            </a:r>
            <a:r>
              <a:rPr lang="fi-FI" dirty="0" err="1">
                <a:solidFill>
                  <a:schemeClr val="tx1"/>
                </a:solidFill>
              </a:rPr>
              <a:t>the</a:t>
            </a:r>
            <a:r>
              <a:rPr lang="fi-FI" dirty="0">
                <a:solidFill>
                  <a:schemeClr val="tx1"/>
                </a:solidFill>
              </a:rPr>
              <a:t> </a:t>
            </a:r>
            <a:r>
              <a:rPr lang="fi-FI" dirty="0" err="1">
                <a:solidFill>
                  <a:schemeClr val="tx1"/>
                </a:solidFill>
              </a:rPr>
              <a:t>form</a:t>
            </a:r>
            <a:r>
              <a:rPr lang="fi-FI" dirty="0">
                <a:solidFill>
                  <a:schemeClr val="tx1"/>
                </a:solidFill>
              </a:rPr>
              <a:t> </a:t>
            </a:r>
            <a:r>
              <a:rPr lang="fi-FI" dirty="0" err="1">
                <a:solidFill>
                  <a:schemeClr val="tx1"/>
                </a:solidFill>
              </a:rPr>
              <a:t>the</a:t>
            </a:r>
            <a:r>
              <a:rPr lang="fi-FI" dirty="0">
                <a:solidFill>
                  <a:schemeClr val="tx1"/>
                </a:solidFill>
              </a:rPr>
              <a:t> </a:t>
            </a:r>
            <a:r>
              <a:rPr lang="fi-FI" dirty="0" err="1">
                <a:solidFill>
                  <a:schemeClr val="tx1"/>
                </a:solidFill>
              </a:rPr>
              <a:t>staff</a:t>
            </a:r>
            <a:r>
              <a:rPr lang="fi-FI" dirty="0">
                <a:solidFill>
                  <a:schemeClr val="tx1"/>
                </a:solidFill>
              </a:rPr>
              <a:t> at </a:t>
            </a:r>
            <a:r>
              <a:rPr lang="fi-FI" dirty="0" err="1">
                <a:solidFill>
                  <a:schemeClr val="tx1"/>
                </a:solidFill>
              </a:rPr>
              <a:t>the</a:t>
            </a:r>
            <a:r>
              <a:rPr lang="fi-FI" dirty="0">
                <a:solidFill>
                  <a:schemeClr val="tx1"/>
                </a:solidFill>
              </a:rPr>
              <a:t> Student Services </a:t>
            </a:r>
            <a:r>
              <a:rPr lang="fi-FI" dirty="0" err="1">
                <a:solidFill>
                  <a:schemeClr val="tx1"/>
                </a:solidFill>
              </a:rPr>
              <a:t>will</a:t>
            </a:r>
            <a:r>
              <a:rPr lang="fi-FI" dirty="0">
                <a:solidFill>
                  <a:schemeClr val="tx1"/>
                </a:solidFill>
              </a:rPr>
              <a:t> </a:t>
            </a:r>
            <a:r>
              <a:rPr lang="fi-FI" dirty="0" err="1">
                <a:solidFill>
                  <a:schemeClr val="tx1"/>
                </a:solidFill>
              </a:rPr>
              <a:t>process</a:t>
            </a:r>
            <a:r>
              <a:rPr lang="fi-FI" dirty="0">
                <a:solidFill>
                  <a:schemeClr val="tx1"/>
                </a:solidFill>
              </a:rPr>
              <a:t> </a:t>
            </a:r>
            <a:r>
              <a:rPr lang="fi-FI" dirty="0" err="1">
                <a:solidFill>
                  <a:schemeClr val="tx1"/>
                </a:solidFill>
              </a:rPr>
              <a:t>the</a:t>
            </a:r>
            <a:r>
              <a:rPr lang="fi-FI" dirty="0">
                <a:solidFill>
                  <a:schemeClr val="tx1"/>
                </a:solidFill>
              </a:rPr>
              <a:t> </a:t>
            </a:r>
            <a:r>
              <a:rPr lang="fi-FI" dirty="0" err="1">
                <a:solidFill>
                  <a:schemeClr val="tx1"/>
                </a:solidFill>
              </a:rPr>
              <a:t>information</a:t>
            </a:r>
            <a:r>
              <a:rPr lang="fi-FI" dirty="0">
                <a:solidFill>
                  <a:schemeClr val="tx1"/>
                </a:solidFill>
              </a:rPr>
              <a:t> and </a:t>
            </a:r>
            <a:r>
              <a:rPr lang="fi-FI" dirty="0" err="1">
                <a:solidFill>
                  <a:schemeClr val="tx1"/>
                </a:solidFill>
              </a:rPr>
              <a:t>you</a:t>
            </a:r>
            <a:r>
              <a:rPr lang="fi-FI" dirty="0">
                <a:solidFill>
                  <a:schemeClr val="tx1"/>
                </a:solidFill>
              </a:rPr>
              <a:t> </a:t>
            </a:r>
            <a:r>
              <a:rPr lang="fi-FI" dirty="0" err="1">
                <a:solidFill>
                  <a:schemeClr val="tx1"/>
                </a:solidFill>
              </a:rPr>
              <a:t>will</a:t>
            </a:r>
            <a:r>
              <a:rPr lang="fi-FI" dirty="0">
                <a:solidFill>
                  <a:schemeClr val="tx1"/>
                </a:solidFill>
              </a:rPr>
              <a:t> </a:t>
            </a:r>
            <a:r>
              <a:rPr lang="fi-FI" dirty="0" err="1">
                <a:solidFill>
                  <a:schemeClr val="tx1"/>
                </a:solidFill>
              </a:rPr>
              <a:t>receive</a:t>
            </a:r>
            <a:r>
              <a:rPr lang="fi-FI" dirty="0">
                <a:solidFill>
                  <a:schemeClr val="tx1"/>
                </a:solidFill>
              </a:rPr>
              <a:t> </a:t>
            </a:r>
            <a:r>
              <a:rPr lang="fi-FI" dirty="0" err="1">
                <a:solidFill>
                  <a:schemeClr val="tx1"/>
                </a:solidFill>
              </a:rPr>
              <a:t>the</a:t>
            </a:r>
            <a:r>
              <a:rPr lang="fi-FI" dirty="0">
                <a:solidFill>
                  <a:schemeClr val="tx1"/>
                </a:solidFill>
              </a:rPr>
              <a:t> Study </a:t>
            </a:r>
            <a:r>
              <a:rPr lang="fi-FI" dirty="0" err="1">
                <a:solidFill>
                  <a:schemeClr val="tx1"/>
                </a:solidFill>
              </a:rPr>
              <a:t>Certificate</a:t>
            </a:r>
            <a:r>
              <a:rPr lang="fi-FI" dirty="0">
                <a:solidFill>
                  <a:schemeClr val="tx1"/>
                </a:solidFill>
              </a:rPr>
              <a:t> </a:t>
            </a:r>
            <a:r>
              <a:rPr lang="fi-FI" dirty="0" err="1">
                <a:solidFill>
                  <a:schemeClr val="tx1"/>
                </a:solidFill>
              </a:rPr>
              <a:t>by</a:t>
            </a:r>
            <a:r>
              <a:rPr lang="fi-FI" dirty="0">
                <a:solidFill>
                  <a:schemeClr val="tx1"/>
                </a:solidFill>
              </a:rPr>
              <a:t> </a:t>
            </a:r>
            <a:r>
              <a:rPr lang="fi-FI" dirty="0" err="1">
                <a:solidFill>
                  <a:schemeClr val="tx1"/>
                </a:solidFill>
              </a:rPr>
              <a:t>email</a:t>
            </a:r>
            <a:r>
              <a:rPr lang="fi-FI" dirty="0">
                <a:solidFill>
                  <a:schemeClr val="tx1"/>
                </a:solidFill>
              </a:rPr>
              <a:t> </a:t>
            </a:r>
            <a:r>
              <a:rPr lang="fi-FI" dirty="0" err="1">
                <a:solidFill>
                  <a:schemeClr val="tx1"/>
                </a:solidFill>
              </a:rPr>
              <a:t>after</a:t>
            </a:r>
            <a:r>
              <a:rPr lang="fi-FI" dirty="0">
                <a:solidFill>
                  <a:schemeClr val="tx1"/>
                </a:solidFill>
              </a:rPr>
              <a:t> </a:t>
            </a:r>
            <a:r>
              <a:rPr lang="fi-FI" dirty="0" err="1">
                <a:solidFill>
                  <a:schemeClr val="tx1"/>
                </a:solidFill>
              </a:rPr>
              <a:t>this</a:t>
            </a:r>
            <a:r>
              <a:rPr lang="fi-FI" dirty="0">
                <a:solidFill>
                  <a:schemeClr val="tx1"/>
                </a:solidFill>
              </a:rPr>
              <a:t> </a:t>
            </a:r>
            <a:r>
              <a:rPr lang="fi-FI" dirty="0" err="1">
                <a:solidFill>
                  <a:schemeClr val="tx1"/>
                </a:solidFill>
              </a:rPr>
              <a:t>has</a:t>
            </a:r>
            <a:r>
              <a:rPr lang="fi-FI" dirty="0">
                <a:solidFill>
                  <a:schemeClr val="tx1"/>
                </a:solidFill>
              </a:rPr>
              <a:t> </a:t>
            </a:r>
            <a:r>
              <a:rPr lang="fi-FI" dirty="0" err="1">
                <a:solidFill>
                  <a:schemeClr val="tx1"/>
                </a:solidFill>
              </a:rPr>
              <a:t>been</a:t>
            </a:r>
            <a:r>
              <a:rPr lang="fi-FI" dirty="0">
                <a:solidFill>
                  <a:schemeClr val="tx1"/>
                </a:solidFill>
              </a:rPr>
              <a:t> </a:t>
            </a:r>
            <a:r>
              <a:rPr lang="fi-FI" dirty="0" err="1">
                <a:solidFill>
                  <a:schemeClr val="tx1"/>
                </a:solidFill>
              </a:rPr>
              <a:t>done</a:t>
            </a:r>
            <a:r>
              <a:rPr lang="fi-FI" dirty="0">
                <a:solidFill>
                  <a:schemeClr val="tx1"/>
                </a:solidFill>
              </a:rPr>
              <a:t>.</a:t>
            </a:r>
          </a:p>
          <a:p>
            <a:pPr marL="0" indent="0">
              <a:lnSpc>
                <a:spcPct val="90000"/>
              </a:lnSpc>
              <a:buNone/>
            </a:pPr>
            <a:endParaRPr lang="fi-FI" dirty="0">
              <a:solidFill>
                <a:schemeClr val="tx1"/>
              </a:solidFill>
            </a:endParaRPr>
          </a:p>
          <a:p>
            <a:pPr marL="182245" indent="-182245">
              <a:lnSpc>
                <a:spcPct val="90000"/>
              </a:lnSpc>
            </a:pPr>
            <a:r>
              <a:rPr lang="fi-FI" dirty="0" err="1">
                <a:solidFill>
                  <a:schemeClr val="tx1"/>
                </a:solidFill>
              </a:rPr>
              <a:t>After</a:t>
            </a:r>
            <a:r>
              <a:rPr lang="fi-FI" dirty="0">
                <a:solidFill>
                  <a:schemeClr val="tx1"/>
                </a:solidFill>
              </a:rPr>
              <a:t> </a:t>
            </a:r>
            <a:r>
              <a:rPr lang="fi-FI" dirty="0" err="1">
                <a:solidFill>
                  <a:schemeClr val="tx1"/>
                </a:solidFill>
              </a:rPr>
              <a:t>receiving</a:t>
            </a:r>
            <a:r>
              <a:rPr lang="fi-FI" dirty="0">
                <a:solidFill>
                  <a:schemeClr val="tx1"/>
                </a:solidFill>
              </a:rPr>
              <a:t> </a:t>
            </a:r>
            <a:r>
              <a:rPr lang="fi-FI" dirty="0" err="1">
                <a:solidFill>
                  <a:schemeClr val="tx1"/>
                </a:solidFill>
              </a:rPr>
              <a:t>the</a:t>
            </a:r>
            <a:r>
              <a:rPr lang="fi-FI" dirty="0">
                <a:solidFill>
                  <a:schemeClr val="tx1"/>
                </a:solidFill>
              </a:rPr>
              <a:t> Study </a:t>
            </a:r>
            <a:r>
              <a:rPr lang="fi-FI" dirty="0" err="1">
                <a:solidFill>
                  <a:schemeClr val="tx1"/>
                </a:solidFill>
              </a:rPr>
              <a:t>Certificate</a:t>
            </a:r>
            <a:r>
              <a:rPr lang="fi-FI" dirty="0">
                <a:solidFill>
                  <a:schemeClr val="tx1"/>
                </a:solidFill>
              </a:rPr>
              <a:t> </a:t>
            </a:r>
            <a:r>
              <a:rPr lang="fi-FI" dirty="0" err="1">
                <a:solidFill>
                  <a:schemeClr val="tx1"/>
                </a:solidFill>
              </a:rPr>
              <a:t>you</a:t>
            </a:r>
            <a:r>
              <a:rPr lang="fi-FI" dirty="0">
                <a:solidFill>
                  <a:schemeClr val="tx1"/>
                </a:solidFill>
              </a:rPr>
              <a:t> </a:t>
            </a:r>
            <a:r>
              <a:rPr lang="fi-FI" dirty="0" err="1">
                <a:solidFill>
                  <a:schemeClr val="tx1"/>
                </a:solidFill>
              </a:rPr>
              <a:t>will</a:t>
            </a:r>
            <a:r>
              <a:rPr lang="fi-FI" dirty="0">
                <a:solidFill>
                  <a:schemeClr val="tx1"/>
                </a:solidFill>
              </a:rPr>
              <a:t> </a:t>
            </a:r>
            <a:r>
              <a:rPr lang="fi-FI" dirty="0" err="1">
                <a:solidFill>
                  <a:schemeClr val="tx1"/>
                </a:solidFill>
              </a:rPr>
              <a:t>have</a:t>
            </a:r>
            <a:r>
              <a:rPr lang="fi-FI" dirty="0">
                <a:solidFill>
                  <a:schemeClr val="tx1"/>
                </a:solidFill>
              </a:rPr>
              <a:t> an </a:t>
            </a:r>
            <a:r>
              <a:rPr lang="fi-FI" dirty="0" err="1">
                <a:solidFill>
                  <a:schemeClr val="tx1"/>
                </a:solidFill>
              </a:rPr>
              <a:t>official</a:t>
            </a:r>
            <a:r>
              <a:rPr lang="fi-FI" dirty="0">
                <a:solidFill>
                  <a:schemeClr val="tx1"/>
                </a:solidFill>
              </a:rPr>
              <a:t> </a:t>
            </a:r>
            <a:r>
              <a:rPr lang="fi-FI" dirty="0" err="1">
                <a:solidFill>
                  <a:schemeClr val="tx1"/>
                </a:solidFill>
              </a:rPr>
              <a:t>student</a:t>
            </a:r>
            <a:r>
              <a:rPr lang="fi-FI" dirty="0">
                <a:solidFill>
                  <a:schemeClr val="tx1"/>
                </a:solidFill>
              </a:rPr>
              <a:t> status at UEF and </a:t>
            </a:r>
            <a:r>
              <a:rPr lang="fi-FI" dirty="0" err="1">
                <a:solidFill>
                  <a:schemeClr val="tx1"/>
                </a:solidFill>
              </a:rPr>
              <a:t>you</a:t>
            </a:r>
            <a:r>
              <a:rPr lang="fi-FI" dirty="0">
                <a:solidFill>
                  <a:schemeClr val="tx1"/>
                </a:solidFill>
              </a:rPr>
              <a:t> </a:t>
            </a:r>
            <a:r>
              <a:rPr lang="fi-FI" dirty="0" err="1">
                <a:solidFill>
                  <a:schemeClr val="tx1"/>
                </a:solidFill>
              </a:rPr>
              <a:t>can</a:t>
            </a:r>
            <a:r>
              <a:rPr lang="fi-FI" dirty="0">
                <a:solidFill>
                  <a:schemeClr val="tx1"/>
                </a:solidFill>
              </a:rPr>
              <a:t> </a:t>
            </a:r>
            <a:r>
              <a:rPr lang="fi-FI" dirty="0" err="1">
                <a:solidFill>
                  <a:schemeClr val="tx1"/>
                </a:solidFill>
              </a:rPr>
              <a:t>activate</a:t>
            </a:r>
            <a:r>
              <a:rPr lang="fi-FI" dirty="0">
                <a:solidFill>
                  <a:schemeClr val="tx1"/>
                </a:solidFill>
              </a:rPr>
              <a:t> </a:t>
            </a:r>
            <a:r>
              <a:rPr lang="fi-FI" dirty="0" err="1">
                <a:solidFill>
                  <a:schemeClr val="tx1"/>
                </a:solidFill>
              </a:rPr>
              <a:t>your</a:t>
            </a:r>
            <a:r>
              <a:rPr lang="fi-FI" dirty="0">
                <a:solidFill>
                  <a:schemeClr val="tx1"/>
                </a:solidFill>
              </a:rPr>
              <a:t> UEF </a:t>
            </a:r>
            <a:r>
              <a:rPr lang="fi-FI" dirty="0" err="1">
                <a:solidFill>
                  <a:schemeClr val="tx1"/>
                </a:solidFill>
              </a:rPr>
              <a:t>username</a:t>
            </a:r>
            <a:r>
              <a:rPr lang="fi-FI" dirty="0">
                <a:solidFill>
                  <a:schemeClr val="tx1"/>
                </a:solidFill>
              </a:rPr>
              <a:t>.</a:t>
            </a:r>
          </a:p>
          <a:p>
            <a:pPr marL="182245" indent="-182245">
              <a:lnSpc>
                <a:spcPct val="90000"/>
              </a:lnSpc>
            </a:pPr>
            <a:endParaRPr lang="fi-FI" b="1" dirty="0">
              <a:solidFill>
                <a:schemeClr val="tx1"/>
              </a:solidFill>
            </a:endParaRPr>
          </a:p>
          <a:p>
            <a:pPr marL="182245" indent="-182245">
              <a:lnSpc>
                <a:spcPct val="90000"/>
              </a:lnSpc>
            </a:pPr>
            <a:r>
              <a:rPr lang="fi-FI" b="1" dirty="0" err="1">
                <a:solidFill>
                  <a:schemeClr val="tx1"/>
                </a:solidFill>
              </a:rPr>
              <a:t>The</a:t>
            </a:r>
            <a:r>
              <a:rPr lang="fi-FI" b="1" dirty="0">
                <a:solidFill>
                  <a:schemeClr val="tx1"/>
                </a:solidFill>
              </a:rPr>
              <a:t> Study </a:t>
            </a:r>
            <a:r>
              <a:rPr lang="fi-FI" b="1" dirty="0" err="1">
                <a:solidFill>
                  <a:schemeClr val="tx1"/>
                </a:solidFill>
              </a:rPr>
              <a:t>Certificate</a:t>
            </a:r>
            <a:r>
              <a:rPr lang="fi-FI" b="1" dirty="0">
                <a:solidFill>
                  <a:schemeClr val="tx1"/>
                </a:solidFill>
              </a:rPr>
              <a:t> </a:t>
            </a:r>
            <a:r>
              <a:rPr lang="fi-FI" b="1" dirty="0" err="1">
                <a:solidFill>
                  <a:schemeClr val="tx1"/>
                </a:solidFill>
              </a:rPr>
              <a:t>or</a:t>
            </a:r>
            <a:r>
              <a:rPr lang="fi-FI" b="1" dirty="0">
                <a:solidFill>
                  <a:schemeClr val="tx1"/>
                </a:solidFill>
              </a:rPr>
              <a:t> a </a:t>
            </a:r>
            <a:r>
              <a:rPr lang="fi-FI" b="1" dirty="0" err="1">
                <a:solidFill>
                  <a:schemeClr val="tx1"/>
                </a:solidFill>
              </a:rPr>
              <a:t>student</a:t>
            </a:r>
            <a:r>
              <a:rPr lang="fi-FI" b="1" dirty="0">
                <a:solidFill>
                  <a:schemeClr val="tx1"/>
                </a:solidFill>
              </a:rPr>
              <a:t> </a:t>
            </a:r>
            <a:r>
              <a:rPr lang="fi-FI" b="1" dirty="0" err="1">
                <a:solidFill>
                  <a:schemeClr val="tx1"/>
                </a:solidFill>
              </a:rPr>
              <a:t>card</a:t>
            </a:r>
            <a:r>
              <a:rPr lang="fi-FI" b="1" dirty="0">
                <a:solidFill>
                  <a:schemeClr val="tx1"/>
                </a:solidFill>
              </a:rPr>
              <a:t> </a:t>
            </a:r>
            <a:r>
              <a:rPr lang="fi-FI" dirty="0" err="1">
                <a:solidFill>
                  <a:schemeClr val="tx1"/>
                </a:solidFill>
              </a:rPr>
              <a:t>proves</a:t>
            </a:r>
            <a:r>
              <a:rPr lang="fi-FI" dirty="0">
                <a:solidFill>
                  <a:schemeClr val="tx1"/>
                </a:solidFill>
              </a:rPr>
              <a:t> </a:t>
            </a:r>
            <a:r>
              <a:rPr lang="fi-FI" dirty="0" err="1">
                <a:solidFill>
                  <a:schemeClr val="tx1"/>
                </a:solidFill>
              </a:rPr>
              <a:t>your</a:t>
            </a:r>
            <a:r>
              <a:rPr lang="fi-FI" dirty="0">
                <a:solidFill>
                  <a:schemeClr val="tx1"/>
                </a:solidFill>
              </a:rPr>
              <a:t> </a:t>
            </a:r>
            <a:r>
              <a:rPr lang="fi-FI" dirty="0" err="1">
                <a:solidFill>
                  <a:schemeClr val="tx1"/>
                </a:solidFill>
              </a:rPr>
              <a:t>student</a:t>
            </a:r>
            <a:r>
              <a:rPr lang="fi-FI" dirty="0">
                <a:solidFill>
                  <a:schemeClr val="tx1"/>
                </a:solidFill>
              </a:rPr>
              <a:t> status and is </a:t>
            </a:r>
            <a:r>
              <a:rPr lang="fi-FI" dirty="0" err="1">
                <a:solidFill>
                  <a:schemeClr val="tx1"/>
                </a:solidFill>
              </a:rPr>
              <a:t>needed</a:t>
            </a:r>
            <a:r>
              <a:rPr lang="fi-FI" dirty="0">
                <a:solidFill>
                  <a:schemeClr val="tx1"/>
                </a:solidFill>
              </a:rPr>
              <a:t> in </a:t>
            </a:r>
            <a:r>
              <a:rPr lang="fi-FI" dirty="0" err="1">
                <a:solidFill>
                  <a:schemeClr val="tx1"/>
                </a:solidFill>
              </a:rPr>
              <a:t>all</a:t>
            </a:r>
            <a:r>
              <a:rPr lang="fi-FI" dirty="0">
                <a:solidFill>
                  <a:schemeClr val="tx1"/>
                </a:solidFill>
              </a:rPr>
              <a:t> </a:t>
            </a:r>
            <a:r>
              <a:rPr lang="fi-FI" dirty="0" err="1">
                <a:solidFill>
                  <a:schemeClr val="tx1"/>
                </a:solidFill>
              </a:rPr>
              <a:t>official</a:t>
            </a:r>
            <a:r>
              <a:rPr lang="fi-FI" dirty="0">
                <a:solidFill>
                  <a:schemeClr val="tx1"/>
                </a:solidFill>
              </a:rPr>
              <a:t> </a:t>
            </a:r>
            <a:r>
              <a:rPr lang="fi-FI" dirty="0" err="1">
                <a:solidFill>
                  <a:schemeClr val="tx1"/>
                </a:solidFill>
              </a:rPr>
              <a:t>matters</a:t>
            </a:r>
            <a:r>
              <a:rPr lang="fi-FI" dirty="0">
                <a:solidFill>
                  <a:schemeClr val="tx1"/>
                </a:solidFill>
              </a:rPr>
              <a:t>.</a:t>
            </a:r>
          </a:p>
          <a:p>
            <a:pPr marL="182245" indent="-182245">
              <a:lnSpc>
                <a:spcPct val="90000"/>
              </a:lnSpc>
            </a:pPr>
            <a:endParaRPr lang="fi-FI" sz="1800" dirty="0">
              <a:solidFill>
                <a:schemeClr val="tx1"/>
              </a:solidFill>
            </a:endParaRPr>
          </a:p>
          <a:p>
            <a:pPr marL="626745" lvl="1" indent="-182245">
              <a:lnSpc>
                <a:spcPct val="90000"/>
              </a:lnSpc>
            </a:pPr>
            <a:endParaRPr lang="fi-FI" sz="1400" dirty="0"/>
          </a:p>
        </p:txBody>
      </p:sp>
    </p:spTree>
    <p:extLst>
      <p:ext uri="{BB962C8B-B14F-4D97-AF65-F5344CB8AC3E}">
        <p14:creationId xmlns:p14="http://schemas.microsoft.com/office/powerpoint/2010/main" val="382597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30</a:t>
            </a:fld>
            <a:endParaRPr lang="fi-FI" sz="1300" b="1">
              <a:latin typeface="Arial" charset="0"/>
            </a:endParaRPr>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111125" y="320459"/>
            <a:ext cx="7127875" cy="755194"/>
          </a:xfrm>
        </p:spPr>
        <p:txBody>
          <a:bodyPr/>
          <a:lstStyle/>
          <a:p>
            <a:r>
              <a:rPr lang="en-US" dirty="0"/>
              <a:t>Good to Know about Driving in Finland</a:t>
            </a:r>
            <a:br>
              <a:rPr lang="en-US" dirty="0"/>
            </a:br>
            <a:r>
              <a:rPr lang="en-US" sz="1800" b="0" dirty="0">
                <a:hlinkClick r:id="rId3"/>
              </a:rPr>
              <a:t>https://www.liikenneturva.fi/en/road-safety</a:t>
            </a:r>
            <a:r>
              <a:rPr lang="en-US" sz="1800" b="0" dirty="0"/>
              <a:t> </a:t>
            </a:r>
            <a:br>
              <a:rPr lang="en-US" dirty="0"/>
            </a:br>
            <a:r>
              <a:rPr lang="en-US" dirty="0"/>
              <a:t> </a:t>
            </a:r>
            <a:br>
              <a:rPr lang="en-US" b="0" dirty="0"/>
            </a:br>
            <a:endParaRPr lang="en-GB" b="0" dirty="0"/>
          </a:p>
        </p:txBody>
      </p:sp>
      <p:sp>
        <p:nvSpPr>
          <p:cNvPr id="102405" name="Rectangle 9"/>
          <p:cNvSpPr>
            <a:spLocks noGrp="1" noChangeArrowheads="1"/>
          </p:cNvSpPr>
          <p:nvPr>
            <p:ph type="body" idx="4294967295"/>
          </p:nvPr>
        </p:nvSpPr>
        <p:spPr>
          <a:xfrm>
            <a:off x="360363" y="1394896"/>
            <a:ext cx="8696503" cy="4906048"/>
          </a:xfrm>
        </p:spPr>
        <p:txBody>
          <a:bodyPr/>
          <a:lstStyle/>
          <a:p>
            <a:r>
              <a:rPr lang="en-US" sz="2400" dirty="0"/>
              <a:t>Check the weather forecast and warnings before driving.</a:t>
            </a:r>
          </a:p>
          <a:p>
            <a:r>
              <a:rPr lang="en-US" sz="2400" dirty="0"/>
              <a:t>Driving in difficult conditions: </a:t>
            </a:r>
            <a:r>
              <a:rPr lang="fi-FI" sz="2400" dirty="0" err="1">
                <a:hlinkClick r:id="rId4"/>
              </a:rPr>
              <a:t>Difficult</a:t>
            </a:r>
            <a:r>
              <a:rPr lang="fi-FI" sz="2400" dirty="0">
                <a:hlinkClick r:id="rId4"/>
              </a:rPr>
              <a:t> </a:t>
            </a:r>
            <a:r>
              <a:rPr lang="fi-FI" sz="2400" dirty="0" err="1">
                <a:hlinkClick r:id="rId4"/>
              </a:rPr>
              <a:t>driving</a:t>
            </a:r>
            <a:r>
              <a:rPr lang="fi-FI" sz="2400" dirty="0">
                <a:hlinkClick r:id="rId4"/>
              </a:rPr>
              <a:t> </a:t>
            </a:r>
            <a:r>
              <a:rPr lang="fi-FI" sz="2400" dirty="0" err="1">
                <a:hlinkClick r:id="rId4"/>
              </a:rPr>
              <a:t>conditions</a:t>
            </a:r>
            <a:r>
              <a:rPr lang="fi-FI" sz="2400" dirty="0">
                <a:hlinkClick r:id="rId4"/>
              </a:rPr>
              <a:t> - Liikenneturva</a:t>
            </a:r>
            <a:endParaRPr lang="en-US" sz="2400" dirty="0"/>
          </a:p>
          <a:p>
            <a:r>
              <a:rPr lang="en-US" sz="2400" dirty="0"/>
              <a:t>The general </a:t>
            </a:r>
            <a:r>
              <a:rPr lang="en-US" sz="2400" b="1" dirty="0"/>
              <a:t>speed limit </a:t>
            </a:r>
            <a:r>
              <a:rPr lang="en-US" sz="2400" dirty="0"/>
              <a:t>in Finland is 30 or 40 km/h in built-up areas and</a:t>
            </a:r>
            <a:r>
              <a:rPr lang="fi-FI" sz="2400" dirty="0"/>
              <a:t> </a:t>
            </a:r>
            <a:r>
              <a:rPr lang="en-US" sz="2400" dirty="0"/>
              <a:t>80 km/h outside</a:t>
            </a:r>
            <a:r>
              <a:rPr lang="fi-FI" sz="2400" dirty="0"/>
              <a:t>.</a:t>
            </a:r>
          </a:p>
          <a:p>
            <a:r>
              <a:rPr lang="fi-FI" sz="2400" dirty="0"/>
              <a:t>S</a:t>
            </a:r>
            <a:r>
              <a:rPr lang="en-US" sz="2400" dirty="0"/>
              <a:t>peed surveillance cameras are common.</a:t>
            </a:r>
            <a:endParaRPr lang="fi-FI" sz="2400" dirty="0"/>
          </a:p>
          <a:p>
            <a:r>
              <a:rPr lang="en-US" sz="2400" b="1" dirty="0"/>
              <a:t>Headlights</a:t>
            </a:r>
            <a:r>
              <a:rPr lang="en-US" sz="2400" dirty="0"/>
              <a:t> and </a:t>
            </a:r>
            <a:r>
              <a:rPr lang="en-US" sz="2400" b="1" dirty="0"/>
              <a:t>seatbelts</a:t>
            </a:r>
            <a:r>
              <a:rPr lang="en-US" sz="2400" dirty="0"/>
              <a:t> must be used at all times.</a:t>
            </a:r>
            <a:endParaRPr lang="fi-FI" sz="2400" dirty="0"/>
          </a:p>
          <a:p>
            <a:r>
              <a:rPr lang="en-US" sz="2400" b="1" dirty="0"/>
              <a:t>Winter tires </a:t>
            </a:r>
            <a:r>
              <a:rPr lang="en-US" sz="2400" dirty="0"/>
              <a:t>mandatory according to weather and road conditions</a:t>
            </a:r>
            <a:endParaRPr lang="fi-FI" sz="2400" dirty="0"/>
          </a:p>
          <a:p>
            <a:pPr lvl="1"/>
            <a:r>
              <a:rPr lang="en-US" sz="2400" dirty="0"/>
              <a:t>friction or studded tires</a:t>
            </a:r>
            <a:endParaRPr lang="fi-FI" sz="2400" dirty="0"/>
          </a:p>
          <a:p>
            <a:pPr lvl="1"/>
            <a:r>
              <a:rPr lang="en-US" sz="2400" dirty="0"/>
              <a:t>engine heaters in winter are recommended</a:t>
            </a:r>
            <a:endParaRPr lang="fi-FI" sz="2400" dirty="0"/>
          </a:p>
        </p:txBody>
      </p:sp>
      <p:pic>
        <p:nvPicPr>
          <p:cNvPr id="107522" name="Picture 2" descr="C:\Users\kirsik\AppData\Local\Microsoft\Windows\Temporary Internet Files\Content.IE5\EA2Y142I\MC900281986[1].wmf"/>
          <p:cNvPicPr>
            <a:picLocks noChangeAspect="1" noChangeArrowheads="1"/>
          </p:cNvPicPr>
          <p:nvPr/>
        </p:nvPicPr>
        <p:blipFill>
          <a:blip r:embed="rId5" cstate="print"/>
          <a:srcRect/>
          <a:stretch>
            <a:fillRect/>
          </a:stretch>
        </p:blipFill>
        <p:spPr bwMode="auto">
          <a:xfrm>
            <a:off x="7236296" y="81589"/>
            <a:ext cx="1820570" cy="109636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55C7-3814-69DD-033B-B1BFA2AE5F0C}"/>
            </a:ext>
          </a:extLst>
        </p:cNvPr>
        <p:cNvGrpSpPr/>
        <p:nvPr/>
      </p:nvGrpSpPr>
      <p:grpSpPr>
        <a:xfrm>
          <a:off x="0" y="0"/>
          <a:ext cx="0" cy="0"/>
          <a:chOff x="0" y="0"/>
          <a:chExt cx="0" cy="0"/>
        </a:xfrm>
      </p:grpSpPr>
      <p:sp>
        <p:nvSpPr>
          <p:cNvPr id="102401" name="Päivämäärän paikkamerkki 3">
            <a:extLst>
              <a:ext uri="{FF2B5EF4-FFF2-40B4-BE49-F238E27FC236}">
                <a16:creationId xmlns:a16="http://schemas.microsoft.com/office/drawing/2014/main" id="{512D72FE-0BD2-1996-9794-06D5634D72E4}"/>
              </a:ext>
            </a:extLst>
          </p:cNvPr>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a:extLst>
              <a:ext uri="{FF2B5EF4-FFF2-40B4-BE49-F238E27FC236}">
                <a16:creationId xmlns:a16="http://schemas.microsoft.com/office/drawing/2014/main" id="{EE2DB5DB-3029-ABC1-5EAC-2F4CB1F285D8}"/>
              </a:ext>
            </a:extLst>
          </p:cNvPr>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31</a:t>
            </a:fld>
            <a:endParaRPr lang="fi-FI" sz="1300" b="1">
              <a:latin typeface="Arial" charset="0"/>
            </a:endParaRPr>
          </a:p>
        </p:txBody>
      </p:sp>
      <p:sp>
        <p:nvSpPr>
          <p:cNvPr id="13" name="Footer Placeholder 12">
            <a:extLst>
              <a:ext uri="{FF2B5EF4-FFF2-40B4-BE49-F238E27FC236}">
                <a16:creationId xmlns:a16="http://schemas.microsoft.com/office/drawing/2014/main" id="{E530978F-78BE-0CF0-E317-73BA71458B1E}"/>
              </a:ext>
            </a:extLst>
          </p:cNvPr>
          <p:cNvSpPr>
            <a:spLocks noGrp="1"/>
          </p:cNvSpPr>
          <p:nvPr>
            <p:ph type="ftr" sz="quarter" idx="3"/>
          </p:nvPr>
        </p:nvSpPr>
        <p:spPr/>
        <p:txBody>
          <a:bodyPr/>
          <a:lstStyle/>
          <a:p>
            <a:pPr>
              <a:defRPr/>
            </a:pPr>
            <a:r>
              <a:rPr lang="fi-FI"/>
              <a:t>Kirsi Konttinen</a:t>
            </a:r>
          </a:p>
        </p:txBody>
      </p:sp>
      <p:sp>
        <p:nvSpPr>
          <p:cNvPr id="102404" name="Rectangle 8">
            <a:extLst>
              <a:ext uri="{FF2B5EF4-FFF2-40B4-BE49-F238E27FC236}">
                <a16:creationId xmlns:a16="http://schemas.microsoft.com/office/drawing/2014/main" id="{80BF9CA0-2997-58FA-7FA3-FADD6C5C86FC}"/>
              </a:ext>
            </a:extLst>
          </p:cNvPr>
          <p:cNvSpPr>
            <a:spLocks noGrp="1" noChangeArrowheads="1"/>
          </p:cNvSpPr>
          <p:nvPr>
            <p:ph type="title" idx="4294967295"/>
          </p:nvPr>
        </p:nvSpPr>
        <p:spPr>
          <a:xfrm>
            <a:off x="129516" y="210326"/>
            <a:ext cx="7127875" cy="755194"/>
          </a:xfrm>
        </p:spPr>
        <p:txBody>
          <a:bodyPr/>
          <a:lstStyle/>
          <a:p>
            <a:r>
              <a:rPr lang="en-US" dirty="0"/>
              <a:t>Good to Know about Driving in Finland</a:t>
            </a:r>
            <a:br>
              <a:rPr lang="en-US" dirty="0"/>
            </a:br>
            <a:r>
              <a:rPr lang="en-US" sz="1800" b="0" dirty="0">
                <a:hlinkClick r:id="rId3"/>
              </a:rPr>
              <a:t>https://www.liikenneturva.fi/en/road-safety</a:t>
            </a:r>
            <a:r>
              <a:rPr lang="en-US" sz="1800" b="0" dirty="0"/>
              <a:t> </a:t>
            </a:r>
            <a:br>
              <a:rPr lang="en-US" dirty="0"/>
            </a:br>
            <a:r>
              <a:rPr lang="en-US" dirty="0"/>
              <a:t> </a:t>
            </a:r>
            <a:br>
              <a:rPr lang="en-US" b="0" dirty="0"/>
            </a:br>
            <a:endParaRPr lang="en-GB" b="0" dirty="0"/>
          </a:p>
        </p:txBody>
      </p:sp>
      <p:sp>
        <p:nvSpPr>
          <p:cNvPr id="102405" name="Rectangle 9">
            <a:extLst>
              <a:ext uri="{FF2B5EF4-FFF2-40B4-BE49-F238E27FC236}">
                <a16:creationId xmlns:a16="http://schemas.microsoft.com/office/drawing/2014/main" id="{B1C45252-4FCB-FB61-0567-EBD7816A4F5E}"/>
              </a:ext>
            </a:extLst>
          </p:cNvPr>
          <p:cNvSpPr>
            <a:spLocks noGrp="1" noChangeArrowheads="1"/>
          </p:cNvSpPr>
          <p:nvPr>
            <p:ph type="body" idx="4294967295"/>
          </p:nvPr>
        </p:nvSpPr>
        <p:spPr>
          <a:xfrm>
            <a:off x="223748" y="1726527"/>
            <a:ext cx="8696503" cy="4906048"/>
          </a:xfrm>
        </p:spPr>
        <p:txBody>
          <a:bodyPr/>
          <a:lstStyle/>
          <a:p>
            <a:r>
              <a:rPr lang="en-US" sz="2400" b="1" dirty="0"/>
              <a:t>Using phone </a:t>
            </a:r>
            <a:r>
              <a:rPr lang="en-US" sz="2400" dirty="0"/>
              <a:t>when driving is not allowed! A hands-free device has to be used.</a:t>
            </a:r>
          </a:p>
          <a:p>
            <a:r>
              <a:rPr lang="en-US" sz="2400" dirty="0"/>
              <a:t>When driving at night/around dusk beware </a:t>
            </a:r>
            <a:br>
              <a:rPr lang="en-US" sz="2400" dirty="0"/>
            </a:br>
            <a:r>
              <a:rPr lang="en-US" sz="2400" dirty="0"/>
              <a:t>of elk or deer</a:t>
            </a:r>
            <a:r>
              <a:rPr lang="en-US" sz="2400" b="1" dirty="0"/>
              <a:t> </a:t>
            </a:r>
            <a:r>
              <a:rPr lang="en-US" sz="2400" dirty="0"/>
              <a:t>(or reindeer in the North)</a:t>
            </a:r>
            <a:endParaRPr lang="fi-FI" sz="2400" dirty="0"/>
          </a:p>
          <a:p>
            <a:r>
              <a:rPr lang="en-US" sz="2400" dirty="0"/>
              <a:t>Only drive when sober!</a:t>
            </a:r>
          </a:p>
          <a:p>
            <a:r>
              <a:rPr lang="en-US" sz="2400" dirty="0"/>
              <a:t>Immediate arrest if your blood </a:t>
            </a:r>
            <a:r>
              <a:rPr lang="en-US" sz="2400" b="1" dirty="0"/>
              <a:t>alcohol level is over 0.5 ‰ </a:t>
            </a:r>
          </a:p>
          <a:p>
            <a:r>
              <a:rPr lang="en-US" sz="2400" dirty="0"/>
              <a:t>If you own a car, make sure you have paid all the necessary </a:t>
            </a:r>
            <a:r>
              <a:rPr lang="en-US" sz="2400" b="1" dirty="0"/>
              <a:t>insurance fees </a:t>
            </a:r>
            <a:r>
              <a:rPr lang="en-US" sz="2400" dirty="0"/>
              <a:t>in Finland.</a:t>
            </a:r>
            <a:endParaRPr lang="fi-FI" sz="2400" dirty="0"/>
          </a:p>
        </p:txBody>
      </p:sp>
      <p:pic>
        <p:nvPicPr>
          <p:cNvPr id="2050" name="Picture 2">
            <a:extLst>
              <a:ext uri="{FF2B5EF4-FFF2-40B4-BE49-F238E27FC236}">
                <a16:creationId xmlns:a16="http://schemas.microsoft.com/office/drawing/2014/main" id="{C6C30D8F-E1DA-B1FB-9C77-7A12B0169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414" y="2276872"/>
            <a:ext cx="1660100" cy="145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6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32</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526413"/>
            <a:ext cx="4176713" cy="611188"/>
          </a:xfrm>
        </p:spPr>
        <p:txBody>
          <a:bodyPr/>
          <a:lstStyle/>
          <a:p>
            <a:pPr eaLnBrk="1" hangingPunct="1"/>
            <a:r>
              <a:rPr lang="en-US" dirty="0"/>
              <a:t>Mobile Phones</a:t>
            </a:r>
            <a:br>
              <a:rPr lang="en-US" b="0" dirty="0"/>
            </a:br>
            <a:endParaRPr lang="en-GB" b="0" dirty="0"/>
          </a:p>
        </p:txBody>
      </p:sp>
      <p:sp>
        <p:nvSpPr>
          <p:cNvPr id="102405" name="Rectangle 9"/>
          <p:cNvSpPr>
            <a:spLocks noGrp="1" noChangeArrowheads="1"/>
          </p:cNvSpPr>
          <p:nvPr>
            <p:ph type="body" idx="4294967295"/>
          </p:nvPr>
        </p:nvSpPr>
        <p:spPr>
          <a:xfrm>
            <a:off x="505877" y="1247007"/>
            <a:ext cx="7993063" cy="4833659"/>
          </a:xfrm>
        </p:spPr>
        <p:txBody>
          <a:bodyPr/>
          <a:lstStyle/>
          <a:p>
            <a:pPr marL="0" indent="0" eaLnBrk="1" hangingPunct="1">
              <a:lnSpc>
                <a:spcPct val="90000"/>
              </a:lnSpc>
              <a:buNone/>
              <a:tabLst>
                <a:tab pos="357188" algn="l"/>
              </a:tabLst>
            </a:pPr>
            <a:r>
              <a:rPr lang="en-US" dirty="0"/>
              <a:t>Phone subscriptions</a:t>
            </a:r>
          </a:p>
          <a:p>
            <a:pPr marL="0" indent="0" eaLnBrk="1" hangingPunct="1">
              <a:lnSpc>
                <a:spcPct val="90000"/>
              </a:lnSpc>
              <a:buNone/>
              <a:tabLst>
                <a:tab pos="357188" algn="l"/>
              </a:tabLst>
            </a:pPr>
            <a:endParaRPr lang="en-US" dirty="0"/>
          </a:p>
          <a:p>
            <a:pPr marL="0" indent="0" eaLnBrk="1" hangingPunct="1">
              <a:lnSpc>
                <a:spcPct val="90000"/>
              </a:lnSpc>
              <a:tabLst>
                <a:tab pos="357188" algn="l"/>
              </a:tabLst>
            </a:pPr>
            <a:r>
              <a:rPr lang="en-US" dirty="0"/>
              <a:t>Students from EU area: check the prices with your own operator </a:t>
            </a:r>
          </a:p>
          <a:p>
            <a:pPr marL="0" indent="0" eaLnBrk="1" hangingPunct="1">
              <a:lnSpc>
                <a:spcPct val="90000"/>
              </a:lnSpc>
              <a:tabLst>
                <a:tab pos="357188" algn="l"/>
              </a:tabLst>
            </a:pPr>
            <a:r>
              <a:rPr lang="en-US" dirty="0"/>
              <a:t>Two options in Finland</a:t>
            </a:r>
          </a:p>
          <a:p>
            <a:pPr marL="444500" lvl="1" indent="0" eaLnBrk="1" hangingPunct="1">
              <a:lnSpc>
                <a:spcPct val="90000"/>
              </a:lnSpc>
              <a:tabLst>
                <a:tab pos="357188" algn="l"/>
              </a:tabLst>
            </a:pPr>
            <a:r>
              <a:rPr lang="en-US" b="1" dirty="0"/>
              <a:t>Pre-paid</a:t>
            </a:r>
            <a:r>
              <a:rPr lang="en-US" dirty="0"/>
              <a:t>: a bit more expensive phone calls, no bills or fees, from R-kiosks</a:t>
            </a:r>
          </a:p>
          <a:p>
            <a:pPr marL="444500" lvl="1" indent="0" eaLnBrk="1" hangingPunct="1">
              <a:lnSpc>
                <a:spcPct val="90000"/>
              </a:lnSpc>
              <a:tabLst>
                <a:tab pos="357188" algn="l"/>
              </a:tabLst>
            </a:pPr>
            <a:r>
              <a:rPr lang="en-US" dirty="0"/>
              <a:t>Subscription: a deposit or a sponsor is required, from mobile phone shops</a:t>
            </a:r>
          </a:p>
          <a:p>
            <a:pPr marL="0" indent="0" eaLnBrk="1" hangingPunct="1">
              <a:lnSpc>
                <a:spcPct val="90000"/>
              </a:lnSpc>
              <a:tabLst>
                <a:tab pos="357188" algn="l"/>
              </a:tabLst>
            </a:pPr>
            <a:r>
              <a:rPr lang="en-US" dirty="0"/>
              <a:t>Check out for the best deals</a:t>
            </a:r>
          </a:p>
          <a:p>
            <a:pPr marL="0" indent="0" eaLnBrk="1" hangingPunct="1">
              <a:lnSpc>
                <a:spcPct val="90000"/>
              </a:lnSpc>
              <a:tabLst>
                <a:tab pos="357188" algn="l"/>
              </a:tabLst>
            </a:pPr>
            <a:r>
              <a:rPr lang="en-US" dirty="0"/>
              <a:t>Mobile operators: Telia, Elisa</a:t>
            </a:r>
            <a:r>
              <a:rPr lang="en-US"/>
              <a:t>, DNA</a:t>
            </a:r>
            <a:endParaRPr lang="en-US" dirty="0"/>
          </a:p>
          <a:p>
            <a:pPr marL="0" indent="0" eaLnBrk="1" hangingPunct="1">
              <a:lnSpc>
                <a:spcPct val="90000"/>
              </a:lnSpc>
              <a:buNone/>
              <a:tabLst>
                <a:tab pos="357188" algn="l"/>
              </a:tabLst>
            </a:pPr>
            <a:endParaRPr lang="en-US" sz="1800" dirty="0"/>
          </a:p>
          <a:p>
            <a:pPr marL="0" indent="0" eaLnBrk="1" hangingPunct="1">
              <a:lnSpc>
                <a:spcPct val="90000"/>
              </a:lnSpc>
              <a:buNone/>
              <a:tabLst>
                <a:tab pos="357188" algn="l"/>
              </a:tabLst>
            </a:pPr>
            <a:endParaRPr lang="en-US" sz="1800" dirty="0"/>
          </a:p>
        </p:txBody>
      </p:sp>
      <p:pic>
        <p:nvPicPr>
          <p:cNvPr id="102402" name="Picture 2"/>
          <p:cNvPicPr>
            <a:picLocks noChangeAspect="1" noChangeArrowheads="1"/>
          </p:cNvPicPr>
          <p:nvPr/>
        </p:nvPicPr>
        <p:blipFill>
          <a:blip r:embed="rId3" cstate="print"/>
          <a:srcRect/>
          <a:stretch>
            <a:fillRect/>
          </a:stretch>
        </p:blipFill>
        <p:spPr bwMode="auto">
          <a:xfrm>
            <a:off x="6048313" y="4910163"/>
            <a:ext cx="2663887" cy="121163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33</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7CDD08F3-CAE3-4990-AFDE-765533757A9B}" type="datetime1">
              <a:rPr lang="fi-FI" smtClean="0"/>
              <a:pPr>
                <a:defRPr/>
              </a:pPr>
              <a:t>2.1.2026</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755576" y="457927"/>
            <a:ext cx="4176713" cy="360363"/>
          </a:xfrm>
        </p:spPr>
        <p:txBody>
          <a:bodyPr/>
          <a:lstStyle/>
          <a:p>
            <a:pPr eaLnBrk="1" hangingPunct="1"/>
            <a:r>
              <a:rPr lang="en-US" dirty="0">
                <a:solidFill>
                  <a:srgbClr val="0070C0"/>
                </a:solidFill>
              </a:rPr>
              <a:t>Recycling</a:t>
            </a:r>
            <a:endParaRPr lang="en-GB" dirty="0">
              <a:solidFill>
                <a:srgbClr val="0070C0"/>
              </a:solidFill>
            </a:endParaRPr>
          </a:p>
        </p:txBody>
      </p:sp>
      <p:sp>
        <p:nvSpPr>
          <p:cNvPr id="102405" name="Rectangle 9"/>
          <p:cNvSpPr>
            <a:spLocks noGrp="1" noChangeArrowheads="1"/>
          </p:cNvSpPr>
          <p:nvPr>
            <p:ph type="body" idx="4294967295"/>
          </p:nvPr>
        </p:nvSpPr>
        <p:spPr>
          <a:xfrm>
            <a:off x="395536" y="978163"/>
            <a:ext cx="7993063" cy="5184775"/>
          </a:xfrm>
        </p:spPr>
        <p:txBody>
          <a:bodyPr/>
          <a:lstStyle/>
          <a:p>
            <a:pPr eaLnBrk="1" hangingPunct="1">
              <a:lnSpc>
                <a:spcPct val="90000"/>
              </a:lnSpc>
              <a:tabLst>
                <a:tab pos="357188" algn="l"/>
              </a:tabLst>
            </a:pPr>
            <a:endParaRPr lang="en-US" sz="1800" dirty="0"/>
          </a:p>
          <a:p>
            <a:pPr eaLnBrk="1" hangingPunct="1">
              <a:lnSpc>
                <a:spcPct val="90000"/>
              </a:lnSpc>
              <a:tabLst>
                <a:tab pos="357188" algn="l"/>
              </a:tabLst>
            </a:pPr>
            <a:r>
              <a:rPr lang="en-US" dirty="0"/>
              <a:t>Do not buy anything you do not really need!!</a:t>
            </a:r>
          </a:p>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Reuse things.</a:t>
            </a:r>
          </a:p>
          <a:p>
            <a:pPr marL="0" indent="0" eaLnBrk="1" hangingPunct="1">
              <a:lnSpc>
                <a:spcPct val="90000"/>
              </a:lnSpc>
              <a:tabLst>
                <a:tab pos="357188" algn="l"/>
              </a:tabLst>
            </a:pPr>
            <a:endParaRPr lang="en-US" sz="1800" dirty="0"/>
          </a:p>
          <a:p>
            <a:pPr marL="0" indent="0" eaLnBrk="1" hangingPunct="1">
              <a:lnSpc>
                <a:spcPct val="90000"/>
              </a:lnSpc>
              <a:tabLst>
                <a:tab pos="357188" algn="l"/>
              </a:tabLst>
            </a:pPr>
            <a:endParaRPr lang="en-US" sz="1800" dirty="0"/>
          </a:p>
          <a:p>
            <a:pPr marL="0" indent="0" eaLnBrk="1" hangingPunct="1">
              <a:lnSpc>
                <a:spcPct val="90000"/>
              </a:lnSpc>
              <a:buNone/>
              <a:tabLst>
                <a:tab pos="357188" algn="l"/>
              </a:tabLst>
            </a:pPr>
            <a:endParaRPr lang="en-US" sz="1800" dirty="0"/>
          </a:p>
        </p:txBody>
      </p:sp>
      <p:pic>
        <p:nvPicPr>
          <p:cNvPr id="3" name="Picture 2"/>
          <p:cNvPicPr>
            <a:picLocks noChangeAspect="1"/>
          </p:cNvPicPr>
          <p:nvPr/>
        </p:nvPicPr>
        <p:blipFill>
          <a:blip r:embed="rId3"/>
          <a:stretch>
            <a:fillRect/>
          </a:stretch>
        </p:blipFill>
        <p:spPr>
          <a:xfrm>
            <a:off x="4283968" y="1700808"/>
            <a:ext cx="4670705" cy="3240360"/>
          </a:xfrm>
          <a:prstGeom prst="rect">
            <a:avLst/>
          </a:prstGeom>
        </p:spPr>
      </p:pic>
      <p:pic>
        <p:nvPicPr>
          <p:cNvPr id="4" name="Picture 3"/>
          <p:cNvPicPr>
            <a:picLocks noChangeAspect="1"/>
          </p:cNvPicPr>
          <p:nvPr/>
        </p:nvPicPr>
        <p:blipFill>
          <a:blip r:embed="rId4"/>
          <a:stretch>
            <a:fillRect/>
          </a:stretch>
        </p:blipFill>
        <p:spPr>
          <a:xfrm>
            <a:off x="395536" y="2852936"/>
            <a:ext cx="3960440" cy="3035145"/>
          </a:xfrm>
          <a:prstGeom prst="rect">
            <a:avLst/>
          </a:prstGeom>
        </p:spPr>
      </p:pic>
    </p:spTree>
    <p:extLst>
      <p:ext uri="{BB962C8B-B14F-4D97-AF65-F5344CB8AC3E}">
        <p14:creationId xmlns:p14="http://schemas.microsoft.com/office/powerpoint/2010/main" val="258437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34</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7CDD08F3-CAE3-4990-AFDE-765533757A9B}" type="datetime1">
              <a:rPr lang="fi-FI" smtClean="0"/>
              <a:pPr>
                <a:defRPr/>
              </a:pPr>
              <a:t>2.1.2026</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683568" y="188640"/>
            <a:ext cx="4176713" cy="886706"/>
          </a:xfrm>
        </p:spPr>
        <p:txBody>
          <a:bodyPr/>
          <a:lstStyle/>
          <a:p>
            <a:pPr eaLnBrk="1" hangingPunct="1"/>
            <a:r>
              <a:rPr lang="en-US" dirty="0">
                <a:solidFill>
                  <a:srgbClr val="0070C0"/>
                </a:solidFill>
              </a:rPr>
              <a:t>Recycling</a:t>
            </a:r>
            <a:br>
              <a:rPr lang="en-US" b="0" dirty="0"/>
            </a:br>
            <a:endParaRPr lang="en-GB" b="0" dirty="0"/>
          </a:p>
        </p:txBody>
      </p:sp>
      <p:sp>
        <p:nvSpPr>
          <p:cNvPr id="102405" name="Rectangle 9"/>
          <p:cNvSpPr>
            <a:spLocks noGrp="1" noChangeArrowheads="1"/>
          </p:cNvSpPr>
          <p:nvPr>
            <p:ph type="body" idx="4294967295"/>
          </p:nvPr>
        </p:nvSpPr>
        <p:spPr>
          <a:xfrm>
            <a:off x="392757" y="692696"/>
            <a:ext cx="7993063" cy="5073287"/>
          </a:xfrm>
        </p:spPr>
        <p:txBody>
          <a:bodyPr/>
          <a:lstStyle/>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b="1" dirty="0"/>
              <a:t>Different kind of waste goes into different containers</a:t>
            </a:r>
            <a:r>
              <a:rPr lang="en-US" dirty="0"/>
              <a:t>.</a:t>
            </a:r>
          </a:p>
          <a:p>
            <a:pPr marL="0" indent="0" eaLnBrk="1" hangingPunct="1">
              <a:lnSpc>
                <a:spcPct val="90000"/>
              </a:lnSpc>
              <a:tabLst>
                <a:tab pos="357188" algn="l"/>
              </a:tabLst>
            </a:pPr>
            <a:endParaRPr lang="en-US" dirty="0"/>
          </a:p>
          <a:p>
            <a:pPr marL="0" indent="0" eaLnBrk="1" hangingPunct="1">
              <a:lnSpc>
                <a:spcPct val="90000"/>
              </a:lnSpc>
              <a:tabLst>
                <a:tab pos="357188" algn="l"/>
              </a:tabLst>
            </a:pPr>
            <a:r>
              <a:rPr lang="en-US" dirty="0"/>
              <a:t>Various containers by the rubbish shelter or at the recycling points (containers next to Prisma):</a:t>
            </a:r>
          </a:p>
          <a:p>
            <a:pPr marL="0" indent="0" eaLnBrk="1" hangingPunct="1">
              <a:lnSpc>
                <a:spcPct val="90000"/>
              </a:lnSpc>
              <a:buNone/>
              <a:tabLst>
                <a:tab pos="357188" algn="l"/>
              </a:tabLst>
            </a:pPr>
            <a:endParaRPr lang="en-US" dirty="0"/>
          </a:p>
          <a:p>
            <a:pPr marL="444500" lvl="1" indent="0" eaLnBrk="1" hangingPunct="1">
              <a:lnSpc>
                <a:spcPct val="90000"/>
              </a:lnSpc>
              <a:tabLst>
                <a:tab pos="357188" algn="l"/>
              </a:tabLst>
            </a:pPr>
            <a:r>
              <a:rPr lang="en-US" dirty="0"/>
              <a:t>Biowaste = </a:t>
            </a:r>
            <a:r>
              <a:rPr lang="en-US" dirty="0" err="1"/>
              <a:t>biojäte</a:t>
            </a:r>
            <a:r>
              <a:rPr lang="en-US" dirty="0"/>
              <a:t>, no plastic bags!</a:t>
            </a:r>
          </a:p>
          <a:p>
            <a:pPr marL="444500" lvl="1" indent="0" eaLnBrk="1" hangingPunct="1">
              <a:lnSpc>
                <a:spcPct val="90000"/>
              </a:lnSpc>
              <a:tabLst>
                <a:tab pos="357188" algn="l"/>
              </a:tabLst>
            </a:pPr>
            <a:r>
              <a:rPr lang="en-US" dirty="0"/>
              <a:t>Paper = </a:t>
            </a:r>
            <a:r>
              <a:rPr lang="en-US" dirty="0" err="1"/>
              <a:t>paperi</a:t>
            </a:r>
            <a:endParaRPr lang="en-US" dirty="0"/>
          </a:p>
          <a:p>
            <a:pPr marL="444500" lvl="1" indent="0" eaLnBrk="1" hangingPunct="1">
              <a:lnSpc>
                <a:spcPct val="90000"/>
              </a:lnSpc>
              <a:tabLst>
                <a:tab pos="357188" algn="l"/>
              </a:tabLst>
            </a:pPr>
            <a:r>
              <a:rPr lang="en-US" dirty="0"/>
              <a:t>Household cardboard and cartons = </a:t>
            </a:r>
            <a:r>
              <a:rPr lang="en-US" dirty="0" err="1"/>
              <a:t>pahvi</a:t>
            </a:r>
            <a:r>
              <a:rPr lang="en-US" dirty="0"/>
              <a:t> (cartons for milk and yogurt, biscuit boxes)</a:t>
            </a:r>
          </a:p>
          <a:p>
            <a:pPr marL="444500" lvl="1" indent="0" eaLnBrk="1" hangingPunct="1">
              <a:lnSpc>
                <a:spcPct val="90000"/>
              </a:lnSpc>
              <a:tabLst>
                <a:tab pos="357188" algn="l"/>
              </a:tabLst>
            </a:pPr>
            <a:r>
              <a:rPr lang="en-US" dirty="0"/>
              <a:t>Hazardous waste (batteries, chemicals)</a:t>
            </a:r>
          </a:p>
          <a:p>
            <a:pPr marL="444500" lvl="1" indent="0" eaLnBrk="1" hangingPunct="1">
              <a:lnSpc>
                <a:spcPct val="90000"/>
              </a:lnSpc>
              <a:tabLst>
                <a:tab pos="357188" algn="l"/>
              </a:tabLst>
            </a:pPr>
            <a:r>
              <a:rPr lang="en-US" dirty="0"/>
              <a:t>Glass = </a:t>
            </a:r>
            <a:r>
              <a:rPr lang="en-US" dirty="0" err="1"/>
              <a:t>lasi</a:t>
            </a:r>
            <a:endParaRPr lang="en-US" dirty="0"/>
          </a:p>
          <a:p>
            <a:pPr marL="444500" lvl="1" indent="0" eaLnBrk="1" hangingPunct="1">
              <a:lnSpc>
                <a:spcPct val="90000"/>
              </a:lnSpc>
              <a:tabLst>
                <a:tab pos="357188" algn="l"/>
              </a:tabLst>
            </a:pPr>
            <a:r>
              <a:rPr lang="en-US" dirty="0"/>
              <a:t>Tins and cans – metal = </a:t>
            </a:r>
            <a:r>
              <a:rPr lang="en-US" dirty="0" err="1"/>
              <a:t>metalli</a:t>
            </a:r>
            <a:endParaRPr lang="en-US" dirty="0"/>
          </a:p>
          <a:p>
            <a:pPr marL="444500" lvl="1" indent="0" eaLnBrk="1" hangingPunct="1">
              <a:lnSpc>
                <a:spcPct val="90000"/>
              </a:lnSpc>
              <a:tabLst>
                <a:tab pos="357188" algn="l"/>
              </a:tabLst>
            </a:pPr>
            <a:r>
              <a:rPr lang="en-US" dirty="0"/>
              <a:t>Plastic = </a:t>
            </a:r>
            <a:r>
              <a:rPr lang="en-US" dirty="0" err="1"/>
              <a:t>muovi</a:t>
            </a:r>
            <a:r>
              <a:rPr lang="en-US" dirty="0"/>
              <a:t>, dry and clean plastics (hard and soft plastic):</a:t>
            </a:r>
          </a:p>
          <a:p>
            <a:pPr marL="444500" lvl="1" indent="0" eaLnBrk="1" hangingPunct="1">
              <a:lnSpc>
                <a:spcPct val="90000"/>
              </a:lnSpc>
              <a:buNone/>
              <a:tabLst>
                <a:tab pos="357188" algn="l"/>
              </a:tabLst>
            </a:pPr>
            <a:r>
              <a:rPr lang="en-US" dirty="0"/>
              <a:t> plastic packs and wrappings for goods and for food </a:t>
            </a:r>
          </a:p>
          <a:p>
            <a:pPr marL="730250" lvl="1" indent="-285750">
              <a:lnSpc>
                <a:spcPct val="90000"/>
              </a:lnSpc>
              <a:tabLst>
                <a:tab pos="357188" algn="l"/>
              </a:tabLst>
            </a:pPr>
            <a:r>
              <a:rPr lang="en-US" dirty="0"/>
              <a:t>Household waste (mixed)</a:t>
            </a:r>
          </a:p>
          <a:p>
            <a:pPr marL="444500" lvl="1" indent="0" eaLnBrk="1" hangingPunct="1">
              <a:lnSpc>
                <a:spcPct val="90000"/>
              </a:lnSpc>
              <a:buNone/>
              <a:tabLst>
                <a:tab pos="357188" algn="l"/>
              </a:tabLst>
            </a:pPr>
            <a:endParaRPr lang="en-US" sz="1600" dirty="0"/>
          </a:p>
          <a:p>
            <a:pPr marL="0" indent="0" eaLnBrk="1" hangingPunct="1">
              <a:lnSpc>
                <a:spcPct val="90000"/>
              </a:lnSpc>
              <a:buNone/>
              <a:tabLst>
                <a:tab pos="357188" algn="l"/>
              </a:tabLst>
            </a:pPr>
            <a:endParaRPr lang="en-US" sz="1800" dirty="0"/>
          </a:p>
        </p:txBody>
      </p:sp>
      <p:pic>
        <p:nvPicPr>
          <p:cNvPr id="2" name="Picture 1"/>
          <p:cNvPicPr>
            <a:picLocks noChangeAspect="1"/>
          </p:cNvPicPr>
          <p:nvPr/>
        </p:nvPicPr>
        <p:blipFill>
          <a:blip r:embed="rId3"/>
          <a:stretch>
            <a:fillRect/>
          </a:stretch>
        </p:blipFill>
        <p:spPr>
          <a:xfrm>
            <a:off x="7164288" y="28435"/>
            <a:ext cx="1691680" cy="167660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fld id="{960D71EA-415F-4BBE-97BB-4D354C410C03}" type="datetime1">
              <a:rPr lang="fi-FI" sz="1100"/>
              <a:pPr algn="r"/>
              <a:t>2.1.2026</a:t>
            </a:fld>
            <a:endParaRPr lang="fi-FI" sz="1100"/>
          </a:p>
        </p:txBody>
      </p:sp>
      <p:sp>
        <p:nvSpPr>
          <p:cNvPr id="1024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701319CD-63A8-4AE3-A042-AC289E037883}" type="slidenum">
              <a:rPr lang="fi-FI" sz="1300" b="1">
                <a:latin typeface="Arial" charset="0"/>
              </a:rPr>
              <a:pPr algn="r"/>
              <a:t>35</a:t>
            </a:fld>
            <a:endParaRPr lang="fi-FI" sz="1300" b="1" dirty="0">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102404" name="Rectangle 8"/>
          <p:cNvSpPr>
            <a:spLocks noGrp="1" noChangeArrowheads="1"/>
          </p:cNvSpPr>
          <p:nvPr>
            <p:ph type="title" idx="4294967295"/>
          </p:nvPr>
        </p:nvSpPr>
        <p:spPr>
          <a:xfrm>
            <a:off x="538956" y="188640"/>
            <a:ext cx="4176713" cy="823455"/>
          </a:xfrm>
        </p:spPr>
        <p:txBody>
          <a:bodyPr/>
          <a:lstStyle/>
          <a:p>
            <a:pPr eaLnBrk="1" hangingPunct="1"/>
            <a:r>
              <a:rPr lang="en-US" dirty="0">
                <a:solidFill>
                  <a:srgbClr val="0070C0"/>
                </a:solidFill>
              </a:rPr>
              <a:t>Recycling</a:t>
            </a:r>
            <a:br>
              <a:rPr lang="en-US" dirty="0">
                <a:solidFill>
                  <a:srgbClr val="0070C0"/>
                </a:solidFill>
              </a:rPr>
            </a:br>
            <a:endParaRPr lang="en-GB" dirty="0">
              <a:solidFill>
                <a:srgbClr val="0070C0"/>
              </a:solidFill>
            </a:endParaRPr>
          </a:p>
        </p:txBody>
      </p:sp>
      <p:sp>
        <p:nvSpPr>
          <p:cNvPr id="102405" name="Rectangle 9"/>
          <p:cNvSpPr>
            <a:spLocks noGrp="1" noChangeArrowheads="1"/>
          </p:cNvSpPr>
          <p:nvPr>
            <p:ph type="body" idx="4294967295"/>
          </p:nvPr>
        </p:nvSpPr>
        <p:spPr>
          <a:xfrm>
            <a:off x="935459" y="332656"/>
            <a:ext cx="7560419" cy="5434192"/>
          </a:xfrm>
        </p:spPr>
        <p:txBody>
          <a:bodyPr/>
          <a:lstStyle/>
          <a:p>
            <a:pPr marL="0" indent="0" eaLnBrk="1" hangingPunct="1">
              <a:lnSpc>
                <a:spcPct val="90000"/>
              </a:lnSpc>
              <a:buNone/>
              <a:tabLst>
                <a:tab pos="357188" algn="l"/>
              </a:tabLst>
            </a:pPr>
            <a:endParaRPr lang="en-US" sz="1800" dirty="0">
              <a:solidFill>
                <a:srgbClr val="0070C0"/>
              </a:solidFill>
            </a:endParaRPr>
          </a:p>
          <a:p>
            <a:pPr marL="444500" lvl="1" indent="0" eaLnBrk="1" hangingPunct="1">
              <a:lnSpc>
                <a:spcPct val="90000"/>
              </a:lnSpc>
              <a:buNone/>
              <a:tabLst>
                <a:tab pos="357188" algn="l"/>
              </a:tabLst>
            </a:pPr>
            <a:endParaRPr lang="en-US" sz="1600" dirty="0"/>
          </a:p>
          <a:p>
            <a:pPr marL="444500" lvl="1" indent="0" eaLnBrk="1" hangingPunct="1">
              <a:lnSpc>
                <a:spcPct val="90000"/>
              </a:lnSpc>
              <a:tabLst>
                <a:tab pos="357188" algn="l"/>
              </a:tabLst>
            </a:pPr>
            <a:r>
              <a:rPr lang="en-US" b="1" dirty="0"/>
              <a:t>Bottles and cans </a:t>
            </a:r>
            <a:r>
              <a:rPr lang="en-US" dirty="0"/>
              <a:t>(plastic, metal, glass) – </a:t>
            </a:r>
            <a:r>
              <a:rPr lang="en-US" b="1" dirty="0"/>
              <a:t>return them </a:t>
            </a:r>
            <a:r>
              <a:rPr lang="en-US" dirty="0"/>
              <a:t>in a machine and you will get money back! </a:t>
            </a:r>
          </a:p>
          <a:p>
            <a:pPr marL="444500" lvl="1" indent="0" eaLnBrk="1" hangingPunct="1">
              <a:lnSpc>
                <a:spcPct val="90000"/>
              </a:lnSpc>
              <a:tabLst>
                <a:tab pos="357188" algn="l"/>
              </a:tabLst>
            </a:pPr>
            <a:r>
              <a:rPr lang="en-US" dirty="0"/>
              <a:t>Bottles from LIDL have their own system</a:t>
            </a:r>
          </a:p>
          <a:p>
            <a:pPr marL="444500" lvl="1" indent="0" eaLnBrk="1" hangingPunct="1">
              <a:lnSpc>
                <a:spcPct val="90000"/>
              </a:lnSpc>
              <a:tabLst>
                <a:tab pos="357188" algn="l"/>
              </a:tabLst>
            </a:pPr>
            <a:r>
              <a:rPr lang="en-US" dirty="0"/>
              <a:t>Unused medicine should be taken to a pharmacy</a:t>
            </a:r>
          </a:p>
          <a:p>
            <a:pPr marL="444500" lvl="1" indent="0" eaLnBrk="1" hangingPunct="1">
              <a:lnSpc>
                <a:spcPct val="90000"/>
              </a:lnSpc>
              <a:tabLst>
                <a:tab pos="357188" algn="l"/>
              </a:tabLst>
            </a:pPr>
            <a:endParaRPr lang="en-US" sz="1600" dirty="0"/>
          </a:p>
          <a:p>
            <a:pPr marL="444500" lvl="1" indent="0" eaLnBrk="1" hangingPunct="1">
              <a:lnSpc>
                <a:spcPct val="90000"/>
              </a:lnSpc>
              <a:tabLst>
                <a:tab pos="357188" algn="l"/>
              </a:tabLst>
            </a:pPr>
            <a:endParaRPr lang="en-US" sz="1600" dirty="0"/>
          </a:p>
          <a:p>
            <a:pPr marL="0" indent="0" eaLnBrk="1" hangingPunct="1">
              <a:lnSpc>
                <a:spcPct val="90000"/>
              </a:lnSpc>
              <a:buNone/>
              <a:tabLst>
                <a:tab pos="357188" algn="l"/>
              </a:tabLst>
            </a:pPr>
            <a:endParaRPr lang="en-US" sz="1800" dirty="0"/>
          </a:p>
        </p:txBody>
      </p:sp>
      <p:pic>
        <p:nvPicPr>
          <p:cNvPr id="3" name="Picture 2"/>
          <p:cNvPicPr>
            <a:picLocks noChangeAspect="1"/>
          </p:cNvPicPr>
          <p:nvPr/>
        </p:nvPicPr>
        <p:blipFill>
          <a:blip r:embed="rId3"/>
          <a:stretch>
            <a:fillRect/>
          </a:stretch>
        </p:blipFill>
        <p:spPr>
          <a:xfrm>
            <a:off x="2959186" y="2273230"/>
            <a:ext cx="5877698" cy="3912970"/>
          </a:xfrm>
          <a:prstGeom prst="rect">
            <a:avLst/>
          </a:prstGeom>
        </p:spPr>
      </p:pic>
    </p:spTree>
    <p:extLst>
      <p:ext uri="{BB962C8B-B14F-4D97-AF65-F5344CB8AC3E}">
        <p14:creationId xmlns:p14="http://schemas.microsoft.com/office/powerpoint/2010/main" val="106283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1331640" y="1484784"/>
            <a:ext cx="6408712" cy="1440160"/>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pPr algn="ctr">
              <a:lnSpc>
                <a:spcPct val="100000"/>
              </a:lnSpc>
            </a:pPr>
            <a:r>
              <a:rPr lang="en-GB" sz="4000" b="0" dirty="0"/>
              <a:t>Kiitos</a:t>
            </a:r>
          </a:p>
        </p:txBody>
      </p:sp>
      <p:sp>
        <p:nvSpPr>
          <p:cNvPr id="8" name="Rectangle 4"/>
          <p:cNvSpPr txBox="1">
            <a:spLocks noChangeArrowheads="1"/>
          </p:cNvSpPr>
          <p:nvPr/>
        </p:nvSpPr>
        <p:spPr bwMode="auto">
          <a:xfrm>
            <a:off x="3779912" y="4653136"/>
            <a:ext cx="1436228" cy="638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1">
                <a:solidFill>
                  <a:srgbClr val="FFFFFF"/>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ctr"/>
            <a:r>
              <a:rPr lang="fi-FI" sz="2000" b="1" dirty="0" err="1">
                <a:solidFill>
                  <a:srgbClr val="009FB8"/>
                </a:solidFill>
              </a:rPr>
              <a:t>uef.fi</a:t>
            </a:r>
            <a:endParaRPr lang="fi-FI" sz="2000" b="1" dirty="0">
              <a:solidFill>
                <a:srgbClr val="009FB8"/>
              </a:solidFill>
            </a:endParaRPr>
          </a:p>
        </p:txBody>
      </p:sp>
      <p:pic>
        <p:nvPicPr>
          <p:cNvPr id="9" name="Kuva 5" descr="UEF_tunn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461" y="2960066"/>
            <a:ext cx="1693070" cy="1693070"/>
          </a:xfrm>
          <a:prstGeom prst="rect">
            <a:avLst/>
          </a:prstGeom>
        </p:spPr>
      </p:pic>
    </p:spTree>
    <p:extLst>
      <p:ext uri="{BB962C8B-B14F-4D97-AF65-F5344CB8AC3E}">
        <p14:creationId xmlns:p14="http://schemas.microsoft.com/office/powerpoint/2010/main" val="243327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äivämäärän paikkamerkki 3"/>
          <p:cNvSpPr txBox="1">
            <a:spLocks noGrp="1"/>
          </p:cNvSpPr>
          <p:nvPr/>
        </p:nvSpPr>
        <p:spPr bwMode="auto">
          <a:xfrm>
            <a:off x="7488238" y="6373840"/>
            <a:ext cx="874712" cy="250825"/>
          </a:xfrm>
          <a:prstGeom prst="rect">
            <a:avLst/>
          </a:prstGeom>
          <a:noFill/>
          <a:ln w="9525">
            <a:noFill/>
            <a:miter lim="800000"/>
            <a:headEnd/>
            <a:tailEnd/>
          </a:ln>
        </p:spPr>
        <p:txBody>
          <a:bodyPr lIns="0" tIns="0" rIns="0" bIns="0" anchor="ctr"/>
          <a:lstStyle/>
          <a:p>
            <a:pPr algn="r"/>
            <a:fld id="{BB1EDC6A-1C26-4771-AAFB-1F2BA688D5F7}" type="datetime1">
              <a:rPr lang="fi-FI" sz="1100"/>
              <a:pPr algn="r"/>
              <a:t>2.1.2026</a:t>
            </a:fld>
            <a:endParaRPr lang="fi-FI" sz="1100"/>
          </a:p>
        </p:txBody>
      </p:sp>
      <p:sp>
        <p:nvSpPr>
          <p:cNvPr id="90114"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90115"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06EE4CE6-B098-4CBD-B2BF-30B209E23557}" type="slidenum">
              <a:rPr lang="fi-FI" sz="1300" b="1">
                <a:latin typeface="Arial" charset="0"/>
              </a:rPr>
              <a:pPr algn="r"/>
              <a:t>4</a:t>
            </a:fld>
            <a:endParaRPr lang="fi-FI" sz="1300" b="1">
              <a:latin typeface="Arial" charset="0"/>
            </a:endParaRPr>
          </a:p>
        </p:txBody>
      </p:sp>
      <p:sp>
        <p:nvSpPr>
          <p:cNvPr id="12" name="Date Placeholder 11"/>
          <p:cNvSpPr>
            <a:spLocks noGrp="1"/>
          </p:cNvSpPr>
          <p:nvPr>
            <p:ph type="dt" sz="half" idx="2"/>
          </p:nvPr>
        </p:nvSpPr>
        <p:spPr/>
        <p:txBody>
          <a:bodyPr/>
          <a:lstStyle/>
          <a:p>
            <a:pPr>
              <a:defRPr/>
            </a:pPr>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90116" name="Rectangle 8"/>
          <p:cNvSpPr>
            <a:spLocks noGrp="1" noChangeArrowheads="1"/>
          </p:cNvSpPr>
          <p:nvPr>
            <p:ph type="title" idx="4294967295"/>
          </p:nvPr>
        </p:nvSpPr>
        <p:spPr>
          <a:xfrm>
            <a:off x="539552" y="555059"/>
            <a:ext cx="6805613" cy="684213"/>
          </a:xfrm>
        </p:spPr>
        <p:txBody>
          <a:bodyPr/>
          <a:lstStyle/>
          <a:p>
            <a:pPr eaLnBrk="1" hangingPunct="1"/>
            <a:r>
              <a:rPr lang="en-GB" dirty="0">
                <a:solidFill>
                  <a:schemeClr val="tx1"/>
                </a:solidFill>
              </a:rPr>
              <a:t>Student Cards</a:t>
            </a:r>
          </a:p>
        </p:txBody>
      </p:sp>
      <p:sp>
        <p:nvSpPr>
          <p:cNvPr id="90117" name="Rectangle 9"/>
          <p:cNvSpPr>
            <a:spLocks noGrp="1" noChangeArrowheads="1"/>
          </p:cNvSpPr>
          <p:nvPr>
            <p:ph type="body" idx="4294967295"/>
          </p:nvPr>
        </p:nvSpPr>
        <p:spPr>
          <a:xfrm>
            <a:off x="323529" y="1124744"/>
            <a:ext cx="8049280" cy="2104602"/>
          </a:xfrm>
        </p:spPr>
        <p:txBody>
          <a:bodyPr/>
          <a:lstStyle/>
          <a:p>
            <a:pPr marL="182245" indent="-182245">
              <a:lnSpc>
                <a:spcPct val="90000"/>
              </a:lnSpc>
            </a:pPr>
            <a:r>
              <a:rPr lang="fi-FI" sz="1800" b="1" dirty="0">
                <a:solidFill>
                  <a:srgbClr val="7030A0"/>
                </a:solidFill>
              </a:rPr>
              <a:t>Frank.fi</a:t>
            </a:r>
            <a:r>
              <a:rPr lang="fi-FI" sz="1800" dirty="0"/>
              <a:t> and </a:t>
            </a:r>
            <a:r>
              <a:rPr lang="fi-FI" sz="1800" dirty="0">
                <a:solidFill>
                  <a:srgbClr val="7030A0"/>
                </a:solidFill>
              </a:rPr>
              <a:t>Slice.fi </a:t>
            </a:r>
            <a:br>
              <a:rPr lang="fi-FI" sz="1800" dirty="0"/>
            </a:br>
            <a:r>
              <a:rPr lang="fi-FI" sz="1800" dirty="0">
                <a:hlinkClick r:id="rId3"/>
              </a:rPr>
              <a:t>https://www.isyy.fi/en/services/membership/student-card-and-term-sticker.html</a:t>
            </a:r>
            <a:r>
              <a:rPr lang="fi-FI" sz="1800" dirty="0"/>
              <a:t> </a:t>
            </a:r>
          </a:p>
          <a:p>
            <a:pPr marL="626745" lvl="1" indent="-182245">
              <a:lnSpc>
                <a:spcPct val="90000"/>
              </a:lnSpc>
            </a:pPr>
            <a:r>
              <a:rPr lang="fi-FI" dirty="0" err="1"/>
              <a:t>The</a:t>
            </a:r>
            <a:r>
              <a:rPr lang="fi-FI" dirty="0"/>
              <a:t> Student Union </a:t>
            </a:r>
            <a:r>
              <a:rPr lang="fi-FI" dirty="0" err="1"/>
              <a:t>membership</a:t>
            </a:r>
            <a:r>
              <a:rPr lang="fi-FI" dirty="0"/>
              <a:t> is </a:t>
            </a:r>
            <a:r>
              <a:rPr lang="fi-FI" dirty="0" err="1"/>
              <a:t>required</a:t>
            </a:r>
            <a:endParaRPr lang="fi-FI" dirty="0"/>
          </a:p>
          <a:p>
            <a:pPr marL="626745" lvl="1" indent="-182245">
              <a:lnSpc>
                <a:spcPct val="90000"/>
              </a:lnSpc>
            </a:pPr>
            <a:r>
              <a:rPr lang="fi-FI" dirty="0"/>
              <a:t>Frank </a:t>
            </a:r>
            <a:r>
              <a:rPr lang="fi-FI" dirty="0" err="1"/>
              <a:t>App</a:t>
            </a:r>
            <a:r>
              <a:rPr lang="fi-FI" dirty="0"/>
              <a:t> </a:t>
            </a:r>
            <a:r>
              <a:rPr lang="fi-FI" dirty="0" err="1"/>
              <a:t>or</a:t>
            </a:r>
            <a:r>
              <a:rPr lang="fi-FI" dirty="0"/>
              <a:t> Slice.fi </a:t>
            </a:r>
            <a:r>
              <a:rPr lang="fi-FI" dirty="0" err="1"/>
              <a:t>App</a:t>
            </a:r>
            <a:endParaRPr lang="fi-FI" dirty="0"/>
          </a:p>
          <a:p>
            <a:pPr marL="626745" lvl="1" indent="-182245">
              <a:lnSpc>
                <a:spcPct val="90000"/>
              </a:lnSpc>
            </a:pPr>
            <a:r>
              <a:rPr lang="fi-FI" dirty="0"/>
              <a:t>Study </a:t>
            </a:r>
            <a:r>
              <a:rPr lang="fi-FI" dirty="0" err="1"/>
              <a:t>right</a:t>
            </a:r>
            <a:r>
              <a:rPr lang="fi-FI" dirty="0"/>
              <a:t> </a:t>
            </a:r>
            <a:r>
              <a:rPr lang="fi-FI" dirty="0" err="1"/>
              <a:t>number</a:t>
            </a:r>
            <a:r>
              <a:rPr lang="fi-FI" dirty="0"/>
              <a:t> at UEF is </a:t>
            </a:r>
            <a:r>
              <a:rPr lang="fi-FI" dirty="0" err="1"/>
              <a:t>needed</a:t>
            </a:r>
            <a:endParaRPr lang="fi-FI" dirty="0"/>
          </a:p>
          <a:p>
            <a:pPr marL="0" indent="0">
              <a:lnSpc>
                <a:spcPct val="90000"/>
              </a:lnSpc>
              <a:buNone/>
            </a:pPr>
            <a:endParaRPr lang="fi-FI" sz="1800" b="1" dirty="0"/>
          </a:p>
          <a:p>
            <a:pPr marL="182245" indent="-182245">
              <a:lnSpc>
                <a:spcPct val="90000"/>
              </a:lnSpc>
            </a:pPr>
            <a:r>
              <a:rPr lang="fi-FI" sz="1800" b="1" dirty="0">
                <a:solidFill>
                  <a:srgbClr val="7030A0"/>
                </a:solidFill>
              </a:rPr>
              <a:t>Tuudo.fi</a:t>
            </a:r>
            <a:br>
              <a:rPr lang="fi-FI" sz="1800" dirty="0"/>
            </a:br>
            <a:r>
              <a:rPr lang="fi-FI" sz="1800" dirty="0">
                <a:hlinkClick r:id="rId4"/>
              </a:rPr>
              <a:t>https://kamu.uef.fi/en/tools/download-tuudo-the-mobile-app-for-students/</a:t>
            </a:r>
            <a:r>
              <a:rPr lang="fi-FI" sz="1800" dirty="0"/>
              <a:t> </a:t>
            </a:r>
          </a:p>
          <a:p>
            <a:pPr marL="626745" lvl="1" indent="-182245">
              <a:lnSpc>
                <a:spcPct val="90000"/>
              </a:lnSpc>
            </a:pPr>
            <a:r>
              <a:rPr lang="fi-FI" dirty="0" err="1"/>
              <a:t>Available</a:t>
            </a:r>
            <a:r>
              <a:rPr lang="fi-FI" dirty="0"/>
              <a:t> for </a:t>
            </a:r>
            <a:r>
              <a:rPr lang="fi-FI" dirty="0" err="1"/>
              <a:t>all</a:t>
            </a:r>
            <a:r>
              <a:rPr lang="fi-FI" dirty="0"/>
              <a:t> </a:t>
            </a:r>
            <a:r>
              <a:rPr lang="fi-FI" dirty="0" err="1"/>
              <a:t>students</a:t>
            </a:r>
            <a:endParaRPr lang="fi-FI" dirty="0"/>
          </a:p>
          <a:p>
            <a:pPr marL="626745" lvl="1" indent="-182245">
              <a:lnSpc>
                <a:spcPct val="90000"/>
              </a:lnSpc>
            </a:pPr>
            <a:r>
              <a:rPr lang="fi-FI" dirty="0"/>
              <a:t>Mobile </a:t>
            </a:r>
            <a:r>
              <a:rPr lang="fi-FI" dirty="0" err="1"/>
              <a:t>app</a:t>
            </a:r>
            <a:endParaRPr lang="fi-FI" dirty="0"/>
          </a:p>
          <a:p>
            <a:pPr marL="626745" lvl="1" indent="-182245">
              <a:lnSpc>
                <a:spcPct val="90000"/>
              </a:lnSpc>
            </a:pPr>
            <a:r>
              <a:rPr lang="fi-FI" dirty="0" err="1"/>
              <a:t>Register</a:t>
            </a:r>
            <a:r>
              <a:rPr lang="fi-FI" dirty="0"/>
              <a:t> </a:t>
            </a:r>
            <a:r>
              <a:rPr lang="fi-FI" dirty="0" err="1"/>
              <a:t>with</a:t>
            </a:r>
            <a:r>
              <a:rPr lang="fi-FI" dirty="0"/>
              <a:t> </a:t>
            </a:r>
            <a:r>
              <a:rPr lang="fi-FI" dirty="0" err="1"/>
              <a:t>your</a:t>
            </a:r>
            <a:r>
              <a:rPr lang="fi-FI" dirty="0"/>
              <a:t> UEF </a:t>
            </a:r>
            <a:r>
              <a:rPr lang="fi-FI" dirty="0" err="1"/>
              <a:t>username</a:t>
            </a:r>
            <a:r>
              <a:rPr lang="fi-FI" dirty="0"/>
              <a:t> and </a:t>
            </a:r>
            <a:r>
              <a:rPr lang="fi-FI" dirty="0" err="1"/>
              <a:t>password</a:t>
            </a:r>
            <a:endParaRPr lang="fi-FI" dirty="0"/>
          </a:p>
          <a:p>
            <a:pPr marL="626745" lvl="1" indent="-182245">
              <a:lnSpc>
                <a:spcPct val="90000"/>
              </a:lnSpc>
            </a:pPr>
            <a:r>
              <a:rPr lang="fi-FI" dirty="0" err="1"/>
              <a:t>Automatic</a:t>
            </a:r>
            <a:r>
              <a:rPr lang="fi-FI" dirty="0"/>
              <a:t> </a:t>
            </a:r>
            <a:r>
              <a:rPr lang="fi-FI" b="1" dirty="0" err="1"/>
              <a:t>timetable</a:t>
            </a:r>
            <a:r>
              <a:rPr lang="fi-FI" b="1" dirty="0"/>
              <a:t> </a:t>
            </a:r>
            <a:r>
              <a:rPr lang="fi-FI" b="1" dirty="0" err="1"/>
              <a:t>generator</a:t>
            </a:r>
            <a:r>
              <a:rPr lang="fi-FI" b="1" dirty="0"/>
              <a:t> </a:t>
            </a:r>
            <a:r>
              <a:rPr lang="fi-FI" dirty="0"/>
              <a:t>for </a:t>
            </a:r>
            <a:r>
              <a:rPr lang="fi-FI" dirty="0" err="1"/>
              <a:t>the</a:t>
            </a:r>
            <a:r>
              <a:rPr lang="fi-FI" dirty="0"/>
              <a:t> </a:t>
            </a:r>
            <a:r>
              <a:rPr lang="fi-FI" dirty="0" err="1"/>
              <a:t>courses</a:t>
            </a:r>
            <a:r>
              <a:rPr lang="fi-FI" dirty="0"/>
              <a:t> </a:t>
            </a:r>
            <a:r>
              <a:rPr lang="fi-FI" dirty="0" err="1"/>
              <a:t>you</a:t>
            </a:r>
            <a:r>
              <a:rPr lang="fi-FI" dirty="0"/>
              <a:t> </a:t>
            </a:r>
            <a:r>
              <a:rPr lang="fi-FI" dirty="0" err="1"/>
              <a:t>have</a:t>
            </a:r>
            <a:r>
              <a:rPr lang="fi-FI" dirty="0"/>
              <a:t> </a:t>
            </a:r>
            <a:r>
              <a:rPr lang="fi-FI" dirty="0" err="1"/>
              <a:t>registered</a:t>
            </a:r>
            <a:endParaRPr lang="fi-FI" dirty="0"/>
          </a:p>
          <a:p>
            <a:pPr marL="626745" lvl="1" indent="-182245">
              <a:lnSpc>
                <a:spcPct val="90000"/>
              </a:lnSpc>
            </a:pPr>
            <a:r>
              <a:rPr lang="fi-FI" b="1" dirty="0"/>
              <a:t>Digital </a:t>
            </a:r>
            <a:r>
              <a:rPr lang="fi-FI" b="1" dirty="0" err="1"/>
              <a:t>library</a:t>
            </a:r>
            <a:r>
              <a:rPr lang="fi-FI" b="1" dirty="0"/>
              <a:t> </a:t>
            </a:r>
            <a:r>
              <a:rPr lang="fi-FI" b="1" dirty="0" err="1"/>
              <a:t>card</a:t>
            </a:r>
            <a:endParaRPr lang="fi-FI" b="1" dirty="0"/>
          </a:p>
          <a:p>
            <a:pPr marL="626745" lvl="1" indent="-182245">
              <a:lnSpc>
                <a:spcPct val="90000"/>
              </a:lnSpc>
            </a:pPr>
            <a:r>
              <a:rPr lang="fi-FI" b="1" dirty="0"/>
              <a:t>Campus </a:t>
            </a:r>
            <a:r>
              <a:rPr lang="fi-FI" b="1" dirty="0" err="1"/>
              <a:t>maps</a:t>
            </a:r>
            <a:endParaRPr lang="fi-FI" b="1" dirty="0"/>
          </a:p>
          <a:p>
            <a:pPr marL="626745" lvl="1" indent="-182245">
              <a:lnSpc>
                <a:spcPct val="90000"/>
              </a:lnSpc>
            </a:pPr>
            <a:r>
              <a:rPr lang="fi-FI" b="1" dirty="0" err="1"/>
              <a:t>Menus</a:t>
            </a:r>
            <a:r>
              <a:rPr lang="fi-FI" b="1" dirty="0"/>
              <a:t> </a:t>
            </a:r>
            <a:r>
              <a:rPr lang="fi-FI" dirty="0"/>
              <a:t>of campus </a:t>
            </a:r>
            <a:r>
              <a:rPr lang="fi-FI" dirty="0" err="1"/>
              <a:t>restaurants</a:t>
            </a:r>
            <a:endParaRPr lang="fi-FI" dirty="0"/>
          </a:p>
          <a:p>
            <a:pPr marL="626745" lvl="1" indent="-182245">
              <a:lnSpc>
                <a:spcPct val="90000"/>
              </a:lnSpc>
            </a:pPr>
            <a:endParaRPr lang="fi-FI" sz="1400" dirty="0"/>
          </a:p>
        </p:txBody>
      </p:sp>
    </p:spTree>
    <p:extLst>
      <p:ext uri="{BB962C8B-B14F-4D97-AF65-F5344CB8AC3E}">
        <p14:creationId xmlns:p14="http://schemas.microsoft.com/office/powerpoint/2010/main" val="37637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5058"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r>
              <a:rPr lang="fi-FI" sz="1100" dirty="0"/>
              <a:t> </a:t>
            </a:r>
          </a:p>
        </p:txBody>
      </p:sp>
      <p:sp>
        <p:nvSpPr>
          <p:cNvPr id="45059"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CC2D5892-D8BE-4089-9289-5A2ED4086BD5}" type="slidenum">
              <a:rPr lang="fi-FI" sz="1300" b="1">
                <a:latin typeface="Arial" charset="0"/>
              </a:rPr>
              <a:pPr algn="r"/>
              <a:t>5</a:t>
            </a:fld>
            <a:endParaRPr lang="fi-FI" sz="1300" b="1">
              <a:latin typeface="Arial" charset="0"/>
            </a:endParaRPr>
          </a:p>
        </p:txBody>
      </p:sp>
      <p:sp>
        <p:nvSpPr>
          <p:cNvPr id="13" name="Date Placeholder 12"/>
          <p:cNvSpPr>
            <a:spLocks noGrp="1"/>
          </p:cNvSpPr>
          <p:nvPr>
            <p:ph type="dt" sz="half" idx="2"/>
          </p:nvPr>
        </p:nvSpPr>
        <p:spPr/>
        <p:txBody>
          <a:bodyPr/>
          <a:lstStyle/>
          <a:p>
            <a:pPr>
              <a:defRPr/>
            </a:pPr>
            <a:fld id="{B407BBE5-CB15-40C8-8D6C-013C88B914AF}" type="datetime1">
              <a:rPr lang="fi-FI" smtClean="0"/>
              <a:pPr>
                <a:defRPr/>
              </a:pPr>
              <a:t>2.1.2026</a:t>
            </a:fld>
            <a:endParaRPr lang="fi-FI" dirty="0"/>
          </a:p>
        </p:txBody>
      </p:sp>
      <p:sp>
        <p:nvSpPr>
          <p:cNvPr id="14" name="Footer Placeholder 13"/>
          <p:cNvSpPr>
            <a:spLocks noGrp="1"/>
          </p:cNvSpPr>
          <p:nvPr>
            <p:ph type="ftr" sz="quarter" idx="3"/>
          </p:nvPr>
        </p:nvSpPr>
        <p:spPr/>
        <p:txBody>
          <a:bodyPr/>
          <a:lstStyle/>
          <a:p>
            <a:pPr>
              <a:defRPr/>
            </a:pPr>
            <a:r>
              <a:rPr lang="fi-FI"/>
              <a:t>Kirsi Konttinen</a:t>
            </a:r>
          </a:p>
        </p:txBody>
      </p:sp>
      <p:sp>
        <p:nvSpPr>
          <p:cNvPr id="45060" name="Rectangle 8"/>
          <p:cNvSpPr>
            <a:spLocks noGrp="1" noChangeArrowheads="1"/>
          </p:cNvSpPr>
          <p:nvPr>
            <p:ph type="title" idx="4294967295"/>
          </p:nvPr>
        </p:nvSpPr>
        <p:spPr>
          <a:xfrm>
            <a:off x="529084" y="548705"/>
            <a:ext cx="8676481" cy="1008062"/>
          </a:xfrm>
        </p:spPr>
        <p:txBody>
          <a:bodyPr/>
          <a:lstStyle/>
          <a:p>
            <a:pPr eaLnBrk="1" hangingPunct="1"/>
            <a:r>
              <a:rPr lang="en-GB" dirty="0"/>
              <a:t>Right of Residence</a:t>
            </a:r>
          </a:p>
        </p:txBody>
      </p:sp>
      <p:sp>
        <p:nvSpPr>
          <p:cNvPr id="45061" name="Rectangle 9"/>
          <p:cNvSpPr>
            <a:spLocks noGrp="1" noChangeArrowheads="1"/>
          </p:cNvSpPr>
          <p:nvPr>
            <p:ph type="body" idx="4294967295"/>
          </p:nvPr>
        </p:nvSpPr>
        <p:spPr>
          <a:xfrm>
            <a:off x="539750" y="1052736"/>
            <a:ext cx="8064500" cy="3961631"/>
          </a:xfrm>
        </p:spPr>
        <p:txBody>
          <a:bodyPr/>
          <a:lstStyle/>
          <a:p>
            <a:pPr marL="0" indent="0">
              <a:buNone/>
            </a:pPr>
            <a:r>
              <a:rPr lang="en-US" dirty="0">
                <a:ea typeface="+mn-lt"/>
                <a:cs typeface="+mn-lt"/>
                <a:hlinkClick r:id="rId3"/>
              </a:rPr>
              <a:t>https://migri.fi/en/studying-in-finland</a:t>
            </a:r>
            <a:r>
              <a:rPr lang="en-US" dirty="0">
                <a:ea typeface="+mn-lt"/>
                <a:cs typeface="+mn-lt"/>
              </a:rPr>
              <a:t> </a:t>
            </a:r>
            <a:br>
              <a:rPr lang="en-US" dirty="0">
                <a:ea typeface="+mn-lt"/>
                <a:cs typeface="+mn-lt"/>
              </a:rPr>
            </a:br>
            <a:endParaRPr lang="en-US" dirty="0"/>
          </a:p>
          <a:p>
            <a:pPr marL="182245" indent="-182245"/>
            <a:r>
              <a:rPr lang="en-US" b="1" dirty="0"/>
              <a:t>Your citizenship and the length of your stay determine what you should do.</a:t>
            </a:r>
            <a:endParaRPr lang="en-US" dirty="0"/>
          </a:p>
          <a:p>
            <a:pPr marL="182245" indent="-182245" eaLnBrk="1" hangingPunct="1"/>
            <a:endParaRPr lang="en-US" b="1" dirty="0"/>
          </a:p>
          <a:p>
            <a:pPr marL="182245" indent="-182245" eaLnBrk="1" hangingPunct="1"/>
            <a:r>
              <a:rPr lang="en-US" b="1" dirty="0"/>
              <a:t>Your citizenship</a:t>
            </a:r>
          </a:p>
          <a:p>
            <a:pPr marL="626745" lvl="1" indent="-264795" eaLnBrk="1" hangingPunct="1"/>
            <a:r>
              <a:rPr lang="en-US" dirty="0"/>
              <a:t>the Nordic countries (Sweden, Norway, Denmark, Iceland, Faroe Islands, Greenland)</a:t>
            </a:r>
          </a:p>
          <a:p>
            <a:pPr marL="626745" lvl="1" indent="-264795" eaLnBrk="1" hangingPunct="1"/>
            <a:r>
              <a:rPr lang="en-US" dirty="0"/>
              <a:t>EU member states, Liechtenstein and Switzerland</a:t>
            </a:r>
          </a:p>
          <a:p>
            <a:pPr marL="626745" lvl="1" indent="-264795" eaLnBrk="1" hangingPunct="1"/>
            <a:r>
              <a:rPr lang="en-US" dirty="0"/>
              <a:t>other countries (non-EU)</a:t>
            </a:r>
          </a:p>
          <a:p>
            <a:pPr marL="182245" indent="-182245" eaLnBrk="1" hangingPunct="1"/>
            <a:r>
              <a:rPr lang="en-US" b="1" dirty="0"/>
              <a:t>Length of your stay in Finland</a:t>
            </a:r>
          </a:p>
          <a:p>
            <a:pPr marL="626745" lvl="1" indent="-264795" eaLnBrk="1" hangingPunct="1"/>
            <a:r>
              <a:rPr lang="en-US" dirty="0"/>
              <a:t>3 months or less</a:t>
            </a:r>
          </a:p>
          <a:p>
            <a:pPr marL="626745" lvl="1" indent="-264795" eaLnBrk="1" hangingPunct="1"/>
            <a:r>
              <a:rPr lang="en-US" dirty="0"/>
              <a:t>3-12 months</a:t>
            </a:r>
          </a:p>
          <a:p>
            <a:pPr marL="626745" lvl="1" indent="-264795" eaLnBrk="1" hangingPunct="1"/>
            <a:r>
              <a:rPr lang="en-US" dirty="0"/>
              <a:t>Longer than a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6</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2.1.2026</a:t>
            </a:fld>
            <a:endParaRPr lang="fi-FI" dirty="0"/>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269776" y="187180"/>
            <a:ext cx="8604448" cy="1330457"/>
          </a:xfrm>
        </p:spPr>
        <p:txBody>
          <a:bodyPr/>
          <a:lstStyle/>
          <a:p>
            <a:pPr eaLnBrk="1" hangingPunct="1"/>
            <a:r>
              <a:rPr lang="en-GB" dirty="0"/>
              <a:t>Right of Residence - </a:t>
            </a:r>
            <a:r>
              <a:rPr lang="en-GB" dirty="0">
                <a:solidFill>
                  <a:srgbClr val="7030A0"/>
                </a:solidFill>
              </a:rPr>
              <a:t>Nordic citizens</a:t>
            </a:r>
            <a:br>
              <a:rPr lang="en-GB" dirty="0"/>
            </a:br>
            <a:r>
              <a:rPr lang="en-GB" dirty="0"/>
              <a:t>Notification of Move</a:t>
            </a:r>
          </a:p>
        </p:txBody>
      </p:sp>
      <p:sp>
        <p:nvSpPr>
          <p:cNvPr id="47109" name="Rectangle 9"/>
          <p:cNvSpPr>
            <a:spLocks noGrp="1" noChangeArrowheads="1"/>
          </p:cNvSpPr>
          <p:nvPr>
            <p:ph type="body" idx="4294967295"/>
          </p:nvPr>
        </p:nvSpPr>
        <p:spPr>
          <a:xfrm>
            <a:off x="-10401" y="1388954"/>
            <a:ext cx="8532440" cy="3239617"/>
          </a:xfrm>
        </p:spPr>
        <p:txBody>
          <a:bodyPr/>
          <a:lstStyle/>
          <a:p>
            <a:pPr marL="539750" indent="0" eaLnBrk="1" hangingPunct="1">
              <a:buNone/>
            </a:pPr>
            <a:endParaRPr lang="en-US" sz="1800" dirty="0"/>
          </a:p>
          <a:p>
            <a:pPr marL="539750" indent="0" eaLnBrk="1" hangingPunct="1">
              <a:buNone/>
            </a:pPr>
            <a:endParaRPr lang="en-US" sz="1800" dirty="0"/>
          </a:p>
          <a:p>
            <a:pPr marL="539750" indent="174625"/>
            <a:r>
              <a:rPr lang="en-GB" dirty="0"/>
              <a:t>Inform the </a:t>
            </a:r>
            <a:r>
              <a:rPr lang="en-GB" b="1" dirty="0"/>
              <a:t>DVV Office</a:t>
            </a:r>
            <a:r>
              <a:rPr lang="en-GB" dirty="0"/>
              <a:t> (Digital and Population Data Services Agency) about your move within a week </a:t>
            </a:r>
            <a:br>
              <a:rPr lang="en-GB" dirty="0"/>
            </a:br>
            <a:r>
              <a:rPr lang="en-GB" dirty="0">
                <a:ea typeface="+mn-lt"/>
                <a:cs typeface="+mn-lt"/>
                <a:hlinkClick r:id="rId3"/>
              </a:rPr>
              <a:t>https://dvv.fi/en/international-%20student</a:t>
            </a:r>
            <a:endParaRPr lang="en-GB" dirty="0"/>
          </a:p>
          <a:p>
            <a:pPr marL="539750" indent="174625" eaLnBrk="1" hangingPunct="1"/>
            <a:r>
              <a:rPr lang="en-US" dirty="0"/>
              <a:t>Nordic citizens are registered in the population register of only one country at a time.</a:t>
            </a:r>
          </a:p>
          <a:p>
            <a:pPr marL="539750" indent="174625"/>
            <a:r>
              <a:rPr lang="en-US" dirty="0"/>
              <a:t>Forms are available online.</a:t>
            </a:r>
          </a:p>
          <a:p>
            <a:pPr marL="539750" indent="174625"/>
            <a:r>
              <a:rPr lang="en-US" dirty="0"/>
              <a:t>To register you will need</a:t>
            </a:r>
          </a:p>
          <a:p>
            <a:pPr marL="984250" lvl="1" indent="174625"/>
            <a:r>
              <a:rPr lang="en-US" dirty="0"/>
              <a:t>identification (passport, ID card issued by the police or other corresponding document) – driving license is not accepted</a:t>
            </a:r>
          </a:p>
          <a:p>
            <a:pPr marL="984250" lvl="1" indent="174625"/>
            <a:r>
              <a:rPr lang="en-US" dirty="0"/>
              <a:t>study certificate</a:t>
            </a:r>
          </a:p>
          <a:p>
            <a:pPr marL="882650" indent="-342900"/>
            <a:r>
              <a:rPr lang="en-US" dirty="0"/>
              <a:t>No need for the EU citizen’s registration of the right of residence. </a:t>
            </a:r>
          </a:p>
          <a:p>
            <a:pPr marL="539750" indent="174625" eaLnBrk="1" hangingPunct="1">
              <a:buNone/>
            </a:pPr>
            <a:endParaRPr lang="en-US" dirty="0"/>
          </a:p>
        </p:txBody>
      </p:sp>
      <p:pic>
        <p:nvPicPr>
          <p:cNvPr id="3" name="Picture 2">
            <a:extLst>
              <a:ext uri="{FF2B5EF4-FFF2-40B4-BE49-F238E27FC236}">
                <a16:creationId xmlns:a16="http://schemas.microsoft.com/office/drawing/2014/main" id="{7BF4CAA4-0126-8F31-CAE6-C1582A0341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120" y="187180"/>
            <a:ext cx="2610036" cy="19085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7</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2.1.2026</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188641"/>
            <a:ext cx="7993062" cy="1476648"/>
          </a:xfrm>
        </p:spPr>
        <p:txBody>
          <a:bodyPr/>
          <a:lstStyle/>
          <a:p>
            <a:pPr eaLnBrk="1" hangingPunct="1"/>
            <a:r>
              <a:rPr lang="en-GB" dirty="0"/>
              <a:t>Right of Residence – </a:t>
            </a:r>
            <a:r>
              <a:rPr lang="en-GB" dirty="0">
                <a:solidFill>
                  <a:srgbClr val="7030A0"/>
                </a:solidFill>
              </a:rPr>
              <a:t>EU citizens</a:t>
            </a:r>
            <a:br>
              <a:rPr lang="en-GB" dirty="0"/>
            </a:br>
            <a:r>
              <a:rPr lang="en-GB" dirty="0"/>
              <a:t>Registration of the Right of Residence</a:t>
            </a:r>
          </a:p>
        </p:txBody>
      </p:sp>
      <p:sp>
        <p:nvSpPr>
          <p:cNvPr id="47109" name="Rectangle 9"/>
          <p:cNvSpPr>
            <a:spLocks noGrp="1" noChangeArrowheads="1"/>
          </p:cNvSpPr>
          <p:nvPr>
            <p:ph type="body" idx="4294967295"/>
          </p:nvPr>
        </p:nvSpPr>
        <p:spPr>
          <a:xfrm>
            <a:off x="0" y="836712"/>
            <a:ext cx="7705725" cy="3887688"/>
          </a:xfrm>
        </p:spPr>
        <p:txBody>
          <a:bodyPr/>
          <a:lstStyle/>
          <a:p>
            <a:pPr marL="539750" indent="174625" eaLnBrk="1" hangingPunct="1"/>
            <a:endParaRPr lang="en-US" sz="1800" dirty="0"/>
          </a:p>
          <a:p>
            <a:pPr marL="539750" indent="0">
              <a:buNone/>
            </a:pPr>
            <a:r>
              <a:rPr lang="en-US" sz="1600" dirty="0">
                <a:hlinkClick r:id="rId3"/>
              </a:rPr>
              <a:t>Registration of right of residence | </a:t>
            </a:r>
            <a:r>
              <a:rPr lang="en-US" sz="1600" dirty="0" err="1">
                <a:hlinkClick r:id="rId3"/>
              </a:rPr>
              <a:t>Maahanmuuttovirasto</a:t>
            </a:r>
            <a:endParaRPr lang="en-US" sz="1600" dirty="0"/>
          </a:p>
          <a:p>
            <a:pPr marL="539750" indent="174625"/>
            <a:r>
              <a:rPr lang="en-US" sz="1600" dirty="0"/>
              <a:t>No residence permit required from the students from the EU member states, Liechtenstein and Switzerland. </a:t>
            </a:r>
            <a:endParaRPr lang="en-US" sz="1600" b="1" dirty="0"/>
          </a:p>
          <a:p>
            <a:pPr marL="539750" indent="0" eaLnBrk="1" hangingPunct="1">
              <a:buNone/>
            </a:pPr>
            <a:endParaRPr lang="en-US" sz="1600" dirty="0"/>
          </a:p>
          <a:p>
            <a:pPr marL="539750" indent="174625" eaLnBrk="1" hangingPunct="1"/>
            <a:r>
              <a:rPr lang="en-US" sz="1600" dirty="0"/>
              <a:t>If you stay </a:t>
            </a:r>
            <a:r>
              <a:rPr lang="en-US" sz="1600" b="1" dirty="0"/>
              <a:t>longer than 3 months</a:t>
            </a:r>
            <a:r>
              <a:rPr lang="en-US" sz="1600" dirty="0"/>
              <a:t>, register your right of residence at the Immigration Service (</a:t>
            </a:r>
            <a:r>
              <a:rPr lang="en-US" sz="1600" dirty="0" err="1"/>
              <a:t>Migri</a:t>
            </a:r>
            <a:r>
              <a:rPr lang="en-US" sz="1600" dirty="0"/>
              <a:t>)</a:t>
            </a:r>
          </a:p>
          <a:p>
            <a:pPr marL="984250" lvl="1" indent="174625" eaLnBrk="1" hangingPunct="1"/>
            <a:r>
              <a:rPr lang="en-US" sz="1600" dirty="0"/>
              <a:t>The closest is in Kuopio, Address: </a:t>
            </a:r>
            <a:r>
              <a:rPr lang="en-US" sz="1600" dirty="0" err="1"/>
              <a:t>Ajurinkatu</a:t>
            </a:r>
            <a:r>
              <a:rPr lang="en-US" sz="1600" dirty="0"/>
              <a:t> 45</a:t>
            </a:r>
          </a:p>
          <a:p>
            <a:pPr marL="984250" lvl="1" indent="174625"/>
            <a:r>
              <a:rPr lang="en-US" sz="1600" dirty="0"/>
              <a:t>Make an appointment online: </a:t>
            </a:r>
          </a:p>
          <a:p>
            <a:pPr marL="984250" lvl="1" indent="0">
              <a:buNone/>
            </a:pPr>
            <a:r>
              <a:rPr lang="en-US" sz="1600" dirty="0">
                <a:hlinkClick r:id="rId4"/>
              </a:rPr>
              <a:t>https://migri.fi/en/service-points</a:t>
            </a:r>
            <a:r>
              <a:rPr lang="en-US" sz="1600" dirty="0"/>
              <a:t> </a:t>
            </a:r>
          </a:p>
          <a:p>
            <a:pPr marL="984250" lvl="1" indent="0">
              <a:buNone/>
            </a:pPr>
            <a:r>
              <a:rPr lang="en-US" sz="1600" dirty="0"/>
              <a:t>Open Mon, Tue, Wed and Fri 8-16.15, Closed on Thu</a:t>
            </a:r>
          </a:p>
          <a:p>
            <a:pPr marL="984250" lvl="1" indent="0">
              <a:buNone/>
            </a:pPr>
            <a:endParaRPr lang="en-US" sz="1600" dirty="0"/>
          </a:p>
          <a:p>
            <a:pPr marL="539750" indent="174625" eaLnBrk="1" hangingPunct="1"/>
            <a:r>
              <a:rPr lang="fi-FI" sz="1600" dirty="0" err="1"/>
              <a:t>The</a:t>
            </a:r>
            <a:r>
              <a:rPr lang="fi-FI" sz="1600" dirty="0"/>
              <a:t> </a:t>
            </a:r>
            <a:r>
              <a:rPr lang="fi-FI" sz="1600" dirty="0" err="1"/>
              <a:t>registration</a:t>
            </a:r>
            <a:r>
              <a:rPr lang="fi-FI" sz="1600" dirty="0"/>
              <a:t> </a:t>
            </a:r>
            <a:r>
              <a:rPr lang="fi-FI" sz="1600" dirty="0" err="1"/>
              <a:t>should</a:t>
            </a:r>
            <a:r>
              <a:rPr lang="fi-FI" sz="1600" dirty="0"/>
              <a:t> </a:t>
            </a:r>
            <a:r>
              <a:rPr lang="fi-FI" sz="1600" dirty="0" err="1"/>
              <a:t>be</a:t>
            </a:r>
            <a:r>
              <a:rPr lang="fi-FI" sz="1600" dirty="0"/>
              <a:t> </a:t>
            </a:r>
            <a:r>
              <a:rPr lang="fi-FI" sz="1600" dirty="0" err="1"/>
              <a:t>done</a:t>
            </a:r>
            <a:r>
              <a:rPr lang="fi-FI" sz="1600" dirty="0"/>
              <a:t> </a:t>
            </a:r>
            <a:r>
              <a:rPr lang="fi-FI" sz="1600" dirty="0" err="1"/>
              <a:t>within</a:t>
            </a:r>
            <a:r>
              <a:rPr lang="fi-FI" sz="1600" dirty="0"/>
              <a:t> 3 </a:t>
            </a:r>
            <a:r>
              <a:rPr lang="fi-FI" sz="1600" dirty="0" err="1"/>
              <a:t>months</a:t>
            </a:r>
            <a:r>
              <a:rPr lang="fi-FI" sz="1600" dirty="0"/>
              <a:t>.</a:t>
            </a:r>
          </a:p>
          <a:p>
            <a:pPr marL="539750" indent="174625" eaLnBrk="1" hangingPunct="1"/>
            <a:r>
              <a:rPr lang="fi-FI" sz="1600" b="1" dirty="0"/>
              <a:t>If </a:t>
            </a:r>
            <a:r>
              <a:rPr lang="fi-FI" sz="1600" b="1" dirty="0" err="1"/>
              <a:t>you</a:t>
            </a:r>
            <a:r>
              <a:rPr lang="fi-FI" sz="1600" b="1" dirty="0"/>
              <a:t> </a:t>
            </a:r>
            <a:r>
              <a:rPr lang="fi-FI" sz="1600" b="1" dirty="0" err="1"/>
              <a:t>travel</a:t>
            </a:r>
            <a:r>
              <a:rPr lang="fi-FI" sz="1600" b="1" dirty="0"/>
              <a:t> outside </a:t>
            </a:r>
            <a:r>
              <a:rPr lang="fi-FI" sz="1600" b="1" dirty="0" err="1"/>
              <a:t>the</a:t>
            </a:r>
            <a:r>
              <a:rPr lang="fi-FI" sz="1600" b="1" dirty="0"/>
              <a:t> </a:t>
            </a:r>
            <a:r>
              <a:rPr lang="fi-FI" sz="1600" b="1" dirty="0" err="1"/>
              <a:t>Finnish</a:t>
            </a:r>
            <a:r>
              <a:rPr lang="fi-FI" sz="1600" b="1" dirty="0"/>
              <a:t> </a:t>
            </a:r>
            <a:r>
              <a:rPr lang="fi-FI" sz="1600" b="1" dirty="0" err="1"/>
              <a:t>borders</a:t>
            </a:r>
            <a:r>
              <a:rPr lang="fi-FI" sz="1600" b="1" dirty="0"/>
              <a:t>, </a:t>
            </a:r>
            <a:r>
              <a:rPr lang="en-US" sz="1600" b="1" dirty="0"/>
              <a:t>the period of 3 months will start over again!</a:t>
            </a:r>
          </a:p>
          <a:p>
            <a:pPr marL="539750" indent="174625"/>
            <a:r>
              <a:rPr lang="en-US" sz="1600" dirty="0"/>
              <a:t>For EU citizens staying in Finland for more than a year: registering the right of residence in </a:t>
            </a:r>
            <a:r>
              <a:rPr lang="en-US" sz="1600" dirty="0" err="1"/>
              <a:t>Migri</a:t>
            </a:r>
            <a:r>
              <a:rPr lang="en-US" sz="1600" dirty="0"/>
              <a:t> is required before you can have the permanent status in Finland (in DVV)</a:t>
            </a:r>
          </a:p>
        </p:txBody>
      </p:sp>
      <p:pic>
        <p:nvPicPr>
          <p:cNvPr id="103426" name="Picture 2" descr="C:\Users\kirsik\AppData\Local\Microsoft\Windows\Temporary Internet Files\Content.IE5\JUAOKI2C\MC900440392[1].png"/>
          <p:cNvPicPr>
            <a:picLocks noChangeAspect="1" noChangeArrowheads="1"/>
          </p:cNvPicPr>
          <p:nvPr/>
        </p:nvPicPr>
        <p:blipFill>
          <a:blip r:embed="rId5" cstate="print"/>
          <a:srcRect/>
          <a:stretch>
            <a:fillRect/>
          </a:stretch>
        </p:blipFill>
        <p:spPr bwMode="auto">
          <a:xfrm>
            <a:off x="7596336" y="0"/>
            <a:ext cx="1368152" cy="13681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51203"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1BFC8A64-0498-4CB1-BD13-C1089C94ABA7}" type="slidenum">
              <a:rPr lang="fi-FI" sz="1300" b="1">
                <a:latin typeface="Arial" charset="0"/>
              </a:rPr>
              <a:pPr algn="r"/>
              <a:t>8</a:t>
            </a:fld>
            <a:endParaRPr lang="fi-FI" sz="1300" b="1">
              <a:latin typeface="Arial" charset="0"/>
            </a:endParaRPr>
          </a:p>
        </p:txBody>
      </p:sp>
      <p:sp>
        <p:nvSpPr>
          <p:cNvPr id="10" name="Date Placeholder 9"/>
          <p:cNvSpPr>
            <a:spLocks noGrp="1"/>
          </p:cNvSpPr>
          <p:nvPr>
            <p:ph type="dt" sz="half" idx="2"/>
          </p:nvPr>
        </p:nvSpPr>
        <p:spPr/>
        <p:txBody>
          <a:bodyPr/>
          <a:lstStyle/>
          <a:p>
            <a:pPr>
              <a:defRPr/>
            </a:pPr>
            <a:fld id="{1A7DF4FB-7F31-4032-8C43-2A1F7D26C8EE}" type="datetime1">
              <a:rPr lang="fi-FI" smtClean="0"/>
              <a:pPr>
                <a:defRPr/>
              </a:pPr>
              <a:t>2.1.2026</a:t>
            </a:fld>
            <a:endParaRPr lang="fi-FI"/>
          </a:p>
        </p:txBody>
      </p:sp>
      <p:sp>
        <p:nvSpPr>
          <p:cNvPr id="11" name="Footer Placeholder 10"/>
          <p:cNvSpPr>
            <a:spLocks noGrp="1"/>
          </p:cNvSpPr>
          <p:nvPr>
            <p:ph type="ftr" sz="quarter" idx="3"/>
          </p:nvPr>
        </p:nvSpPr>
        <p:spPr/>
        <p:txBody>
          <a:bodyPr/>
          <a:lstStyle/>
          <a:p>
            <a:pPr>
              <a:defRPr/>
            </a:pPr>
            <a:r>
              <a:rPr lang="fi-FI"/>
              <a:t>Kirsi Konttinen</a:t>
            </a:r>
          </a:p>
        </p:txBody>
      </p:sp>
      <p:sp>
        <p:nvSpPr>
          <p:cNvPr id="51204" name="Rectangle 8"/>
          <p:cNvSpPr>
            <a:spLocks noGrp="1" noChangeArrowheads="1"/>
          </p:cNvSpPr>
          <p:nvPr>
            <p:ph type="title" idx="4294967295"/>
          </p:nvPr>
        </p:nvSpPr>
        <p:spPr>
          <a:xfrm>
            <a:off x="502443" y="403932"/>
            <a:ext cx="4500563" cy="647700"/>
          </a:xfrm>
        </p:spPr>
        <p:txBody>
          <a:bodyPr/>
          <a:lstStyle/>
          <a:p>
            <a:pPr eaLnBrk="1" hangingPunct="1"/>
            <a:r>
              <a:rPr lang="en-GB" dirty="0"/>
              <a:t>Documents You Need</a:t>
            </a:r>
          </a:p>
        </p:txBody>
      </p:sp>
      <p:sp>
        <p:nvSpPr>
          <p:cNvPr id="51205" name="Rectangle 9"/>
          <p:cNvSpPr>
            <a:spLocks noGrp="1" noChangeArrowheads="1"/>
          </p:cNvSpPr>
          <p:nvPr>
            <p:ph type="body" idx="4294967295"/>
          </p:nvPr>
        </p:nvSpPr>
        <p:spPr>
          <a:xfrm>
            <a:off x="862013" y="1196974"/>
            <a:ext cx="8281987" cy="4896321"/>
          </a:xfrm>
        </p:spPr>
        <p:txBody>
          <a:bodyPr/>
          <a:lstStyle/>
          <a:p>
            <a:pPr marL="182245" indent="-182245">
              <a:spcAft>
                <a:spcPts val="0"/>
              </a:spcAft>
            </a:pPr>
            <a:r>
              <a:rPr lang="en-US" dirty="0"/>
              <a:t>Identification: </a:t>
            </a:r>
            <a:r>
              <a:rPr lang="en-US" dirty="0">
                <a:ea typeface="+mn-lt"/>
                <a:cs typeface="+mn-lt"/>
                <a:hlinkClick r:id="rId3"/>
              </a:rPr>
              <a:t>https://migri.fi/en/identification</a:t>
            </a:r>
            <a:r>
              <a:rPr lang="en-US" dirty="0">
                <a:ea typeface="+mn-lt"/>
                <a:cs typeface="+mn-lt"/>
              </a:rPr>
              <a:t> </a:t>
            </a:r>
            <a:endParaRPr lang="en-US" dirty="0"/>
          </a:p>
          <a:p>
            <a:pPr marL="182245" indent="-182245">
              <a:spcAft>
                <a:spcPts val="0"/>
              </a:spcAft>
            </a:pPr>
            <a:r>
              <a:rPr lang="en-US" dirty="0"/>
              <a:t>Registration application (on-line or paper) or with on-line banking the application is on-line: </a:t>
            </a:r>
            <a:r>
              <a:rPr lang="en-US" dirty="0">
                <a:hlinkClick r:id="rId4"/>
              </a:rPr>
              <a:t>https://enterfinland.fi/eServices/info/europeancitizens</a:t>
            </a:r>
            <a:r>
              <a:rPr lang="en-US" dirty="0"/>
              <a:t> </a:t>
            </a:r>
          </a:p>
          <a:p>
            <a:pPr marL="182245" indent="-182245">
              <a:spcAft>
                <a:spcPts val="0"/>
              </a:spcAft>
            </a:pPr>
            <a:endParaRPr lang="en-US" dirty="0"/>
          </a:p>
          <a:p>
            <a:pPr marL="182245" indent="-182245">
              <a:spcAft>
                <a:spcPts val="0"/>
              </a:spcAft>
            </a:pPr>
            <a:r>
              <a:rPr lang="en-US" dirty="0"/>
              <a:t>A valid identity card or passport</a:t>
            </a:r>
          </a:p>
          <a:p>
            <a:pPr marL="182245" indent="-182245">
              <a:spcAft>
                <a:spcPts val="0"/>
              </a:spcAft>
            </a:pPr>
            <a:r>
              <a:rPr lang="en-US" dirty="0"/>
              <a:t>The Study Certificate</a:t>
            </a:r>
          </a:p>
          <a:p>
            <a:pPr marL="182245" indent="-182245">
              <a:spcAft>
                <a:spcPts val="0"/>
              </a:spcAft>
            </a:pPr>
            <a:r>
              <a:rPr lang="en-US" dirty="0"/>
              <a:t>A proof of your funds or a scholarship to cover your living </a:t>
            </a:r>
            <a:r>
              <a:rPr lang="en-US" dirty="0" err="1"/>
              <a:t>expences</a:t>
            </a:r>
            <a:r>
              <a:rPr lang="en-US" dirty="0"/>
              <a:t> in Finland</a:t>
            </a:r>
          </a:p>
          <a:p>
            <a:pPr marL="626745" lvl="1" indent="-264795">
              <a:spcAft>
                <a:spcPts val="0"/>
              </a:spcAft>
            </a:pPr>
            <a:r>
              <a:rPr lang="en-US" dirty="0"/>
              <a:t>For example a document from your home university stating your exchange period and the scholarship you have received</a:t>
            </a:r>
          </a:p>
          <a:p>
            <a:pPr marL="626745" lvl="1" indent="-264795">
              <a:spcAft>
                <a:spcPts val="0"/>
              </a:spcAft>
            </a:pPr>
            <a:r>
              <a:rPr lang="en-US" dirty="0"/>
              <a:t>Or another proof of how you are going to finance your stay in Finland (for example a letter from your parents) </a:t>
            </a:r>
          </a:p>
          <a:p>
            <a:pPr marL="626745" lvl="1" indent="-264795">
              <a:spcAft>
                <a:spcPts val="0"/>
              </a:spcAft>
              <a:buNone/>
            </a:pPr>
            <a:endParaRPr lang="en-US" dirty="0"/>
          </a:p>
          <a:p>
            <a:pPr marL="182245" indent="-182245">
              <a:spcAft>
                <a:spcPts val="0"/>
              </a:spcAft>
            </a:pPr>
            <a:r>
              <a:rPr lang="en-US" dirty="0"/>
              <a:t>Fee is 53 €.</a:t>
            </a:r>
          </a:p>
          <a:p>
            <a:pPr marL="0" indent="0">
              <a:spcAft>
                <a:spcPts val="0"/>
              </a:spcAft>
              <a:buNone/>
            </a:pPr>
            <a:r>
              <a:rPr lang="en-US" dirty="0">
                <a:ea typeface="+mn-lt"/>
                <a:cs typeface="+mn-lt"/>
                <a:hlinkClick r:id="rId5"/>
              </a:rPr>
              <a:t>https://migri.fi/en/registration-of-right-of-residence</a:t>
            </a:r>
            <a:r>
              <a:rPr lang="en-US" dirty="0">
                <a:ea typeface="+mn-lt"/>
                <a:cs typeface="+mn-lt"/>
              </a:rPr>
              <a:t> </a:t>
            </a:r>
            <a:endParaRPr lang="en-US" dirty="0"/>
          </a:p>
        </p:txBody>
      </p:sp>
      <p:pic>
        <p:nvPicPr>
          <p:cNvPr id="86017" name="Picture 1" descr="C:\Users\kirsik\AppData\Local\Microsoft\Windows\Temporary Internet Files\Content.IE5\CUZUPAN0\MC900413596[1].wmf"/>
          <p:cNvPicPr>
            <a:picLocks noChangeAspect="1" noChangeArrowheads="1"/>
          </p:cNvPicPr>
          <p:nvPr/>
        </p:nvPicPr>
        <p:blipFill>
          <a:blip r:embed="rId6" cstate="print"/>
          <a:srcRect/>
          <a:stretch>
            <a:fillRect/>
          </a:stretch>
        </p:blipFill>
        <p:spPr bwMode="auto">
          <a:xfrm>
            <a:off x="7205861" y="5120216"/>
            <a:ext cx="1326158" cy="11521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äivämäärän paikkamerkki 3"/>
          <p:cNvSpPr txBox="1">
            <a:spLocks noGrp="1"/>
          </p:cNvSpPr>
          <p:nvPr/>
        </p:nvSpPr>
        <p:spPr bwMode="auto">
          <a:xfrm>
            <a:off x="7488238" y="6381750"/>
            <a:ext cx="874712" cy="250825"/>
          </a:xfrm>
          <a:prstGeom prst="rect">
            <a:avLst/>
          </a:prstGeom>
          <a:noFill/>
          <a:ln w="9525">
            <a:noFill/>
            <a:miter lim="800000"/>
            <a:headEnd/>
            <a:tailEnd/>
          </a:ln>
        </p:spPr>
        <p:txBody>
          <a:bodyPr lIns="0" tIns="0" rIns="0" bIns="0" anchor="ctr"/>
          <a:lstStyle/>
          <a:p>
            <a:pPr algn="r"/>
            <a:endParaRPr lang="fi-FI" sz="1100" dirty="0"/>
          </a:p>
        </p:txBody>
      </p:sp>
      <p:sp>
        <p:nvSpPr>
          <p:cNvPr id="47106" name="Alatunnisteen paikkamerkki 4"/>
          <p:cNvSpPr txBox="1">
            <a:spLocks noGrp="1"/>
          </p:cNvSpPr>
          <p:nvPr/>
        </p:nvSpPr>
        <p:spPr bwMode="auto">
          <a:xfrm>
            <a:off x="2339975" y="6381750"/>
            <a:ext cx="5364163" cy="250825"/>
          </a:xfrm>
          <a:prstGeom prst="rect">
            <a:avLst/>
          </a:prstGeom>
          <a:noFill/>
          <a:ln w="9525">
            <a:noFill/>
            <a:miter lim="800000"/>
            <a:headEnd/>
            <a:tailEnd/>
          </a:ln>
        </p:spPr>
        <p:txBody>
          <a:bodyPr lIns="0" tIns="0" rIns="0" bIns="0" anchor="ctr"/>
          <a:lstStyle/>
          <a:p>
            <a:pPr algn="r"/>
            <a:endParaRPr lang="fi-FI" sz="1100" dirty="0"/>
          </a:p>
        </p:txBody>
      </p:sp>
      <p:sp>
        <p:nvSpPr>
          <p:cNvPr id="47107" name="Dian numeron paikkamerkki 5"/>
          <p:cNvSpPr txBox="1">
            <a:spLocks noGrp="1"/>
          </p:cNvSpPr>
          <p:nvPr/>
        </p:nvSpPr>
        <p:spPr bwMode="auto">
          <a:xfrm>
            <a:off x="8351838" y="6381750"/>
            <a:ext cx="360362" cy="250825"/>
          </a:xfrm>
          <a:prstGeom prst="rect">
            <a:avLst/>
          </a:prstGeom>
          <a:noFill/>
          <a:ln w="9525">
            <a:noFill/>
            <a:miter lim="800000"/>
            <a:headEnd/>
            <a:tailEnd/>
          </a:ln>
        </p:spPr>
        <p:txBody>
          <a:bodyPr lIns="0" tIns="18000" rIns="0" bIns="0"/>
          <a:lstStyle/>
          <a:p>
            <a:pPr algn="r"/>
            <a:fld id="{AADF4ACA-DF3B-4467-A788-CE5668949119}" type="slidenum">
              <a:rPr lang="fi-FI" sz="1300" b="1">
                <a:latin typeface="Arial" charset="0"/>
              </a:rPr>
              <a:pPr algn="r"/>
              <a:t>9</a:t>
            </a:fld>
            <a:endParaRPr lang="fi-FI" sz="1300" b="1">
              <a:latin typeface="Arial" charset="0"/>
            </a:endParaRPr>
          </a:p>
        </p:txBody>
      </p:sp>
      <p:sp>
        <p:nvSpPr>
          <p:cNvPr id="12" name="Date Placeholder 11"/>
          <p:cNvSpPr>
            <a:spLocks noGrp="1"/>
          </p:cNvSpPr>
          <p:nvPr>
            <p:ph type="dt" sz="half" idx="2"/>
          </p:nvPr>
        </p:nvSpPr>
        <p:spPr/>
        <p:txBody>
          <a:bodyPr/>
          <a:lstStyle/>
          <a:p>
            <a:pPr>
              <a:defRPr/>
            </a:pPr>
            <a:fld id="{317F06DC-B520-4A37-96BC-FE2899508031}" type="datetime1">
              <a:rPr lang="fi-FI" smtClean="0"/>
              <a:pPr>
                <a:defRPr/>
              </a:pPr>
              <a:t>2.1.2026</a:t>
            </a:fld>
            <a:endParaRPr lang="fi-FI"/>
          </a:p>
        </p:txBody>
      </p:sp>
      <p:sp>
        <p:nvSpPr>
          <p:cNvPr id="13" name="Footer Placeholder 12"/>
          <p:cNvSpPr>
            <a:spLocks noGrp="1"/>
          </p:cNvSpPr>
          <p:nvPr>
            <p:ph type="ftr" sz="quarter" idx="3"/>
          </p:nvPr>
        </p:nvSpPr>
        <p:spPr/>
        <p:txBody>
          <a:bodyPr/>
          <a:lstStyle/>
          <a:p>
            <a:pPr>
              <a:defRPr/>
            </a:pPr>
            <a:r>
              <a:rPr lang="fi-FI"/>
              <a:t>Kirsi Konttinen</a:t>
            </a:r>
          </a:p>
        </p:txBody>
      </p:sp>
      <p:sp>
        <p:nvSpPr>
          <p:cNvPr id="47108" name="Rectangle 8"/>
          <p:cNvSpPr>
            <a:spLocks noGrp="1" noChangeArrowheads="1"/>
          </p:cNvSpPr>
          <p:nvPr>
            <p:ph type="title" idx="4294967295"/>
          </p:nvPr>
        </p:nvSpPr>
        <p:spPr>
          <a:xfrm>
            <a:off x="1150938" y="260649"/>
            <a:ext cx="7993062" cy="1404640"/>
          </a:xfrm>
        </p:spPr>
        <p:txBody>
          <a:bodyPr/>
          <a:lstStyle/>
          <a:p>
            <a:pPr eaLnBrk="1" hangingPunct="1"/>
            <a:r>
              <a:rPr lang="en-GB" dirty="0"/>
              <a:t>Right of Residence –  </a:t>
            </a:r>
            <a:r>
              <a:rPr lang="en-GB" dirty="0">
                <a:solidFill>
                  <a:srgbClr val="7030A0"/>
                </a:solidFill>
              </a:rPr>
              <a:t>Non-EU Citizens</a:t>
            </a:r>
            <a:br>
              <a:rPr lang="en-GB" dirty="0"/>
            </a:br>
            <a:r>
              <a:rPr lang="en-GB" dirty="0"/>
              <a:t>Residence Permit</a:t>
            </a:r>
          </a:p>
        </p:txBody>
      </p:sp>
      <p:sp>
        <p:nvSpPr>
          <p:cNvPr id="47109" name="Rectangle 9"/>
          <p:cNvSpPr>
            <a:spLocks noGrp="1" noChangeArrowheads="1"/>
          </p:cNvSpPr>
          <p:nvPr>
            <p:ph type="body" idx="4294967295"/>
          </p:nvPr>
        </p:nvSpPr>
        <p:spPr>
          <a:xfrm>
            <a:off x="0" y="868363"/>
            <a:ext cx="8244408" cy="3600450"/>
          </a:xfrm>
        </p:spPr>
        <p:txBody>
          <a:bodyPr/>
          <a:lstStyle/>
          <a:p>
            <a:pPr marL="539750" indent="174625" eaLnBrk="1" hangingPunct="1"/>
            <a:endParaRPr lang="en-US" sz="1800" dirty="0"/>
          </a:p>
          <a:p>
            <a:pPr marL="539750" indent="0" eaLnBrk="1" hangingPunct="1">
              <a:buNone/>
            </a:pPr>
            <a:endParaRPr lang="en-US" dirty="0"/>
          </a:p>
          <a:p>
            <a:pPr marL="539750" indent="174625" eaLnBrk="1" hangingPunct="1"/>
            <a:r>
              <a:rPr lang="fi-FI" dirty="0" err="1"/>
              <a:t>Residence</a:t>
            </a:r>
            <a:r>
              <a:rPr lang="fi-FI" dirty="0"/>
              <a:t> permit is </a:t>
            </a:r>
            <a:r>
              <a:rPr lang="fi-FI" dirty="0" err="1"/>
              <a:t>required</a:t>
            </a:r>
            <a:r>
              <a:rPr lang="fi-FI" dirty="0"/>
              <a:t> </a:t>
            </a:r>
            <a:r>
              <a:rPr lang="fi-FI" dirty="0" err="1"/>
              <a:t>before</a:t>
            </a:r>
            <a:r>
              <a:rPr lang="fi-FI" dirty="0"/>
              <a:t> </a:t>
            </a:r>
            <a:r>
              <a:rPr lang="fi-FI" dirty="0" err="1"/>
              <a:t>entering</a:t>
            </a:r>
            <a:r>
              <a:rPr lang="fi-FI" dirty="0"/>
              <a:t> Finland.</a:t>
            </a:r>
          </a:p>
          <a:p>
            <a:pPr marL="539750" indent="174625" eaLnBrk="1" hangingPunct="1"/>
            <a:r>
              <a:rPr lang="fi-FI" dirty="0" err="1"/>
              <a:t>Usually</a:t>
            </a:r>
            <a:r>
              <a:rPr lang="fi-FI" dirty="0"/>
              <a:t> </a:t>
            </a:r>
            <a:r>
              <a:rPr lang="fi-FI" dirty="0" err="1"/>
              <a:t>valid</a:t>
            </a:r>
            <a:r>
              <a:rPr lang="fi-FI" dirty="0"/>
              <a:t> for </a:t>
            </a:r>
            <a:r>
              <a:rPr lang="fi-FI" dirty="0" err="1"/>
              <a:t>the</a:t>
            </a:r>
            <a:r>
              <a:rPr lang="fi-FI" dirty="0"/>
              <a:t> </a:t>
            </a:r>
            <a:r>
              <a:rPr lang="fi-FI" dirty="0" err="1"/>
              <a:t>study</a:t>
            </a:r>
            <a:r>
              <a:rPr lang="fi-FI" dirty="0"/>
              <a:t> </a:t>
            </a:r>
            <a:r>
              <a:rPr lang="fi-FI" dirty="0" err="1"/>
              <a:t>period</a:t>
            </a:r>
            <a:r>
              <a:rPr lang="fi-FI" dirty="0"/>
              <a:t> </a:t>
            </a:r>
            <a:r>
              <a:rPr lang="fi-FI" dirty="0" err="1"/>
              <a:t>or</a:t>
            </a:r>
            <a:r>
              <a:rPr lang="fi-FI" dirty="0"/>
              <a:t> for a </a:t>
            </a:r>
            <a:r>
              <a:rPr lang="fi-FI" dirty="0" err="1"/>
              <a:t>year</a:t>
            </a:r>
            <a:r>
              <a:rPr lang="fi-FI" dirty="0"/>
              <a:t>.</a:t>
            </a:r>
          </a:p>
          <a:p>
            <a:pPr marL="539750" indent="174625" eaLnBrk="1" hangingPunct="1"/>
            <a:r>
              <a:rPr lang="fi-FI" dirty="0" err="1"/>
              <a:t>Apply</a:t>
            </a:r>
            <a:r>
              <a:rPr lang="fi-FI" dirty="0"/>
              <a:t> for </a:t>
            </a:r>
            <a:r>
              <a:rPr lang="fi-FI" dirty="0" err="1"/>
              <a:t>extension</a:t>
            </a:r>
            <a:r>
              <a:rPr lang="fi-FI" dirty="0"/>
              <a:t> </a:t>
            </a:r>
            <a:r>
              <a:rPr lang="fi-FI" dirty="0" err="1"/>
              <a:t>about</a:t>
            </a:r>
            <a:r>
              <a:rPr lang="fi-FI" dirty="0"/>
              <a:t> 3 </a:t>
            </a:r>
            <a:r>
              <a:rPr lang="fi-FI" dirty="0" err="1"/>
              <a:t>months</a:t>
            </a:r>
            <a:r>
              <a:rPr lang="fi-FI" dirty="0"/>
              <a:t> </a:t>
            </a:r>
            <a:r>
              <a:rPr lang="fi-FI" dirty="0" err="1"/>
              <a:t>before</a:t>
            </a:r>
            <a:r>
              <a:rPr lang="fi-FI" dirty="0"/>
              <a:t> </a:t>
            </a:r>
            <a:r>
              <a:rPr lang="fi-FI" dirty="0" err="1"/>
              <a:t>your</a:t>
            </a:r>
            <a:r>
              <a:rPr lang="fi-FI" dirty="0"/>
              <a:t> permit </a:t>
            </a:r>
            <a:r>
              <a:rPr lang="fi-FI" dirty="0" err="1"/>
              <a:t>expires</a:t>
            </a:r>
            <a:r>
              <a:rPr lang="fi-FI" dirty="0"/>
              <a:t>. If </a:t>
            </a:r>
            <a:r>
              <a:rPr lang="fi-FI" dirty="0" err="1"/>
              <a:t>you</a:t>
            </a:r>
            <a:r>
              <a:rPr lang="fi-FI" dirty="0"/>
              <a:t> </a:t>
            </a:r>
            <a:r>
              <a:rPr lang="fi-FI" dirty="0" err="1"/>
              <a:t>plan</a:t>
            </a:r>
            <a:r>
              <a:rPr lang="fi-FI" dirty="0"/>
              <a:t> to </a:t>
            </a:r>
            <a:r>
              <a:rPr lang="fi-FI" dirty="0" err="1"/>
              <a:t>travel</a:t>
            </a:r>
            <a:r>
              <a:rPr lang="fi-FI" dirty="0"/>
              <a:t> outside Finland, </a:t>
            </a:r>
            <a:r>
              <a:rPr lang="fi-FI" dirty="0" err="1"/>
              <a:t>take</a:t>
            </a:r>
            <a:r>
              <a:rPr lang="fi-FI" dirty="0"/>
              <a:t> </a:t>
            </a:r>
            <a:r>
              <a:rPr lang="fi-FI" dirty="0" err="1"/>
              <a:t>this</a:t>
            </a:r>
            <a:r>
              <a:rPr lang="fi-FI" dirty="0"/>
              <a:t> into </a:t>
            </a:r>
            <a:r>
              <a:rPr lang="fi-FI" dirty="0" err="1"/>
              <a:t>consideration</a:t>
            </a:r>
            <a:r>
              <a:rPr lang="fi-FI" dirty="0"/>
              <a:t>.</a:t>
            </a:r>
            <a:endParaRPr lang="en-US" dirty="0"/>
          </a:p>
          <a:p>
            <a:pPr marL="539750" indent="0" eaLnBrk="1" hangingPunct="1">
              <a:buNone/>
            </a:pPr>
            <a:endParaRPr lang="en-US" dirty="0"/>
          </a:p>
          <a:p>
            <a:pPr marL="539750" indent="174625"/>
            <a:r>
              <a:rPr lang="en-US" dirty="0"/>
              <a:t>Renewing your residence permit at the </a:t>
            </a:r>
            <a:r>
              <a:rPr lang="en-US" b="1" dirty="0"/>
              <a:t>Immigration Service, </a:t>
            </a:r>
            <a:r>
              <a:rPr lang="en-US" b="1" dirty="0" err="1"/>
              <a:t>Migri</a:t>
            </a:r>
            <a:r>
              <a:rPr lang="en-US" b="1" dirty="0"/>
              <a:t> </a:t>
            </a:r>
            <a:r>
              <a:rPr lang="fi-FI" dirty="0">
                <a:hlinkClick r:id="rId3"/>
              </a:rPr>
              <a:t>Extended permit for </a:t>
            </a:r>
            <a:r>
              <a:rPr lang="fi-FI" dirty="0" err="1">
                <a:hlinkClick r:id="rId3"/>
              </a:rPr>
              <a:t>studies</a:t>
            </a:r>
            <a:r>
              <a:rPr lang="fi-FI" dirty="0">
                <a:hlinkClick r:id="rId3"/>
              </a:rPr>
              <a:t> | Maahanmuuttovirasto</a:t>
            </a:r>
            <a:endParaRPr lang="en-US" b="1" dirty="0"/>
          </a:p>
          <a:p>
            <a:pPr marL="984250" lvl="1" indent="174625"/>
            <a:r>
              <a:rPr lang="en-US" sz="2000" dirty="0"/>
              <a:t>Fill in the application on-line</a:t>
            </a:r>
          </a:p>
          <a:p>
            <a:pPr marL="984250" lvl="1" indent="174625"/>
            <a:r>
              <a:rPr lang="en-US" sz="2000" dirty="0"/>
              <a:t>Closest </a:t>
            </a:r>
            <a:r>
              <a:rPr lang="en-US" sz="2000" dirty="0" err="1"/>
              <a:t>Migri</a:t>
            </a:r>
            <a:r>
              <a:rPr lang="en-US" sz="2000" dirty="0"/>
              <a:t> is in Kuopio, address: </a:t>
            </a:r>
            <a:r>
              <a:rPr lang="en-US" sz="2000" dirty="0" err="1"/>
              <a:t>Ajurinkatu</a:t>
            </a:r>
            <a:r>
              <a:rPr lang="en-US" sz="2000" dirty="0"/>
              <a:t> 45</a:t>
            </a:r>
          </a:p>
          <a:p>
            <a:pPr marL="984250" lvl="1" indent="174625"/>
            <a:r>
              <a:rPr lang="en-US" sz="2000" dirty="0"/>
              <a:t>Make an appointment online: </a:t>
            </a:r>
          </a:p>
          <a:p>
            <a:pPr marL="984250" lvl="1" indent="0">
              <a:buNone/>
            </a:pPr>
            <a:r>
              <a:rPr lang="en-US" sz="2000" dirty="0">
                <a:hlinkClick r:id="rId4"/>
              </a:rPr>
              <a:t>https://migri.fi/en/service-points</a:t>
            </a:r>
            <a:r>
              <a:rPr lang="en-US" sz="2000" dirty="0"/>
              <a:t> </a:t>
            </a:r>
            <a:br>
              <a:rPr lang="en-US" sz="2000" dirty="0"/>
            </a:br>
            <a:r>
              <a:rPr lang="en-US" sz="2000" dirty="0"/>
              <a:t>Open Mon, Tue, Wed and Fri 8-16.15, Closed on Thu</a:t>
            </a:r>
          </a:p>
          <a:p>
            <a:pPr marL="539750" indent="0" eaLnBrk="1" hangingPunct="1">
              <a:buNone/>
            </a:pPr>
            <a:endParaRPr lang="en-US" sz="1800" dirty="0"/>
          </a:p>
        </p:txBody>
      </p:sp>
    </p:spTree>
    <p:extLst>
      <p:ext uri="{BB962C8B-B14F-4D97-AF65-F5344CB8AC3E}">
        <p14:creationId xmlns:p14="http://schemas.microsoft.com/office/powerpoint/2010/main" val="700248718"/>
      </p:ext>
    </p:extLst>
  </p:cSld>
  <p:clrMapOvr>
    <a:masterClrMapping/>
  </p:clrMapOvr>
</p:sld>
</file>

<file path=ppt/theme/theme1.xml><?xml version="1.0" encoding="utf-8"?>
<a:theme xmlns:a="http://schemas.openxmlformats.org/drawingml/2006/main" name="ITÄ-SUOMEN YLIOPISTO 2010 : Lopetus">
  <a:themeElements>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Lopetu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Lopetus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CD726DC8FBF4EA6D655F79A93B388" ma:contentTypeVersion="19" ma:contentTypeDescription="Create a new document." ma:contentTypeScope="" ma:versionID="aee5cdf56e73d0e4f8dc0e1e53e39ee7">
  <xsd:schema xmlns:xsd="http://www.w3.org/2001/XMLSchema" xmlns:xs="http://www.w3.org/2001/XMLSchema" xmlns:p="http://schemas.microsoft.com/office/2006/metadata/properties" xmlns:ns2="907acab4-e399-44fc-8452-8ddffc12ad9a" xmlns:ns3="4b127a5d-f816-4fc6-87cd-1bdf985bd3d3" targetNamespace="http://schemas.microsoft.com/office/2006/metadata/properties" ma:root="true" ma:fieldsID="774c335f2838e8fd9dd66c3f42236d42" ns2:_="" ns3:_="">
    <xsd:import namespace="907acab4-e399-44fc-8452-8ddffc12ad9a"/>
    <xsd:import namespace="4b127a5d-f816-4fc6-87cd-1bdf985bd3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acab4-e399-44fc-8452-8ddffc12a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ba83825-fb8d-42b2-af4d-523da4d0f30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27a5d-f816-4fc6-87cd-1bdf985bd3d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90f446-6654-4920-8882-e0f1aba3b86c}" ma:internalName="TaxCatchAll" ma:showField="CatchAllData" ma:web="4b127a5d-f816-4fc6-87cd-1bdf985bd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127a5d-f816-4fc6-87cd-1bdf985bd3d3" xsi:nil="true"/>
    <lcf76f155ced4ddcb4097134ff3c332f xmlns="907acab4-e399-44fc-8452-8ddffc12ad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40DCE-D6B2-41A3-97F9-98985CAC9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acab4-e399-44fc-8452-8ddffc12ad9a"/>
    <ds:schemaRef ds:uri="4b127a5d-f816-4fc6-87cd-1bdf985bd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06BF8-B2EB-445E-A2DF-BE145504D9FB}">
  <ds:schemaRefs>
    <ds:schemaRef ds:uri="907acab4-e399-44fc-8452-8ddffc12ad9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b127a5d-f816-4fc6-87cd-1bdf985bd3d3"/>
    <ds:schemaRef ds:uri="http://www.w3.org/XML/1998/namespace"/>
  </ds:schemaRefs>
</ds:datastoreItem>
</file>

<file path=customXml/itemProps3.xml><?xml version="1.0" encoding="utf-8"?>
<ds:datastoreItem xmlns:ds="http://schemas.openxmlformats.org/officeDocument/2006/customXml" ds:itemID="{4724D178-40A3-439E-8327-96D7088D5201}">
  <ds:schemaRefs>
    <ds:schemaRef ds:uri="http://schemas.microsoft.com/sharepoint/v3/contenttype/forms"/>
  </ds:schemaRefs>
</ds:datastoreItem>
</file>

<file path=docMetadata/LabelInfo.xml><?xml version="1.0" encoding="utf-8"?>
<clbl:labelList xmlns:clbl="http://schemas.microsoft.com/office/2020/mipLabelMetadata">
  <clbl:label id="{87879f2e-7304-4bf2-baf2-63e7f83f3c34}" enabled="0" method="" siteId="{87879f2e-7304-4bf2-baf2-63e7f83f3c34}" removed="1"/>
</clbl:labelList>
</file>

<file path=docProps/app.xml><?xml version="1.0" encoding="utf-8"?>
<Properties xmlns="http://schemas.openxmlformats.org/officeDocument/2006/extended-properties" xmlns:vt="http://schemas.openxmlformats.org/officeDocument/2006/docPropsVTypes">
  <Template>uef_english</Template>
  <TotalTime>4833</TotalTime>
  <Words>3722</Words>
  <Application>Microsoft Office PowerPoint</Application>
  <PresentationFormat>On-screen Show (4:3)</PresentationFormat>
  <Paragraphs>501</Paragraphs>
  <Slides>36</Slides>
  <Notes>33</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36</vt:i4>
      </vt:variant>
    </vt:vector>
  </HeadingPairs>
  <TitlesOfParts>
    <vt:vector size="51" baseType="lpstr">
      <vt:lpstr>Arial</vt:lpstr>
      <vt:lpstr>Calibri</vt:lpstr>
      <vt:lpstr>Courier New</vt:lpstr>
      <vt:lpstr>Myriad pro</vt:lpstr>
      <vt:lpstr>Palatino Linotype</vt:lpstr>
      <vt:lpstr>ITÄ-SUOMEN YLIOPISTO 2010 : Lopetus</vt:lpstr>
      <vt:lpstr>ITÄ-SUOMEN YLIOPISTO 2010 : Välisivu</vt:lpstr>
      <vt:lpstr>UEF Basic</vt:lpstr>
      <vt:lpstr>UEF Aloitus</vt:lpstr>
      <vt:lpstr>UEF Välilehdet</vt:lpstr>
      <vt:lpstr>UEF Lopetus</vt:lpstr>
      <vt:lpstr>1_UEF Basic</vt:lpstr>
      <vt:lpstr>1_UEF Aloitus</vt:lpstr>
      <vt:lpstr>1_UEF Välilehdet</vt:lpstr>
      <vt:lpstr>1_UEF Lopetus</vt:lpstr>
      <vt:lpstr>Official Matters  </vt:lpstr>
      <vt:lpstr>Topics</vt:lpstr>
      <vt:lpstr>Registration as a Student at UEF https://kamu.uef.fi/en/tietopankki/registration-instructions-for-new-students/registration-for-new-students/ </vt:lpstr>
      <vt:lpstr>Student Cards</vt:lpstr>
      <vt:lpstr>Right of Residence</vt:lpstr>
      <vt:lpstr>Right of Residence - Nordic citizens Notification of Move</vt:lpstr>
      <vt:lpstr>Right of Residence – EU citizens Registration of the Right of Residence</vt:lpstr>
      <vt:lpstr>Documents You Need</vt:lpstr>
      <vt:lpstr>Right of Residence –  Non-EU Citizens Residence Permit</vt:lpstr>
      <vt:lpstr>Right of Residence –  Non-EU Citizens</vt:lpstr>
      <vt:lpstr>Digital and Population Data Services Agency = DVV for Finnish Personal Identity Code </vt:lpstr>
      <vt:lpstr>Digital and Population Data Services Agency for Finnish Personal Identity Code for Notification of Move for Municipality or Residence</vt:lpstr>
      <vt:lpstr>Documents for registration  in the Digital and Population Data Services Agency  </vt:lpstr>
      <vt:lpstr>Documents for registration  in the Digital and Population Data Services Agency  </vt:lpstr>
      <vt:lpstr>Documents for registration  in the Digital and Population Data Services Agency  </vt:lpstr>
      <vt:lpstr>Health Care in Finland Health Care for Students - UEF Kamu      </vt:lpstr>
      <vt:lpstr>PowerPoint Presentation</vt:lpstr>
      <vt:lpstr>Public Health Care in Joensuu   </vt:lpstr>
      <vt:lpstr>Public Health Care in Joensuu  </vt:lpstr>
      <vt:lpstr>Public Health Care in Kuopio  </vt:lpstr>
      <vt:lpstr>Public Health Care in Kuopio </vt:lpstr>
      <vt:lpstr>General emergency number in Finland is 112</vt:lpstr>
      <vt:lpstr>PowerPoint Presentation</vt:lpstr>
      <vt:lpstr>Pharmacies</vt:lpstr>
      <vt:lpstr>Working in Finland </vt:lpstr>
      <vt:lpstr> </vt:lpstr>
      <vt:lpstr>Banking </vt:lpstr>
      <vt:lpstr>Good to Know about Cycling</vt:lpstr>
      <vt:lpstr>Driving in Finland </vt:lpstr>
      <vt:lpstr>Good to Know about Driving in Finland https://www.liikenneturva.fi/en/road-safety    </vt:lpstr>
      <vt:lpstr>Good to Know about Driving in Finland https://www.liikenneturva.fi/en/road-safety    </vt:lpstr>
      <vt:lpstr>Mobile Phones </vt:lpstr>
      <vt:lpstr>Recycling</vt:lpstr>
      <vt:lpstr>Recycling </vt:lpstr>
      <vt:lpstr>Recycling </vt:lpstr>
      <vt:lpstr>PowerPoint Presentation</vt:lpstr>
    </vt:vector>
  </TitlesOfParts>
  <Manager>HAHMO</Manager>
  <Company>University of Kuopio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Eastern Finland – A University of the Future</dc:title>
  <dc:creator>atammine</dc:creator>
  <cp:lastModifiedBy>Kirsi Konttinen</cp:lastModifiedBy>
  <cp:revision>525</cp:revision>
  <dcterms:created xsi:type="dcterms:W3CDTF">2010-01-08T06:46:20Z</dcterms:created>
  <dcterms:modified xsi:type="dcterms:W3CDTF">2026-01-02T14:47:20Z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0x0101001FACD726DC8FBF4EA6D655F79A93B388</vt:lpwstr>
  </property>
  <property fmtid="{D5CDD505-2E9C-101B-9397-08002B2CF9AE}" pid="3" name="MediaServiceImageTags">
    <vt:lpwstr/>
  </property>
</Properties>
</file>